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77" r:id="rId5"/>
    <p:sldId id="276" r:id="rId6"/>
    <p:sldId id="279" r:id="rId7"/>
    <p:sldId id="280" r:id="rId8"/>
    <p:sldId id="288" r:id="rId9"/>
    <p:sldId id="281" r:id="rId10"/>
    <p:sldId id="271" r:id="rId11"/>
    <p:sldId id="289" r:id="rId12"/>
    <p:sldId id="270" r:id="rId13"/>
    <p:sldId id="282" r:id="rId14"/>
    <p:sldId id="266" r:id="rId15"/>
    <p:sldId id="283" r:id="rId16"/>
    <p:sldId id="285" r:id="rId17"/>
    <p:sldId id="284" r:id="rId18"/>
    <p:sldId id="286" r:id="rId19"/>
    <p:sldId id="287" r:id="rId20"/>
    <p:sldId id="273" r:id="rId21"/>
    <p:sldId id="275" r:id="rId22"/>
    <p:sldId id="272" r:id="rId23"/>
    <p:sldId id="290" r:id="rId24"/>
    <p:sldId id="278" r:id="rId25"/>
    <p:sldId id="267" r:id="rId26"/>
    <p:sldId id="26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66"/>
    <a:srgbClr val="31F468"/>
    <a:srgbClr val="E9E2DC"/>
    <a:srgbClr val="6AC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2"/>
    <p:restoredTop sz="95807"/>
  </p:normalViewPr>
  <p:slideViewPr>
    <p:cSldViewPr snapToGrid="0" snapToObjects="1">
      <p:cViewPr varScale="1">
        <p:scale>
          <a:sx n="111" d="100"/>
          <a:sy n="111" d="100"/>
        </p:scale>
        <p:origin x="4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5E87-D331-974F-BA7E-4A1091B61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E510-62A7-6D44-9B3E-83688049A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0AC3-4657-7944-815D-8B8D19EA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2B43-B768-6D45-A0DE-8D2FA9FB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ADBD6-1898-A145-A2C1-28C51ECF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82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2F35-2FA5-7048-AEDC-0B5A5C37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59669-579D-2C42-90B9-6876DA123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597A-D3E3-414B-B3F5-2DE4F5F4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D693-03E6-4946-A7F1-6B85467A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DF2B-D76A-F84B-A017-B161C3E3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0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8BD73F-7847-074C-B66B-923AABA22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7CB6D-6D8F-1B4C-B856-174FA699B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F2603-4168-B143-8F5E-7DE9FC69B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08C4-6FDD-634F-99FE-D24BC561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A3D85-CA64-EA40-AB94-00789FD3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883D6-9531-434E-A909-5080BF71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24A6F-FD86-7B4F-8137-4ECBD2CEB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552B7-3425-794E-A147-43605E49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CDC1D-70FB-8E4A-989C-49E57B50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1360-1876-7F42-8CFB-CA39D634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0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1B4A-7465-344C-9912-C1339DC4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9C634-FD58-854A-92AC-9037749AA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75499-0F0E-A843-A049-00030FF4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E5C9D-761E-F943-AB74-C62EDC34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3E752-DC10-DD4D-951D-C0060AA7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52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58C3-3034-C345-868C-86E87516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A56DC-FE05-A248-8F95-FFE09C3F5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A8C27-2525-AA4A-B670-A0205F139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0F9B8-8852-4440-A9D9-73D937AD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50556-DE4F-4344-B44D-59AAA887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8BC3-E9EA-914F-AF17-12F27AE2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F69C-F58D-3A4B-BB5D-5F92BACAF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5ED8C-726A-A347-8197-C8DC0223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3D8CE-5C13-A040-8703-0E25FC0D0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CD611-8F74-0647-982E-27D892EDF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AF4CC-20CA-414F-951D-251B04D52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2F6A21-4BEE-B945-A61F-D8E37D15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020A71-8D37-D141-B34B-BAD96BC0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C810C-E790-544E-8E21-4A9AF378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B7B1-EC34-AE44-9D0B-67490A37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6DC5E-BEED-EA44-86E1-B979AEF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6F273-35B5-724F-A30C-BE68643C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19C0B-94AD-A648-91D2-129C03BC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87C10-A6CB-AE4F-85B3-DC282B12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7F97A-2795-534A-9EA2-0DF4A0D6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C41E-EA37-384C-8792-80156C4D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01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4516-5638-FB4A-8765-520352B0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9713C-DB42-9744-A61A-686B6CC41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BC994-2714-1545-8B5E-C3E8DB08A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05626-6B0E-4B40-BC9E-43EA9B5FE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A156-031D-E340-A692-F0AF9D3C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EC1F0-D16F-A449-88D2-C867B9B1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9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3D97-81F2-8248-966E-6C47B763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C0716-5CE1-8A47-9D37-328FA9132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47E57-971B-DB44-B1DC-5BAD80D87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371A0-2460-734B-B19B-8AF2D3F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9A0E2-2041-2F4B-BA28-A6F3F57C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2B299-9A2A-624B-B4C7-3AB71D5F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9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84049-2DE5-5248-8A0C-E2EFD859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BB36-853E-964B-B207-C38316CC8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BF3B7-7218-2445-A3AA-90060BB52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DB69-935C-ED48-8F76-23F09DAC02F8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B17C-4E5A-F445-A40F-7EAA30863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9293A-68D3-4D4E-9CAE-2837A172C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34C29-DFD4-B746-ADA4-D008DA747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93B1EE6-CFD5-304D-85B6-9F18163E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2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123" y="601883"/>
            <a:ext cx="11245755" cy="58944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31F468"/>
                </a:solidFill>
                <a:latin typeface="CMG Sans Medium" pitchFamily="2" charset="77"/>
              </a:rPr>
              <a:t>INVESTMENT NOT SPENDING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500" baseline="30000" dirty="0">
                <a:solidFill>
                  <a:schemeClr val="bg1"/>
                </a:solidFill>
                <a:latin typeface="CMG Sans Medium" pitchFamily="2" charset="77"/>
              </a:rPr>
              <a:t>29 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Jesus said, “Truly, I say to you, </a:t>
            </a:r>
            <a:r>
              <a:rPr lang="en-GB" sz="2500" dirty="0">
                <a:solidFill>
                  <a:srgbClr val="FF5B66"/>
                </a:solidFill>
                <a:latin typeface="CMG Sans Medium" pitchFamily="2" charset="77"/>
              </a:rPr>
              <a:t>there is no one who has left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 house or brothers or sisters or mother or father or children or lands, </a:t>
            </a:r>
            <a:r>
              <a:rPr lang="en-GB" sz="2500" dirty="0">
                <a:solidFill>
                  <a:srgbClr val="FF5B66"/>
                </a:solidFill>
                <a:latin typeface="CMG Sans Medium" pitchFamily="2" charset="77"/>
              </a:rPr>
              <a:t>for my sake and for the gospel,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sz="2500" baseline="30000" dirty="0">
                <a:solidFill>
                  <a:schemeClr val="bg1"/>
                </a:solidFill>
                <a:latin typeface="CMG Sans Medium" pitchFamily="2" charset="77"/>
              </a:rPr>
              <a:t>30</a:t>
            </a:r>
            <a:r>
              <a:rPr lang="en-GB" sz="2500" baseline="30000" dirty="0">
                <a:solidFill>
                  <a:srgbClr val="31F468"/>
                </a:solidFill>
                <a:latin typeface="CMG Sans Medium" pitchFamily="2" charset="77"/>
              </a:rPr>
              <a:t> </a:t>
            </a:r>
            <a:r>
              <a:rPr lang="en-GB" sz="2500" dirty="0">
                <a:solidFill>
                  <a:srgbClr val="FF5B66"/>
                </a:solidFill>
                <a:latin typeface="CMG Sans Medium" pitchFamily="2" charset="77"/>
              </a:rPr>
              <a:t>who will not receive a hundredfold now </a:t>
            </a:r>
            <a:r>
              <a:rPr lang="en-GB" sz="2500" b="1" dirty="0">
                <a:solidFill>
                  <a:srgbClr val="FF5B66"/>
                </a:solidFill>
                <a:latin typeface="CMG Sans Medium" pitchFamily="2" charset="77"/>
              </a:rPr>
              <a:t>in this time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, houses and brothers and sisters and mothers and children and lands, with persecutions, and in the age to come eternal life.</a:t>
            </a:r>
            <a:r>
              <a:rPr lang="en-GB" sz="2500" dirty="0"/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Mark 10:29-30 CSB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600" baseline="30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456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INVESTMENT NOT SPENDING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Spend = gone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Invest = working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Eternal perspective</a:t>
            </a:r>
          </a:p>
        </p:txBody>
      </p:sp>
    </p:spTree>
    <p:extLst>
      <p:ext uri="{BB962C8B-B14F-4D97-AF65-F5344CB8AC3E}">
        <p14:creationId xmlns:p14="http://schemas.microsoft.com/office/powerpoint/2010/main" val="418474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31F468"/>
                </a:solidFill>
                <a:latin typeface="CMG Sans" pitchFamily="2" charset="77"/>
              </a:rPr>
              <a:t>GIVING (GENEROSITY) NOT GETTING</a:t>
            </a:r>
            <a:endParaRPr lang="en-GB" sz="3600" dirty="0">
              <a:solidFill>
                <a:srgbClr val="31F468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35 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In all things I have shown you that by working hard in this way we must help the weak and remember the words of the Lord Jesus, how he himself said, 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‘It is more blessed to give than to receive.’”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Acts 20:35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38 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Give, and it will be given to you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; a good measure - pressed down, shaken together, and running over - will be poured into your lap.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For with the measure you use, it will be measured back to you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chemeClr val="bg1"/>
                </a:solidFill>
                <a:latin typeface="CMG Sans Medium" pitchFamily="2" charset="77"/>
              </a:rPr>
              <a:t>Luke 6:38 CSB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29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INVESTMENT NOT SPENDING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GIVING (GENEROSITY) NOT GETTING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More blessed to give than to receive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Give and it will be given back to you!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God First!</a:t>
            </a:r>
          </a:p>
        </p:txBody>
      </p:sp>
    </p:spTree>
    <p:extLst>
      <p:ext uri="{BB962C8B-B14F-4D97-AF65-F5344CB8AC3E}">
        <p14:creationId xmlns:p14="http://schemas.microsoft.com/office/powerpoint/2010/main" val="234810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CONTENTMENT NOT COMPARISON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baseline="300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11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I don’t say this out of need, for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I have </a:t>
            </a:r>
            <a:r>
              <a:rPr lang="en-GB" b="1" u="sng" dirty="0">
                <a:solidFill>
                  <a:srgbClr val="FF5B66"/>
                </a:solidFill>
                <a:latin typeface="CMG Sans Medium" pitchFamily="2" charset="77"/>
              </a:rPr>
              <a:t>learned to be content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 in whatever circumstances I find myself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 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12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I know how to make do with little, and I know how to make do with a lot. In any and all circumstances </a:t>
            </a:r>
            <a:r>
              <a:rPr lang="en-GB" b="1" u="sng" dirty="0">
                <a:solidFill>
                  <a:srgbClr val="FF5B66"/>
                </a:solidFill>
                <a:latin typeface="CMG Sans Medium" pitchFamily="2" charset="77"/>
              </a:rPr>
              <a:t>I have learned the secret of being content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- whether well fed or hungry, whether in abundance or in need. 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13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</a:t>
            </a:r>
            <a:r>
              <a:rPr lang="en-GB" u="sng" dirty="0">
                <a:solidFill>
                  <a:schemeClr val="bg1"/>
                </a:solidFill>
                <a:latin typeface="CMG Sans Medium" pitchFamily="2" charset="77"/>
              </a:rPr>
              <a:t>I am able to do all things through him who strengthens me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Philippians 4:11-13 CSB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50506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INVESTMENT NOT SPENDING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GIVING (GENEROSITY) NOT GETTING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CONTENTMENT NOT COMPARISON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Learn the secret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In faith obey, and you will find your way</a:t>
            </a:r>
          </a:p>
        </p:txBody>
      </p:sp>
    </p:spTree>
    <p:extLst>
      <p:ext uri="{BB962C8B-B14F-4D97-AF65-F5344CB8AC3E}">
        <p14:creationId xmlns:p14="http://schemas.microsoft.com/office/powerpoint/2010/main" val="3049402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419100"/>
            <a:ext cx="11236325" cy="60833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SOBER NOT STUPID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600" b="1" dirty="0">
                <a:solidFill>
                  <a:schemeClr val="bg1"/>
                </a:solidFill>
                <a:latin typeface="CMG Sans" pitchFamily="2" charset="77"/>
              </a:rPr>
              <a:t>Mark 4:19 CSB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600" b="1" baseline="30000" dirty="0">
                <a:solidFill>
                  <a:schemeClr val="bg1"/>
                </a:solidFill>
                <a:latin typeface="CMG Sans" pitchFamily="2" charset="77"/>
              </a:rPr>
              <a:t>8 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Others are like seed sown among thorns; these are the ones who hear the word, </a:t>
            </a:r>
            <a:r>
              <a:rPr lang="en-GB" sz="2600" b="1" baseline="30000" dirty="0">
                <a:solidFill>
                  <a:schemeClr val="bg1"/>
                </a:solidFill>
                <a:latin typeface="CMG Sans" pitchFamily="2" charset="77"/>
              </a:rPr>
              <a:t>19 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but the worries of this age, </a:t>
            </a:r>
            <a:r>
              <a:rPr lang="en-GB" sz="2600" dirty="0">
                <a:solidFill>
                  <a:srgbClr val="FF5B66"/>
                </a:solidFill>
                <a:latin typeface="CMG Sans" pitchFamily="2" charset="77"/>
              </a:rPr>
              <a:t>the deceitfulness</a:t>
            </a:r>
            <a:r>
              <a:rPr lang="en-GB" sz="2600" baseline="30000" dirty="0">
                <a:solidFill>
                  <a:srgbClr val="FF5B66"/>
                </a:solidFill>
                <a:latin typeface="CMG Sans" pitchFamily="2" charset="77"/>
              </a:rPr>
              <a:t> </a:t>
            </a:r>
            <a:r>
              <a:rPr lang="en-GB" sz="2600" dirty="0">
                <a:solidFill>
                  <a:srgbClr val="FF5B66"/>
                </a:solidFill>
                <a:latin typeface="CMG Sans" pitchFamily="2" charset="77"/>
              </a:rPr>
              <a:t>of wealth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, and the desires for other things enter in and choke the word, and it becomes unfruitful. </a:t>
            </a:r>
            <a:r>
              <a:rPr lang="en-GB" sz="2600" b="1" baseline="30000" dirty="0">
                <a:solidFill>
                  <a:schemeClr val="bg1"/>
                </a:solidFill>
                <a:latin typeface="CMG Sans" pitchFamily="2" charset="77"/>
              </a:rPr>
              <a:t>20 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And those like seed sown on good ground hear the word, welcome it, and produce fruit thirty, sixty, and a hundred times what was sown.”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600" dirty="0">
              <a:solidFill>
                <a:schemeClr val="bg1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600" b="1" dirty="0">
                <a:solidFill>
                  <a:schemeClr val="bg1"/>
                </a:solidFill>
                <a:latin typeface="CMG Sans" pitchFamily="2" charset="77"/>
              </a:rPr>
              <a:t>1 Timothy 6:9-10 CSB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600" b="1" baseline="30000" dirty="0">
                <a:solidFill>
                  <a:schemeClr val="bg1"/>
                </a:solidFill>
                <a:latin typeface="CMG Sans" pitchFamily="2" charset="77"/>
              </a:rPr>
              <a:t>9 </a:t>
            </a:r>
            <a:r>
              <a:rPr lang="en-GB" sz="2600" dirty="0">
                <a:solidFill>
                  <a:srgbClr val="FF5B66"/>
                </a:solidFill>
                <a:latin typeface="CMG Sans" pitchFamily="2" charset="77"/>
              </a:rPr>
              <a:t>But those who want to be rich fall into temptation, a trap, and many foolish and harmful desires, which plunge people into ruin and destruction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. </a:t>
            </a:r>
            <a:r>
              <a:rPr lang="en-GB" sz="2600" b="1" baseline="30000" dirty="0">
                <a:solidFill>
                  <a:schemeClr val="bg1"/>
                </a:solidFill>
                <a:latin typeface="CMG Sans" pitchFamily="2" charset="77"/>
              </a:rPr>
              <a:t>10 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For the love of money is a root</a:t>
            </a:r>
            <a:r>
              <a:rPr lang="en-GB" sz="2600" baseline="300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600" dirty="0">
                <a:solidFill>
                  <a:schemeClr val="bg1"/>
                </a:solidFill>
                <a:latin typeface="CMG Sans" pitchFamily="2" charset="77"/>
              </a:rPr>
              <a:t>of all kinds of evil, and by craving it, some have wandered away from the faith and pierced themselves with many griefs.</a:t>
            </a:r>
          </a:p>
          <a:p>
            <a:pPr marL="0" lvl="0" indent="0">
              <a:buNone/>
            </a:pPr>
            <a:endParaRPr lang="en-GB" dirty="0">
              <a:solidFill>
                <a:srgbClr val="31F468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84634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INVESTMENT NOT SPENDING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GIVING (GENEROSITY) NOT GETTING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CONTENTMENT NOT COMPARISON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SOBER NOT STUPID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 Don’t be deceived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Dangerous</a:t>
            </a:r>
          </a:p>
        </p:txBody>
      </p:sp>
    </p:spTree>
    <p:extLst>
      <p:ext uri="{BB962C8B-B14F-4D97-AF65-F5344CB8AC3E}">
        <p14:creationId xmlns:p14="http://schemas.microsoft.com/office/powerpoint/2010/main" val="4101563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INVESTMENT NOT SPENDING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GIVING (GENEROSITY) NOT GETTING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CONTENTMENT NOT COMPARISON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SOBER NOT STUPID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OPENNESS NOT AWKWARDNESS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28453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WORSHIP NOT WEALTH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INVESTMENT NOT SPENDING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GIVING (GENEROSITY) NOT GETTING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CONTENTMENT NOT COMPARISON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SOBER NOT STUPID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OPENNESS NOT AWKWARDNESS</a:t>
            </a:r>
            <a:endParaRPr lang="en-GB" sz="3200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7223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F51EE9-38C4-0745-A1F1-1E0607146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3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CE343FC-84C4-824B-B824-A1D96317F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73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A68F8A-E2FD-DB42-9950-EEBC3C4CC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10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F51EE9-38C4-0745-A1F1-1E0607146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6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AFFD53C-5E90-8041-B4F1-8A6D83DA1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552680"/>
              </p:ext>
            </p:extLst>
          </p:nvPr>
        </p:nvGraphicFramePr>
        <p:xfrm>
          <a:off x="538865" y="1171078"/>
          <a:ext cx="11128416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148">
                  <a:extLst>
                    <a:ext uri="{9D8B030D-6E8A-4147-A177-3AD203B41FA5}">
                      <a16:colId xmlns:a16="http://schemas.microsoft.com/office/drawing/2014/main" val="131859856"/>
                    </a:ext>
                  </a:extLst>
                </a:gridCol>
                <a:gridCol w="2280212">
                  <a:extLst>
                    <a:ext uri="{9D8B030D-6E8A-4147-A177-3AD203B41FA5}">
                      <a16:colId xmlns:a16="http://schemas.microsoft.com/office/drawing/2014/main" val="904890284"/>
                    </a:ext>
                  </a:extLst>
                </a:gridCol>
                <a:gridCol w="2495952">
                  <a:extLst>
                    <a:ext uri="{9D8B030D-6E8A-4147-A177-3AD203B41FA5}">
                      <a16:colId xmlns:a16="http://schemas.microsoft.com/office/drawing/2014/main" val="3531927983"/>
                    </a:ext>
                  </a:extLst>
                </a:gridCol>
                <a:gridCol w="2782104">
                  <a:extLst>
                    <a:ext uri="{9D8B030D-6E8A-4147-A177-3AD203B41FA5}">
                      <a16:colId xmlns:a16="http://schemas.microsoft.com/office/drawing/2014/main" val="1091355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MG Sans" pitchFamily="2" charset="77"/>
                        </a:rPr>
                        <a:t>Green/Amber/Red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MG Sans" pitchFamily="2" charset="77"/>
                        </a:rPr>
                        <a:t>Scripture to take hold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MG Sans" pitchFamily="2" charset="77"/>
                        </a:rPr>
                        <a:t>Action to take</a:t>
                      </a:r>
                    </a:p>
                    <a:p>
                      <a:endParaRPr lang="en-GB" sz="1200" dirty="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44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Worship not wealth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8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Stewardship not ownership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10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Investment not spending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057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Giving (generosity) not getting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90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Contentment not comparison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70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Sober not stupid</a:t>
                      </a:r>
                    </a:p>
                    <a:p>
                      <a:pPr algn="ctr"/>
                      <a:endParaRPr lang="en-GB" sz="1400" b="1" kern="1200" dirty="0">
                        <a:solidFill>
                          <a:schemeClr val="lt1"/>
                        </a:solidFill>
                        <a:latin typeface="CMG Sans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0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CMG Sans" pitchFamily="2" charset="77"/>
                          <a:ea typeface="+mn-ea"/>
                          <a:cs typeface="+mn-cs"/>
                        </a:rPr>
                        <a:t>Openness not awkwardness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CMG Sans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CMG Sans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45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421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6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And the ravens brought him bread and meat in the morning, and bread and meat in the evening, and he drank from the brook.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 Kings 17v6 ESV</a:t>
            </a:r>
          </a:p>
        </p:txBody>
      </p:sp>
    </p:spTree>
    <p:extLst>
      <p:ext uri="{BB962C8B-B14F-4D97-AF65-F5344CB8AC3E}">
        <p14:creationId xmlns:p14="http://schemas.microsoft.com/office/powerpoint/2010/main" val="64616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13 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And Elijah said to her, “Do not fear; go and do as you have said. But first make me a little cake of it and bring it to me, and afterwards make something for yourself and your son. 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14 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For thus says the </a:t>
            </a:r>
            <a:r>
              <a:rPr lang="en-GB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, the God of Israel, ‘The jar of flour shall not be spent, and the jug of oil shall not be empty, until the day that the </a:t>
            </a:r>
            <a:r>
              <a:rPr lang="en-GB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sends rain upon the earth.’” 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15 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And she went and did as Elijah said. And she and he and her household ate for many days. 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16 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The jar of flour was not spent, neither did the jug of oil become empty, according to the word of the </a:t>
            </a:r>
            <a:r>
              <a:rPr lang="en-GB" cap="small" dirty="0">
                <a:solidFill>
                  <a:schemeClr val="bg1"/>
                </a:solidFill>
                <a:latin typeface="CMG Sans Medium" pitchFamily="2" charset="77"/>
              </a:rPr>
              <a:t>Lord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that he spoke by Elijah</a:t>
            </a:r>
            <a:r>
              <a:rPr lang="en-GB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1 Kings 17v13-16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76828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aseline="30000" dirty="0">
                <a:solidFill>
                  <a:schemeClr val="bg1"/>
                </a:solidFill>
                <a:latin typeface="CMG Sans Medium" pitchFamily="2" charset="77"/>
              </a:rPr>
              <a:t>19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 So he departed from there and found Elisha the son of </a:t>
            </a:r>
            <a:r>
              <a:rPr lang="en-GB" sz="3200" dirty="0" err="1">
                <a:solidFill>
                  <a:schemeClr val="bg1"/>
                </a:solidFill>
                <a:latin typeface="CMG Sans Medium" pitchFamily="2" charset="77"/>
              </a:rPr>
              <a:t>Shaphat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, who was ploughing with twelve yoke of oxen in front of him, and he was with the twelfth.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1 Kings 19v19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387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SURVEY OF UK RESIDENTS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77% stressed / 17% ‘very stressed’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14% worry about money every day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12% worry about money 2/3 times a week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80% ‘I’d be happier if I earned more’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20% ‘I am scared to check my bank account’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chemeClr val="bg1"/>
                </a:solidFill>
                <a:latin typeface="CMG Sans SemiBold" pitchFamily="2" charset="77"/>
              </a:rPr>
              <a:t> 38% ‘I don’t feel comfortable talking about my money struggles’</a:t>
            </a:r>
          </a:p>
        </p:txBody>
      </p:sp>
    </p:spTree>
    <p:extLst>
      <p:ext uri="{BB962C8B-B14F-4D97-AF65-F5344CB8AC3E}">
        <p14:creationId xmlns:p14="http://schemas.microsoft.com/office/powerpoint/2010/main" val="8756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Principles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Panel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Practical workshop</a:t>
            </a:r>
            <a:endParaRPr lang="en-GB" sz="18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3398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601883"/>
            <a:ext cx="11239500" cy="55750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31F468"/>
                </a:solidFill>
                <a:latin typeface="CMG Sans" pitchFamily="2" charset="77"/>
              </a:rPr>
              <a:t>WORSHIP NOT WEALTH</a:t>
            </a:r>
            <a:endParaRPr lang="en-GB" sz="3600" dirty="0">
              <a:solidFill>
                <a:srgbClr val="31F468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24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 “No one can serve two </a:t>
            </a:r>
            <a:r>
              <a:rPr lang="en-GB" dirty="0">
                <a:solidFill>
                  <a:srgbClr val="31F468"/>
                </a:solidFill>
                <a:latin typeface="CMG Sans Medium" pitchFamily="2" charset="77"/>
              </a:rPr>
              <a:t>masters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, since either he will hate one and love the other, or he will be </a:t>
            </a:r>
            <a:r>
              <a:rPr lang="en-GB" dirty="0">
                <a:solidFill>
                  <a:srgbClr val="31F468"/>
                </a:solidFill>
                <a:latin typeface="CMG Sans Medium" pitchFamily="2" charset="77"/>
              </a:rPr>
              <a:t>devoted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to one and </a:t>
            </a:r>
            <a:r>
              <a:rPr lang="en-GB" dirty="0">
                <a:solidFill>
                  <a:srgbClr val="31F468"/>
                </a:solidFill>
                <a:latin typeface="CMG Sans Medium" pitchFamily="2" charset="77"/>
              </a:rPr>
              <a:t>despise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the other.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You cannot serve both God and money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Matthew 6:24 CSB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prstClr val="white"/>
                </a:solidFill>
                <a:latin typeface="CMG Sans Medium" pitchFamily="2" charset="77"/>
              </a:rPr>
              <a:t>9</a:t>
            </a:r>
            <a:r>
              <a:rPr lang="en-GB" dirty="0">
                <a:solidFill>
                  <a:prstClr val="white"/>
                </a:solidFill>
                <a:latin typeface="CMG Sans Medium" pitchFamily="2" charset="77"/>
              </a:rPr>
              <a:t>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Honour the </a:t>
            </a:r>
            <a:r>
              <a:rPr lang="en-GB" cap="small" dirty="0">
                <a:solidFill>
                  <a:srgbClr val="FF5B66"/>
                </a:solidFill>
                <a:latin typeface="CMG Sans Medium" pitchFamily="2" charset="77"/>
              </a:rPr>
              <a:t>Lord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 with your wealth and with the </a:t>
            </a:r>
            <a:r>
              <a:rPr lang="en-GB" dirty="0" err="1">
                <a:solidFill>
                  <a:srgbClr val="FF5B66"/>
                </a:solidFill>
                <a:latin typeface="CMG Sans Medium" pitchFamily="2" charset="77"/>
              </a:rPr>
              <a:t>firstfruits</a:t>
            </a:r>
            <a:r>
              <a:rPr lang="en-GB" dirty="0">
                <a:solidFill>
                  <a:prstClr val="white"/>
                </a:solidFill>
                <a:latin typeface="CMG Sans Medium" pitchFamily="2" charset="77"/>
              </a:rPr>
              <a:t> of all your produce; </a:t>
            </a:r>
            <a:r>
              <a:rPr lang="en-GB" baseline="30000" dirty="0">
                <a:solidFill>
                  <a:prstClr val="white"/>
                </a:solidFill>
                <a:latin typeface="CMG Sans Medium" pitchFamily="2" charset="77"/>
              </a:rPr>
              <a:t>10 </a:t>
            </a:r>
            <a:r>
              <a:rPr lang="en-GB" dirty="0">
                <a:solidFill>
                  <a:prstClr val="white"/>
                </a:solidFill>
                <a:latin typeface="CMG Sans Medium" pitchFamily="2" charset="77"/>
              </a:rPr>
              <a:t>then your barns will be filled with plenty, and your vats will be bursting with wine</a:t>
            </a:r>
            <a:r>
              <a:rPr lang="en-GB" dirty="0">
                <a:solidFill>
                  <a:prstClr val="white"/>
                </a:solidFill>
              </a:rPr>
              <a:t>.</a:t>
            </a:r>
            <a:endParaRPr lang="en-GB" dirty="0">
              <a:solidFill>
                <a:prstClr val="white"/>
              </a:solidFill>
              <a:latin typeface="CMG Sans Medium" pitchFamily="2" charset="77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GB" sz="2000" dirty="0">
                <a:solidFill>
                  <a:prstClr val="white"/>
                </a:solidFill>
                <a:latin typeface="CMG Sans Medium" pitchFamily="2" charset="77"/>
              </a:rPr>
              <a:t>Proverbs 3:9-10 ESV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2031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WORSHIP NOT WEALTH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God First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Give God the best </a:t>
            </a:r>
          </a:p>
        </p:txBody>
      </p:sp>
    </p:spTree>
    <p:extLst>
      <p:ext uri="{BB962C8B-B14F-4D97-AF65-F5344CB8AC3E}">
        <p14:creationId xmlns:p14="http://schemas.microsoft.com/office/powerpoint/2010/main" val="368476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31F468"/>
                </a:solidFill>
                <a:latin typeface="CMG Sans" pitchFamily="2" charset="77"/>
              </a:rPr>
              <a:t>STEWARDSHIP NOT OWNERSHIP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19 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Don’t you know that your body is a temple of the Holy Spirit who is in you, whom you have from God?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You are not your own, </a:t>
            </a:r>
            <a:r>
              <a:rPr lang="en-GB" baseline="30000" dirty="0">
                <a:solidFill>
                  <a:srgbClr val="FF5B66"/>
                </a:solidFill>
                <a:latin typeface="CMG Sans Medium" pitchFamily="2" charset="77"/>
              </a:rPr>
              <a:t>20 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for you were bought at a price.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So glorify God with your body.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 Corinthians 6:19-20 CSB</a:t>
            </a:r>
          </a:p>
          <a:p>
            <a:pPr marL="0" lvl="0" indent="0">
              <a:lnSpc>
                <a:spcPct val="100000"/>
              </a:lnSpc>
              <a:buNone/>
            </a:pPr>
            <a:endParaRPr lang="en-GB" sz="18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The earth and everything in it, the world and its inhabitants, </a:t>
            </a:r>
            <a:r>
              <a:rPr lang="en-GB" dirty="0">
                <a:solidFill>
                  <a:srgbClr val="FF5B66"/>
                </a:solidFill>
                <a:latin typeface="CMG Sans Medium" pitchFamily="2" charset="77"/>
              </a:rPr>
              <a:t>belong to the Lord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Psalm 24:1 CSB</a:t>
            </a:r>
          </a:p>
        </p:txBody>
      </p:sp>
    </p:spTree>
    <p:extLst>
      <p:ext uri="{BB962C8B-B14F-4D97-AF65-F5344CB8AC3E}">
        <p14:creationId xmlns:p14="http://schemas.microsoft.com/office/powerpoint/2010/main" val="228192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WORSHIP NOT WEALTH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31F468"/>
                </a:solidFill>
                <a:latin typeface="CMG Sans" pitchFamily="2" charset="77"/>
              </a:rPr>
              <a:t>STEWARDSHIP NOT OWNERSHIP</a:t>
            </a:r>
            <a:endParaRPr lang="en-GB" sz="3200" dirty="0">
              <a:solidFill>
                <a:srgbClr val="31F468"/>
              </a:solidFill>
              <a:latin typeface="CMG Sans" pitchFamily="2" charset="77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MG Sans" pitchFamily="2" charset="77"/>
              </a:rPr>
              <a:t>God’s </a:t>
            </a: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not mine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MG Sans" pitchFamily="2" charset="77"/>
              </a:rPr>
              <a:t>God’s</a:t>
            </a: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purposes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</a:t>
            </a:r>
            <a:r>
              <a:rPr lang="en-GB" sz="2800" b="1" dirty="0">
                <a:solidFill>
                  <a:schemeClr val="bg1"/>
                </a:solidFill>
                <a:latin typeface="CMG Sans" pitchFamily="2" charset="77"/>
              </a:rPr>
              <a:t>God’s</a:t>
            </a:r>
            <a:r>
              <a:rPr lang="en-GB" sz="2800" dirty="0">
                <a:solidFill>
                  <a:schemeClr val="bg1"/>
                </a:solidFill>
                <a:latin typeface="CMG Sans" pitchFamily="2" charset="77"/>
              </a:rPr>
              <a:t> priorities</a:t>
            </a:r>
          </a:p>
        </p:txBody>
      </p:sp>
    </p:spTree>
    <p:extLst>
      <p:ext uri="{BB962C8B-B14F-4D97-AF65-F5344CB8AC3E}">
        <p14:creationId xmlns:p14="http://schemas.microsoft.com/office/powerpoint/2010/main" val="60211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47BD10-200D-B54D-A6B7-42F389CE4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883"/>
            <a:ext cx="10515600" cy="5575079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31F468"/>
                </a:solidFill>
                <a:latin typeface="CMG Sans" pitchFamily="2" charset="77"/>
              </a:rPr>
              <a:t>INVESTMENT NOT SPENDING</a:t>
            </a:r>
            <a:endParaRPr lang="en-GB" sz="3600" dirty="0">
              <a:solidFill>
                <a:srgbClr val="31F468"/>
              </a:solidFill>
              <a:latin typeface="CMG Sa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aseline="30000" dirty="0">
                <a:solidFill>
                  <a:schemeClr val="bg1"/>
                </a:solidFill>
                <a:latin typeface="CMG Sans" pitchFamily="2" charset="77"/>
              </a:rPr>
              <a:t>19</a:t>
            </a:r>
            <a:r>
              <a:rPr lang="en-GB" dirty="0">
                <a:solidFill>
                  <a:schemeClr val="bg1"/>
                </a:solidFill>
                <a:latin typeface="CMG Sans" pitchFamily="2" charset="77"/>
              </a:rPr>
              <a:t> “Don’t store up for yourselves treasures on earth, where moth and rust destroy and where thieves break in and steal. </a:t>
            </a:r>
            <a:r>
              <a:rPr lang="en-GB" baseline="30000" dirty="0">
                <a:solidFill>
                  <a:schemeClr val="bg1"/>
                </a:solidFill>
                <a:latin typeface="CMG Sans" pitchFamily="2" charset="77"/>
              </a:rPr>
              <a:t>20</a:t>
            </a:r>
            <a:r>
              <a:rPr lang="en-GB" dirty="0">
                <a:solidFill>
                  <a:schemeClr val="bg1"/>
                </a:solidFill>
                <a:latin typeface="CMG Sans" pitchFamily="2" charset="77"/>
              </a:rPr>
              <a:t> But </a:t>
            </a:r>
            <a:r>
              <a:rPr lang="en-GB" b="1" dirty="0">
                <a:solidFill>
                  <a:srgbClr val="FF5B66"/>
                </a:solidFill>
                <a:latin typeface="CMG Sans" pitchFamily="2" charset="77"/>
              </a:rPr>
              <a:t>store up </a:t>
            </a:r>
            <a:r>
              <a:rPr lang="en-GB" dirty="0">
                <a:solidFill>
                  <a:srgbClr val="FF5B66"/>
                </a:solidFill>
                <a:latin typeface="CMG Sans" pitchFamily="2" charset="77"/>
              </a:rPr>
              <a:t>for yourselves treasures in heaven, where neither moth nor rust destroys, and where thieves don’t break in and steal.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" pitchFamily="2" charset="77"/>
              </a:rPr>
              <a:t>Matthew 6:19-20 CSB</a:t>
            </a:r>
          </a:p>
        </p:txBody>
      </p:sp>
    </p:spTree>
    <p:extLst>
      <p:ext uri="{BB962C8B-B14F-4D97-AF65-F5344CB8AC3E}">
        <p14:creationId xmlns:p14="http://schemas.microsoft.com/office/powerpoint/2010/main" val="90402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1235</Words>
  <Application>Microsoft Macintosh PowerPoint</Application>
  <PresentationFormat>Widescreen</PresentationFormat>
  <Paragraphs>108</Paragraphs>
  <Slides>26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CMG Sans</vt:lpstr>
      <vt:lpstr>CMG Sans Medium</vt:lpstr>
      <vt:lpstr>CMG Sans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19</cp:revision>
  <dcterms:created xsi:type="dcterms:W3CDTF">2021-12-01T10:06:37Z</dcterms:created>
  <dcterms:modified xsi:type="dcterms:W3CDTF">2022-03-04T11:54:45Z</dcterms:modified>
</cp:coreProperties>
</file>