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5" r:id="rId4"/>
    <p:sldId id="266" r:id="rId5"/>
    <p:sldId id="273" r:id="rId6"/>
    <p:sldId id="267" r:id="rId7"/>
    <p:sldId id="274" r:id="rId8"/>
    <p:sldId id="269"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2DC"/>
    <a:srgbClr val="FF5B66"/>
    <a:srgbClr val="31F468"/>
    <a:srgbClr val="6AC6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07"/>
  </p:normalViewPr>
  <p:slideViewPr>
    <p:cSldViewPr snapToGrid="0" snapToObjects="1">
      <p:cViewPr varScale="1">
        <p:scale>
          <a:sx n="111" d="100"/>
          <a:sy n="111" d="100"/>
        </p:scale>
        <p:origin x="63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5E87-D331-974F-BA7E-4A1091B61A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78E510-62A7-6D44-9B3E-83688049A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430AC3-4657-7944-815D-8B8D19EA8387}"/>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5" name="Footer Placeholder 4">
            <a:extLst>
              <a:ext uri="{FF2B5EF4-FFF2-40B4-BE49-F238E27FC236}">
                <a16:creationId xmlns:a16="http://schemas.microsoft.com/office/drawing/2014/main" id="{02142B43-B768-6D45-A0DE-8D2FA9FB56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ADBD6-1898-A145-A2C1-28C51ECFF512}"/>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62582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2F35-2FA5-7048-AEDC-0B5A5C37D2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759669-579D-2C42-90B9-6876DA123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FE597A-D3E3-414B-B3F5-2DE4F5F49771}"/>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5" name="Footer Placeholder 4">
            <a:extLst>
              <a:ext uri="{FF2B5EF4-FFF2-40B4-BE49-F238E27FC236}">
                <a16:creationId xmlns:a16="http://schemas.microsoft.com/office/drawing/2014/main" id="{44A0D693-03E6-4946-A7F1-6B85467A2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EDF2B-D76A-F84B-A017-B161C3E3B39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51310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BD73F-7847-074C-B66B-923AABA221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67CB6D-6D8F-1B4C-B856-174FA699BC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CF2603-4168-B143-8F5E-7DE9FC69BCD3}"/>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5" name="Footer Placeholder 4">
            <a:extLst>
              <a:ext uri="{FF2B5EF4-FFF2-40B4-BE49-F238E27FC236}">
                <a16:creationId xmlns:a16="http://schemas.microsoft.com/office/drawing/2014/main" id="{B15D08C4-6FDD-634F-99FE-D24BC5613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A3D85-CA64-EA40-AB94-00789FD30C23}"/>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8106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883D6-9531-434E-A909-5080BF71E6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124A6F-FD86-7B4F-8137-4ECBD2CEBB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552B7-3425-794E-A147-43605E4930DE}"/>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5" name="Footer Placeholder 4">
            <a:extLst>
              <a:ext uri="{FF2B5EF4-FFF2-40B4-BE49-F238E27FC236}">
                <a16:creationId xmlns:a16="http://schemas.microsoft.com/office/drawing/2014/main" id="{D16CDC1D-70FB-8E4A-989C-49E57B5017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E1360-1876-7F42-8CFB-CA39D634D56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72590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1B4A-7465-344C-9912-C1339DC4C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F9C634-FD58-854A-92AC-9037749AA2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075499-0F0E-A843-A049-00030FF4A6EA}"/>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5" name="Footer Placeholder 4">
            <a:extLst>
              <a:ext uri="{FF2B5EF4-FFF2-40B4-BE49-F238E27FC236}">
                <a16:creationId xmlns:a16="http://schemas.microsoft.com/office/drawing/2014/main" id="{975E5C9D-761E-F943-AB74-C62EDC34C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B3E752-DC10-DD4D-951D-C0060AA7E348}"/>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71352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58C3-3034-C345-868C-86E87516FF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BA56DC-FE05-A248-8F95-FFE09C3F5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0A8C27-2525-AA4A-B670-A0205F139B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0F9B8-8852-4440-A9D9-73D937ADCBA7}"/>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6" name="Footer Placeholder 5">
            <a:extLst>
              <a:ext uri="{FF2B5EF4-FFF2-40B4-BE49-F238E27FC236}">
                <a16:creationId xmlns:a16="http://schemas.microsoft.com/office/drawing/2014/main" id="{FE650556-DE4F-4344-B44D-59AAA8876D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538BC3-E9EA-914F-AF17-12F27AE259E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66902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F69C-F58D-3A4B-BB5D-5F92BACAF6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5ED8C-726A-A347-8197-C8DC0223D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B3D8CE-5C13-A040-8703-0E25FC0D0C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9CD611-8F74-0647-982E-27D892EDF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3AF4CC-20CA-414F-951D-251B04D52E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2F6A21-4BEE-B945-A61F-D8E37D157CDD}"/>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8" name="Footer Placeholder 7">
            <a:extLst>
              <a:ext uri="{FF2B5EF4-FFF2-40B4-BE49-F238E27FC236}">
                <a16:creationId xmlns:a16="http://schemas.microsoft.com/office/drawing/2014/main" id="{9D020A71-8D37-D141-B34B-BAD96BC02E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4C810C-E790-544E-8E21-4A9AF37868BC}"/>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742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B7B1-EC34-AE44-9D0B-67490A377A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46DC5E-BEED-EA44-86E1-B979AEFDE8AC}"/>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4" name="Footer Placeholder 3">
            <a:extLst>
              <a:ext uri="{FF2B5EF4-FFF2-40B4-BE49-F238E27FC236}">
                <a16:creationId xmlns:a16="http://schemas.microsoft.com/office/drawing/2014/main" id="{7FD6F273-35B5-724F-A30C-BE68643C4B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E19C0B-94AD-A648-91D2-129C03BC21BE}"/>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4789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087C10-A6CB-AE4F-85B3-DC282B123470}"/>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3" name="Footer Placeholder 2">
            <a:extLst>
              <a:ext uri="{FF2B5EF4-FFF2-40B4-BE49-F238E27FC236}">
                <a16:creationId xmlns:a16="http://schemas.microsoft.com/office/drawing/2014/main" id="{A797F97A-2795-534A-9EA2-0DF4A0D6A5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98C41E-EA37-384C-8792-80156C4DFF8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44301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4516-5638-FB4A-8765-520352B08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B9713C-DB42-9744-A61A-686B6CC41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0BC994-2714-1545-8B5E-C3E8DB08A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205626-6B0E-4B40-BC9E-43EA9B5FE337}"/>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6" name="Footer Placeholder 5">
            <a:extLst>
              <a:ext uri="{FF2B5EF4-FFF2-40B4-BE49-F238E27FC236}">
                <a16:creationId xmlns:a16="http://schemas.microsoft.com/office/drawing/2014/main" id="{922EA156-031D-E340-A692-F0AF9D3CF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AEC1F0-D16F-A449-88D2-C867B9B1ED79}"/>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15679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3D97-81F2-8248-966E-6C47B7631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1C0716-5CE1-8A47-9D37-328FA9132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E47E57-971B-DB44-B1DC-5BAD80D87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7371A0-2460-734B-B19B-8AF2D3F483F5}"/>
              </a:ext>
            </a:extLst>
          </p:cNvPr>
          <p:cNvSpPr>
            <a:spLocks noGrp="1"/>
          </p:cNvSpPr>
          <p:nvPr>
            <p:ph type="dt" sz="half" idx="10"/>
          </p:nvPr>
        </p:nvSpPr>
        <p:spPr/>
        <p:txBody>
          <a:bodyPr/>
          <a:lstStyle/>
          <a:p>
            <a:fld id="{0C47DB69-935C-ED48-8F76-23F09DAC02F8}" type="datetimeFigureOut">
              <a:rPr lang="en-GB" smtClean="0"/>
              <a:t>04/02/2022</a:t>
            </a:fld>
            <a:endParaRPr lang="en-GB"/>
          </a:p>
        </p:txBody>
      </p:sp>
      <p:sp>
        <p:nvSpPr>
          <p:cNvPr id="6" name="Footer Placeholder 5">
            <a:extLst>
              <a:ext uri="{FF2B5EF4-FFF2-40B4-BE49-F238E27FC236}">
                <a16:creationId xmlns:a16="http://schemas.microsoft.com/office/drawing/2014/main" id="{87B9A0E2-2041-2F4B-BA28-A6F3F57C79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D2B299-9A2A-624B-B4C7-3AB71D5FC726}"/>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90739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584049-2DE5-5248-8A0C-E2EFD8593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EFBB36-853E-964B-B207-C38316CC8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5BF3B7-7218-2445-A3AA-90060BB52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7DB69-935C-ED48-8F76-23F09DAC02F8}" type="datetimeFigureOut">
              <a:rPr lang="en-GB" smtClean="0"/>
              <a:t>04/02/2022</a:t>
            </a:fld>
            <a:endParaRPr lang="en-GB"/>
          </a:p>
        </p:txBody>
      </p:sp>
      <p:sp>
        <p:nvSpPr>
          <p:cNvPr id="5" name="Footer Placeholder 4">
            <a:extLst>
              <a:ext uri="{FF2B5EF4-FFF2-40B4-BE49-F238E27FC236}">
                <a16:creationId xmlns:a16="http://schemas.microsoft.com/office/drawing/2014/main" id="{7008B17C-4E5A-F445-A40F-7EAA30863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39293A-68D3-4D4E-9CAE-2837A172C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34C29-DFD4-B746-ADA4-D008DA7475F7}" type="slidenum">
              <a:rPr lang="en-GB" smtClean="0"/>
              <a:t>‹#›</a:t>
            </a:fld>
            <a:endParaRPr lang="en-GB"/>
          </a:p>
        </p:txBody>
      </p:sp>
    </p:spTree>
    <p:extLst>
      <p:ext uri="{BB962C8B-B14F-4D97-AF65-F5344CB8AC3E}">
        <p14:creationId xmlns:p14="http://schemas.microsoft.com/office/powerpoint/2010/main" val="2360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3B1EE6-CFD5-304D-85B6-9F18163EBD65}"/>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48292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47EB482-034B-CA4C-8335-6FC7539CF02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582970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96389" y="601883"/>
            <a:ext cx="11247119" cy="5575079"/>
          </a:xfrm>
        </p:spPr>
        <p:txBody>
          <a:bodyPr>
            <a:normAutofit lnSpcReduction="10000"/>
          </a:bodyPr>
          <a:lstStyle/>
          <a:p>
            <a:pPr marL="0" indent="0">
              <a:lnSpc>
                <a:spcPct val="120000"/>
              </a:lnSpc>
              <a:buNone/>
            </a:pPr>
            <a:r>
              <a:rPr lang="en-US" sz="2400" b="1" dirty="0">
                <a:solidFill>
                  <a:srgbClr val="FFFF00"/>
                </a:solidFill>
                <a:latin typeface="CMG Sans Medium" pitchFamily="2" charset="77"/>
              </a:rPr>
              <a:t>We were made to be in relationship with God</a:t>
            </a:r>
          </a:p>
          <a:p>
            <a:pPr marL="0" indent="0">
              <a:lnSpc>
                <a:spcPct val="120000"/>
              </a:lnSpc>
              <a:buNone/>
            </a:pPr>
            <a:r>
              <a:rPr lang="en-US" sz="2400" dirty="0">
                <a:solidFill>
                  <a:schemeClr val="bg1"/>
                </a:solidFill>
                <a:latin typeface="CMG Sans Medium" pitchFamily="2" charset="77"/>
              </a:rPr>
              <a:t>So God created human beings in his own image.  In the image of God he created them; male and female he created them. </a:t>
            </a:r>
            <a:r>
              <a:rPr lang="en-US" sz="1400" dirty="0">
                <a:solidFill>
                  <a:schemeClr val="bg1"/>
                </a:solidFill>
                <a:latin typeface="CMG Sans Medium"/>
              </a:rPr>
              <a:t>(Genesis 1:27 NIV</a:t>
            </a:r>
            <a:r>
              <a:rPr lang="en-US" sz="1200" dirty="0">
                <a:solidFill>
                  <a:schemeClr val="bg1"/>
                </a:solidFill>
                <a:latin typeface="CMG Sans Medium"/>
              </a:rPr>
              <a:t>)</a:t>
            </a:r>
          </a:p>
          <a:p>
            <a:pPr marL="0" indent="0">
              <a:lnSpc>
                <a:spcPct val="120000"/>
              </a:lnSpc>
              <a:buNone/>
            </a:pPr>
            <a:br>
              <a:rPr lang="en-US" sz="1600" u="sng" dirty="0">
                <a:solidFill>
                  <a:schemeClr val="bg1"/>
                </a:solidFill>
                <a:latin typeface="CMG Sans Medium" pitchFamily="2" charset="77"/>
              </a:rPr>
            </a:br>
            <a:r>
              <a:rPr lang="en-US" sz="2400" b="1" dirty="0">
                <a:solidFill>
                  <a:srgbClr val="FFFF00"/>
                </a:solidFill>
                <a:latin typeface="CMG Sans Medium" pitchFamily="2" charset="77"/>
              </a:rPr>
              <a:t>We were made to be in relationship with each other</a:t>
            </a:r>
          </a:p>
          <a:p>
            <a:pPr marL="0" indent="0">
              <a:lnSpc>
                <a:spcPct val="120000"/>
              </a:lnSpc>
              <a:buNone/>
            </a:pPr>
            <a:r>
              <a:rPr lang="en-US" sz="2400" dirty="0">
                <a:solidFill>
                  <a:schemeClr val="bg1"/>
                </a:solidFill>
                <a:latin typeface="CMG Sans Medium" pitchFamily="2" charset="77"/>
              </a:rPr>
              <a:t>This is love: not that we loved God, but that he loved us and sent his Son as an atoning sacrifice for our sins. Dear friends, since God so loved us, we also ought to love one another.  No one has ever seen God; but if we love one another, God lives in us and his love is made complete in us. </a:t>
            </a:r>
            <a:r>
              <a:rPr lang="en-US" sz="1600" dirty="0">
                <a:solidFill>
                  <a:schemeClr val="bg1"/>
                </a:solidFill>
                <a:latin typeface="CMG Sans Medium" pitchFamily="2" charset="77"/>
              </a:rPr>
              <a:t> (1 John 4: 10-12 NIV)</a:t>
            </a:r>
            <a:br>
              <a:rPr lang="en-US" sz="1800" dirty="0">
                <a:solidFill>
                  <a:schemeClr val="bg1"/>
                </a:solidFill>
                <a:latin typeface="CMG Sans Medium" pitchFamily="2" charset="77"/>
              </a:rPr>
            </a:br>
            <a:endParaRPr lang="en-US" sz="1800" u="sng" dirty="0">
              <a:solidFill>
                <a:schemeClr val="bg1"/>
              </a:solidFill>
              <a:latin typeface="CMG Sans Medium" pitchFamily="2" charset="77"/>
            </a:endParaRPr>
          </a:p>
          <a:p>
            <a:pPr marL="0" indent="0">
              <a:lnSpc>
                <a:spcPct val="120000"/>
              </a:lnSpc>
              <a:buNone/>
            </a:pPr>
            <a:r>
              <a:rPr lang="en-US" sz="2400" dirty="0">
                <a:solidFill>
                  <a:schemeClr val="bg1"/>
                </a:solidFill>
                <a:latin typeface="CMG Sans Medium" pitchFamily="2" charset="77"/>
              </a:rPr>
              <a:t>The Lord God said, “It is not good for the man to be alone.  I will make a helper suitable for him.” </a:t>
            </a:r>
            <a:r>
              <a:rPr lang="en-US" sz="1600" dirty="0">
                <a:solidFill>
                  <a:schemeClr val="bg1"/>
                </a:solidFill>
                <a:latin typeface="CMG Sans Medium" pitchFamily="2" charset="77"/>
              </a:rPr>
              <a:t>(Genesis 2:18 NIV)</a:t>
            </a:r>
            <a:endParaRPr lang="en-GB" sz="1600" dirty="0">
              <a:solidFill>
                <a:schemeClr val="bg1"/>
              </a:solidFill>
              <a:latin typeface="CMG Sans Medium" pitchFamily="2" charset="77"/>
            </a:endParaRPr>
          </a:p>
        </p:txBody>
      </p:sp>
    </p:spTree>
    <p:extLst>
      <p:ext uri="{BB962C8B-B14F-4D97-AF65-F5344CB8AC3E}">
        <p14:creationId xmlns:p14="http://schemas.microsoft.com/office/powerpoint/2010/main" val="87566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199" y="601883"/>
            <a:ext cx="10787743" cy="5575079"/>
          </a:xfrm>
        </p:spPr>
        <p:txBody>
          <a:bodyPr>
            <a:normAutofit fontScale="92500" lnSpcReduction="10000"/>
          </a:bodyPr>
          <a:lstStyle/>
          <a:p>
            <a:pPr marL="0" indent="0">
              <a:lnSpc>
                <a:spcPct val="110000"/>
              </a:lnSpc>
              <a:buNone/>
            </a:pPr>
            <a:r>
              <a:rPr lang="en-US" sz="3500" b="1" dirty="0">
                <a:solidFill>
                  <a:srgbClr val="FFFF00"/>
                </a:solidFill>
                <a:latin typeface="CMG Sans"/>
              </a:rPr>
              <a:t>In relationship with one another through the Church</a:t>
            </a:r>
            <a:endParaRPr lang="en-US" sz="2600" dirty="0">
              <a:solidFill>
                <a:schemeClr val="bg1"/>
              </a:solidFill>
              <a:latin typeface="CMG Sans Medium" pitchFamily="2" charset="77"/>
            </a:endParaRPr>
          </a:p>
          <a:p>
            <a:pPr marL="0" indent="0">
              <a:lnSpc>
                <a:spcPct val="110000"/>
              </a:lnSpc>
              <a:buNone/>
            </a:pPr>
            <a:r>
              <a:rPr lang="en-US" sz="3000" dirty="0">
                <a:solidFill>
                  <a:schemeClr val="bg1"/>
                </a:solidFill>
                <a:latin typeface="CMG Sans Medium" pitchFamily="2" charset="77"/>
              </a:rPr>
              <a:t>The Church is the Body of Christ, and God’s master plan for our wellbeing.</a:t>
            </a:r>
          </a:p>
          <a:p>
            <a:pPr marL="0" indent="0" algn="l">
              <a:lnSpc>
                <a:spcPct val="110000"/>
              </a:lnSpc>
              <a:buNone/>
            </a:pPr>
            <a:endParaRPr lang="en-US" sz="3200" b="1" i="0" dirty="0">
              <a:solidFill>
                <a:srgbClr val="FFFF00"/>
              </a:solidFill>
              <a:effectLst/>
              <a:latin typeface="CMG Sans Medium"/>
            </a:endParaRPr>
          </a:p>
          <a:p>
            <a:pPr marL="0" indent="0" algn="l">
              <a:lnSpc>
                <a:spcPct val="110000"/>
              </a:lnSpc>
              <a:buNone/>
            </a:pPr>
            <a:r>
              <a:rPr lang="en-US" sz="3200" b="1" i="0" dirty="0">
                <a:solidFill>
                  <a:srgbClr val="FFFF00"/>
                </a:solidFill>
                <a:effectLst/>
                <a:latin typeface="CMG Sans Medium"/>
              </a:rPr>
              <a:t>Unity and Maturity in the Body of Christ</a:t>
            </a:r>
          </a:p>
          <a:p>
            <a:pPr marL="0" indent="0" algn="l">
              <a:lnSpc>
                <a:spcPct val="110000"/>
              </a:lnSpc>
              <a:buNone/>
            </a:pPr>
            <a:r>
              <a:rPr lang="en-US" sz="3000" b="1" i="0" baseline="30000" dirty="0">
                <a:solidFill>
                  <a:schemeClr val="bg1"/>
                </a:solidFill>
                <a:effectLst/>
                <a:latin typeface="CMG Sans Medium"/>
              </a:rPr>
              <a:t>4</a:t>
            </a:r>
            <a:r>
              <a:rPr lang="en-US" sz="3000" b="1" i="0" dirty="0">
                <a:solidFill>
                  <a:schemeClr val="bg1"/>
                </a:solidFill>
                <a:effectLst/>
                <a:latin typeface="CMG Sans Medium"/>
              </a:rPr>
              <a:t> </a:t>
            </a:r>
            <a:r>
              <a:rPr lang="en-US" sz="3000" b="0" i="0" dirty="0">
                <a:solidFill>
                  <a:schemeClr val="bg1"/>
                </a:solidFill>
                <a:effectLst/>
                <a:latin typeface="CMG Sans Medium"/>
              </a:rPr>
              <a:t>As a prisoner for the Lord, then, I urge you to live a life worthy of the calling you have received. </a:t>
            </a:r>
            <a:r>
              <a:rPr lang="en-US" sz="3000" b="1" i="0" baseline="30000" dirty="0">
                <a:solidFill>
                  <a:schemeClr val="bg1"/>
                </a:solidFill>
                <a:effectLst/>
                <a:latin typeface="CMG Sans Medium"/>
              </a:rPr>
              <a:t>2 </a:t>
            </a:r>
            <a:r>
              <a:rPr lang="en-US" sz="3000" b="0" i="0" dirty="0">
                <a:solidFill>
                  <a:schemeClr val="bg1"/>
                </a:solidFill>
                <a:effectLst/>
                <a:latin typeface="CMG Sans Medium"/>
              </a:rPr>
              <a:t>Be completely humble and gentle; be patient, bearing with one another in love. </a:t>
            </a:r>
            <a:r>
              <a:rPr lang="en-US" sz="3000" b="1" i="0" baseline="30000" dirty="0">
                <a:solidFill>
                  <a:schemeClr val="bg1"/>
                </a:solidFill>
                <a:effectLst/>
                <a:latin typeface="CMG Sans Medium"/>
              </a:rPr>
              <a:t>3 </a:t>
            </a:r>
            <a:r>
              <a:rPr lang="en-US" sz="3000" b="0" i="0" dirty="0">
                <a:solidFill>
                  <a:schemeClr val="bg1"/>
                </a:solidFill>
                <a:effectLst/>
                <a:latin typeface="CMG Sans Medium"/>
              </a:rPr>
              <a:t>Make every effort to keep the unity of the Spirit through the bond of peace. </a:t>
            </a:r>
            <a:r>
              <a:rPr lang="en-US" sz="1700" dirty="0">
                <a:solidFill>
                  <a:schemeClr val="bg1"/>
                </a:solidFill>
                <a:latin typeface="CMG Sans Medium"/>
              </a:rPr>
              <a:t>Ephesians 4:1-3</a:t>
            </a:r>
            <a:endParaRPr lang="en-GB" sz="2600" dirty="0">
              <a:solidFill>
                <a:schemeClr val="bg1"/>
              </a:solidFill>
              <a:latin typeface="CMG Sans Medium" pitchFamily="2" charset="77"/>
            </a:endParaRPr>
          </a:p>
        </p:txBody>
      </p:sp>
    </p:spTree>
    <p:extLst>
      <p:ext uri="{BB962C8B-B14F-4D97-AF65-F5344CB8AC3E}">
        <p14:creationId xmlns:p14="http://schemas.microsoft.com/office/powerpoint/2010/main" val="1950506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4142" y="1290048"/>
            <a:ext cx="10735491" cy="4351338"/>
          </a:xfrm>
        </p:spPr>
        <p:txBody>
          <a:bodyPr/>
          <a:lstStyle/>
          <a:p>
            <a:pPr marL="0" indent="0">
              <a:lnSpc>
                <a:spcPct val="100000"/>
              </a:lnSpc>
              <a:buNone/>
            </a:pPr>
            <a:r>
              <a:rPr lang="en-US" sz="3600" b="1" dirty="0">
                <a:solidFill>
                  <a:srgbClr val="FFFF00"/>
                </a:solidFill>
                <a:latin typeface="CMG Sans Medium" pitchFamily="2" charset="77"/>
              </a:rPr>
              <a:t>Growing in Relational Health – How to love well!</a:t>
            </a:r>
          </a:p>
          <a:p>
            <a:pPr marL="0" indent="0">
              <a:lnSpc>
                <a:spcPct val="100000"/>
              </a:lnSpc>
              <a:buNone/>
            </a:pPr>
            <a:r>
              <a:rPr lang="en-US" sz="3000" dirty="0">
                <a:solidFill>
                  <a:schemeClr val="bg1"/>
                </a:solidFill>
                <a:latin typeface="CMG Sans Medium" pitchFamily="2" charset="77"/>
              </a:rPr>
              <a:t>We can prioritize and develop energizing and life-giving relationships through:</a:t>
            </a:r>
          </a:p>
          <a:p>
            <a:pPr marL="514350" indent="-514350">
              <a:lnSpc>
                <a:spcPct val="100000"/>
              </a:lnSpc>
              <a:buAutoNum type="arabicPeriod"/>
            </a:pPr>
            <a:r>
              <a:rPr lang="en-US" sz="3000" dirty="0">
                <a:solidFill>
                  <a:schemeClr val="bg1"/>
                </a:solidFill>
                <a:latin typeface="CMG Sans Medium" pitchFamily="2" charset="77"/>
              </a:rPr>
              <a:t>Investing Time</a:t>
            </a:r>
          </a:p>
          <a:p>
            <a:pPr marL="514350" indent="-514350">
              <a:lnSpc>
                <a:spcPct val="100000"/>
              </a:lnSpc>
              <a:buAutoNum type="arabicPeriod"/>
            </a:pPr>
            <a:r>
              <a:rPr lang="en-US" sz="3000" dirty="0">
                <a:solidFill>
                  <a:schemeClr val="bg1"/>
                </a:solidFill>
                <a:latin typeface="CMG Sans Medium" pitchFamily="2" charset="77"/>
              </a:rPr>
              <a:t>Being vulnerable</a:t>
            </a:r>
          </a:p>
          <a:p>
            <a:pPr marL="514350" indent="-514350">
              <a:lnSpc>
                <a:spcPct val="100000"/>
              </a:lnSpc>
              <a:buAutoNum type="arabicPeriod"/>
            </a:pPr>
            <a:r>
              <a:rPr lang="en-US" sz="3000" dirty="0">
                <a:solidFill>
                  <a:schemeClr val="bg1"/>
                </a:solidFill>
                <a:latin typeface="CMG Sans Medium" pitchFamily="2" charset="77"/>
              </a:rPr>
              <a:t>Setting appropriate limits</a:t>
            </a:r>
          </a:p>
          <a:p>
            <a:endParaRPr lang="en-GB" dirty="0"/>
          </a:p>
        </p:txBody>
      </p:sp>
    </p:spTree>
    <p:extLst>
      <p:ext uri="{BB962C8B-B14F-4D97-AF65-F5344CB8AC3E}">
        <p14:creationId xmlns:p14="http://schemas.microsoft.com/office/powerpoint/2010/main" val="423036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471254"/>
            <a:ext cx="10515600" cy="5733603"/>
          </a:xfrm>
        </p:spPr>
        <p:txBody>
          <a:bodyPr>
            <a:noAutofit/>
          </a:bodyPr>
          <a:lstStyle/>
          <a:p>
            <a:pPr marL="0" indent="0">
              <a:lnSpc>
                <a:spcPct val="100000"/>
              </a:lnSpc>
              <a:buNone/>
            </a:pPr>
            <a:endParaRPr lang="en-US" sz="3600" b="1" dirty="0">
              <a:solidFill>
                <a:srgbClr val="FFFF00"/>
              </a:solidFill>
              <a:latin typeface="CMG Sans Medium" pitchFamily="2" charset="77"/>
            </a:endParaRPr>
          </a:p>
          <a:p>
            <a:pPr marL="0" indent="0">
              <a:lnSpc>
                <a:spcPct val="100000"/>
              </a:lnSpc>
              <a:buNone/>
            </a:pPr>
            <a:r>
              <a:rPr lang="en-US" sz="3600" b="1" dirty="0">
                <a:solidFill>
                  <a:srgbClr val="FFFF00"/>
                </a:solidFill>
                <a:latin typeface="CMG Sans Medium" pitchFamily="2" charset="77"/>
              </a:rPr>
              <a:t>Loving well!</a:t>
            </a:r>
          </a:p>
          <a:p>
            <a:pPr marL="0" indent="0">
              <a:lnSpc>
                <a:spcPct val="100000"/>
              </a:lnSpc>
              <a:buNone/>
            </a:pPr>
            <a:r>
              <a:rPr lang="en-US" sz="3000" dirty="0">
                <a:solidFill>
                  <a:schemeClr val="bg1"/>
                </a:solidFill>
                <a:latin typeface="CMG Sans Medium" pitchFamily="2" charset="77"/>
              </a:rPr>
              <a:t>3 key areas to develop in order to love people better:</a:t>
            </a:r>
          </a:p>
          <a:p>
            <a:pPr marL="514350" indent="-514350">
              <a:lnSpc>
                <a:spcPct val="100000"/>
              </a:lnSpc>
              <a:buAutoNum type="arabicPeriod"/>
            </a:pPr>
            <a:r>
              <a:rPr lang="en-US" sz="3000" dirty="0">
                <a:solidFill>
                  <a:schemeClr val="bg1"/>
                </a:solidFill>
                <a:latin typeface="CMG Sans Medium" pitchFamily="2" charset="77"/>
              </a:rPr>
              <a:t>Be present</a:t>
            </a:r>
          </a:p>
          <a:p>
            <a:pPr marL="514350" indent="-514350">
              <a:lnSpc>
                <a:spcPct val="100000"/>
              </a:lnSpc>
              <a:buAutoNum type="arabicPeriod"/>
            </a:pPr>
            <a:r>
              <a:rPr lang="en-US" sz="3000" dirty="0">
                <a:solidFill>
                  <a:schemeClr val="bg1"/>
                </a:solidFill>
                <a:latin typeface="CMG Sans Medium" pitchFamily="2" charset="77"/>
              </a:rPr>
              <a:t>Be positive</a:t>
            </a:r>
          </a:p>
          <a:p>
            <a:pPr marL="514350" indent="-514350">
              <a:lnSpc>
                <a:spcPct val="100000"/>
              </a:lnSpc>
              <a:buAutoNum type="arabicPeriod"/>
            </a:pPr>
            <a:r>
              <a:rPr lang="en-US" sz="3000" dirty="0">
                <a:solidFill>
                  <a:schemeClr val="bg1"/>
                </a:solidFill>
                <a:latin typeface="CMG Sans Medium" pitchFamily="2" charset="77"/>
              </a:rPr>
              <a:t>Be honest and give wise counsel</a:t>
            </a:r>
          </a:p>
          <a:p>
            <a:pPr marL="0" indent="0">
              <a:lnSpc>
                <a:spcPct val="100000"/>
              </a:lnSpc>
              <a:buNone/>
            </a:pPr>
            <a:br>
              <a:rPr lang="en-US" sz="3000" u="sng" dirty="0">
                <a:solidFill>
                  <a:schemeClr val="bg1"/>
                </a:solidFill>
                <a:latin typeface="CMG Sans Medium" pitchFamily="2" charset="77"/>
              </a:rPr>
            </a:br>
            <a:endParaRPr lang="en-GB" sz="2000" dirty="0">
              <a:solidFill>
                <a:schemeClr val="bg1"/>
              </a:solidFill>
              <a:latin typeface="CMG Sans Medium" pitchFamily="2" charset="77"/>
            </a:endParaRPr>
          </a:p>
        </p:txBody>
      </p:sp>
    </p:spTree>
    <p:extLst>
      <p:ext uri="{BB962C8B-B14F-4D97-AF65-F5344CB8AC3E}">
        <p14:creationId xmlns:p14="http://schemas.microsoft.com/office/powerpoint/2010/main" val="3576828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942" y="404948"/>
            <a:ext cx="11586258" cy="6192621"/>
          </a:xfrm>
        </p:spPr>
        <p:txBody>
          <a:bodyPr>
            <a:normAutofit fontScale="92500" lnSpcReduction="10000"/>
          </a:bodyPr>
          <a:lstStyle/>
          <a:p>
            <a:pPr marL="0" indent="0">
              <a:lnSpc>
                <a:spcPct val="110000"/>
              </a:lnSpc>
              <a:buNone/>
            </a:pPr>
            <a:r>
              <a:rPr lang="en-US" sz="3600" b="1" dirty="0">
                <a:solidFill>
                  <a:srgbClr val="FFFF00"/>
                </a:solidFill>
                <a:latin typeface="CMG Sans Medium" pitchFamily="2" charset="77"/>
              </a:rPr>
              <a:t>Forgive</a:t>
            </a:r>
            <a:br>
              <a:rPr lang="en-US" u="sng" dirty="0">
                <a:solidFill>
                  <a:schemeClr val="bg1"/>
                </a:solidFill>
                <a:latin typeface="CMG Sans Medium" pitchFamily="2" charset="77"/>
              </a:rPr>
            </a:br>
            <a:r>
              <a:rPr lang="en-US" sz="3000" dirty="0">
                <a:solidFill>
                  <a:schemeClr val="bg1"/>
                </a:solidFill>
                <a:latin typeface="CMG Sans Medium" pitchFamily="2" charset="77"/>
              </a:rPr>
              <a:t>‘Get rid of all bitterness, rage and anger, brawling and slander, along with every form of malice.  Be kind and compassionate to one another, forgiving each other, just as in Christ God forgave you.</a:t>
            </a:r>
            <a:r>
              <a:rPr lang="en-US" sz="1800" dirty="0">
                <a:solidFill>
                  <a:schemeClr val="bg1"/>
                </a:solidFill>
                <a:latin typeface="CMG Sans Medium" pitchFamily="2" charset="77"/>
              </a:rPr>
              <a:t>’ Ephesians 4:31-33 NIV</a:t>
            </a:r>
            <a:br>
              <a:rPr lang="en-US" sz="1800" dirty="0">
                <a:solidFill>
                  <a:schemeClr val="bg1"/>
                </a:solidFill>
                <a:latin typeface="CMG Sans Medium" pitchFamily="2" charset="77"/>
              </a:rPr>
            </a:br>
            <a:endParaRPr lang="en-GB" sz="1800" dirty="0">
              <a:solidFill>
                <a:schemeClr val="bg1"/>
              </a:solidFill>
              <a:latin typeface="CMG Sans Medium" pitchFamily="2" charset="77"/>
            </a:endParaRPr>
          </a:p>
          <a:p>
            <a:pPr marL="0" indent="0">
              <a:lnSpc>
                <a:spcPct val="110000"/>
              </a:lnSpc>
              <a:buNone/>
            </a:pPr>
            <a:r>
              <a:rPr lang="en-US" sz="3000" dirty="0">
                <a:solidFill>
                  <a:schemeClr val="bg1"/>
                </a:solidFill>
                <a:latin typeface="CMG Sans Medium" pitchFamily="2" charset="77"/>
              </a:rPr>
              <a:t>‘Then Peter came to Jesus and asked, ‘Lord how many times shall I forgive my brother or sister who sins against me?  Up to seven times?  Jesus answered, ‘I tell you, not seven times, but seventy-seven times’ </a:t>
            </a:r>
            <a:r>
              <a:rPr lang="en-US" sz="1800" dirty="0">
                <a:solidFill>
                  <a:schemeClr val="bg1"/>
                </a:solidFill>
                <a:latin typeface="CMG Sans Medium" pitchFamily="2" charset="77"/>
              </a:rPr>
              <a:t>Matthew 18:21-22 NIV</a:t>
            </a:r>
            <a:br>
              <a:rPr lang="en-US" sz="1800" dirty="0">
                <a:solidFill>
                  <a:schemeClr val="bg1"/>
                </a:solidFill>
                <a:latin typeface="CMG Sans Medium" pitchFamily="2" charset="77"/>
              </a:rPr>
            </a:br>
            <a:endParaRPr lang="en-US" sz="1800" dirty="0">
              <a:solidFill>
                <a:schemeClr val="bg1"/>
              </a:solidFill>
              <a:latin typeface="CMG Sans Medium" pitchFamily="2" charset="77"/>
            </a:endParaRPr>
          </a:p>
          <a:p>
            <a:pPr marL="0" indent="0">
              <a:lnSpc>
                <a:spcPct val="110000"/>
              </a:lnSpc>
              <a:buNone/>
            </a:pPr>
            <a:r>
              <a:rPr lang="en-US" sz="3000" dirty="0">
                <a:solidFill>
                  <a:schemeClr val="bg1"/>
                </a:solidFill>
                <a:latin typeface="CMG Sans Medium" pitchFamily="2" charset="77"/>
              </a:rPr>
              <a:t>Bear with each other and forgive whatever grievances you may have against one another.  Forgive as the Lord forgave you. </a:t>
            </a:r>
            <a:r>
              <a:rPr lang="en-US" sz="1800" dirty="0">
                <a:solidFill>
                  <a:schemeClr val="bg1"/>
                </a:solidFill>
                <a:latin typeface="CMG Sans Medium" pitchFamily="2" charset="77"/>
              </a:rPr>
              <a:t>Colossians 3: 13 NIV</a:t>
            </a:r>
            <a:endParaRPr lang="en-GB" dirty="0"/>
          </a:p>
        </p:txBody>
      </p:sp>
    </p:spTree>
    <p:extLst>
      <p:ext uri="{BB962C8B-B14F-4D97-AF65-F5344CB8AC3E}">
        <p14:creationId xmlns:p14="http://schemas.microsoft.com/office/powerpoint/2010/main" val="611446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393539" y="416689"/>
            <a:ext cx="11331615" cy="6180881"/>
          </a:xfrm>
        </p:spPr>
        <p:txBody>
          <a:bodyPr>
            <a:noAutofit/>
          </a:bodyPr>
          <a:lstStyle/>
          <a:p>
            <a:pPr marL="0" indent="0">
              <a:lnSpc>
                <a:spcPct val="100000"/>
              </a:lnSpc>
              <a:buNone/>
            </a:pPr>
            <a:r>
              <a:rPr lang="en-US" dirty="0">
                <a:solidFill>
                  <a:schemeClr val="bg1"/>
                </a:solidFill>
                <a:latin typeface="CMG Sans Medium" pitchFamily="2" charset="77"/>
              </a:rPr>
              <a:t>When we show forgiveness and reject bitterness we experience more of God’s healing power in our lives.</a:t>
            </a:r>
            <a:br>
              <a:rPr lang="en-US" dirty="0">
                <a:solidFill>
                  <a:schemeClr val="bg1"/>
                </a:solidFill>
                <a:latin typeface="CMG Sans Medium" pitchFamily="2" charset="77"/>
              </a:rPr>
            </a:br>
            <a:r>
              <a:rPr lang="en-US" dirty="0">
                <a:solidFill>
                  <a:srgbClr val="FFFF00"/>
                </a:solidFill>
                <a:latin typeface="CMG Sans Medium" pitchFamily="2" charset="77"/>
              </a:rPr>
              <a:t>‘When we truly and totally forgive, we have crossed over into the supernatural – and have achieved an accomplishment equal to any miracle’ </a:t>
            </a:r>
            <a:r>
              <a:rPr lang="en-US" sz="1600" dirty="0">
                <a:solidFill>
                  <a:srgbClr val="FFFF00"/>
                </a:solidFill>
                <a:latin typeface="CMG Sans Medium" pitchFamily="2" charset="77"/>
              </a:rPr>
              <a:t>R.T. Kendall</a:t>
            </a:r>
            <a:br>
              <a:rPr lang="en-US" dirty="0">
                <a:solidFill>
                  <a:srgbClr val="FFFF00"/>
                </a:solidFill>
                <a:latin typeface="CMG Sans Medium" pitchFamily="2" charset="77"/>
              </a:rPr>
            </a:br>
            <a:endParaRPr lang="en-US" dirty="0">
              <a:solidFill>
                <a:srgbClr val="FFFF00"/>
              </a:solidFill>
              <a:latin typeface="CMG Sans Medium" pitchFamily="2" charset="77"/>
            </a:endParaRPr>
          </a:p>
          <a:p>
            <a:pPr marL="0" indent="0">
              <a:lnSpc>
                <a:spcPct val="100000"/>
              </a:lnSpc>
              <a:buNone/>
            </a:pPr>
            <a:r>
              <a:rPr lang="en-US" dirty="0">
                <a:solidFill>
                  <a:schemeClr val="bg1"/>
                </a:solidFill>
                <a:latin typeface="CMG Sans Medium" pitchFamily="2" charset="77"/>
              </a:rPr>
              <a:t>‘When we develop a lifestyle of total forgiveness, we learn to erase the wrong rather than file it away in our mental computer.  When we do this all the time – as a lifestyle – we not only avoid bitterness, but we also eventually experience total forgiveness as a feeling – and it is a good feeling.’  </a:t>
            </a:r>
            <a:br>
              <a:rPr lang="en-US" dirty="0">
                <a:solidFill>
                  <a:schemeClr val="bg1"/>
                </a:solidFill>
                <a:latin typeface="CMG Sans Medium" pitchFamily="2" charset="77"/>
              </a:rPr>
            </a:br>
            <a:r>
              <a:rPr lang="en-US" sz="1600" dirty="0">
                <a:solidFill>
                  <a:schemeClr val="bg1"/>
                </a:solidFill>
                <a:latin typeface="CMG Sans Medium" pitchFamily="2" charset="77"/>
              </a:rPr>
              <a:t>R.T. Kendall</a:t>
            </a:r>
          </a:p>
          <a:p>
            <a:pPr marL="0" indent="0">
              <a:lnSpc>
                <a:spcPct val="100000"/>
              </a:lnSpc>
              <a:buNone/>
            </a:pP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1833874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3B1EE6-CFD5-304D-85B6-9F18163EBD65}"/>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2184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564</Words>
  <Application>Microsoft Macintosh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CMG Sans</vt:lpstr>
      <vt:lpstr>CMG Sans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19</cp:revision>
  <dcterms:created xsi:type="dcterms:W3CDTF">2021-12-01T10:06:37Z</dcterms:created>
  <dcterms:modified xsi:type="dcterms:W3CDTF">2022-02-04T10:44:16Z</dcterms:modified>
</cp:coreProperties>
</file>