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6" r:id="rId4"/>
    <p:sldId id="267" r:id="rId5"/>
    <p:sldId id="276" r:id="rId6"/>
    <p:sldId id="257" r:id="rId7"/>
    <p:sldId id="274" r:id="rId8"/>
    <p:sldId id="271" r:id="rId9"/>
    <p:sldId id="278"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F468"/>
    <a:srgbClr val="E9E2DC"/>
    <a:srgbClr val="FF5B66"/>
    <a:srgbClr val="6AC6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07"/>
  </p:normalViewPr>
  <p:slideViewPr>
    <p:cSldViewPr snapToGrid="0" snapToObjects="1">
      <p:cViewPr varScale="1">
        <p:scale>
          <a:sx n="111" d="100"/>
          <a:sy n="111" d="100"/>
        </p:scale>
        <p:origin x="6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17/01/2022</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17/01/2022</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3B1EE6-CFD5-304D-85B6-9F18163EBD6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82925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41460"/>
            <a:ext cx="10515600" cy="5575079"/>
          </a:xfrm>
        </p:spPr>
        <p:txBody>
          <a:bodyPr>
            <a:normAutofit/>
          </a:bodyPr>
          <a:lstStyle/>
          <a:p>
            <a:pPr marL="0" indent="0">
              <a:lnSpc>
                <a:spcPct val="100000"/>
              </a:lnSpc>
              <a:buNone/>
            </a:pPr>
            <a:endParaRPr lang="en-GB" sz="1800" dirty="0">
              <a:solidFill>
                <a:schemeClr val="bg1"/>
              </a:solidFill>
              <a:latin typeface="CMG Sans Medium" pitchFamily="2" charset="77"/>
            </a:endParaRPr>
          </a:p>
          <a:p>
            <a:pPr marL="0" indent="0" algn="just">
              <a:lnSpc>
                <a:spcPct val="100000"/>
              </a:lnSpc>
              <a:buNone/>
            </a:pPr>
            <a:r>
              <a:rPr lang="en-GB" sz="3000" dirty="0">
                <a:solidFill>
                  <a:srgbClr val="31F468"/>
                </a:solidFill>
                <a:latin typeface="CMG Sans Medium" pitchFamily="2" charset="77"/>
              </a:rPr>
              <a:t>Then</a:t>
            </a:r>
            <a:r>
              <a:rPr lang="en-GB" sz="3000" dirty="0">
                <a:solidFill>
                  <a:schemeClr val="bg1"/>
                </a:solidFill>
                <a:latin typeface="CMG Sans Medium" pitchFamily="2" charset="77"/>
              </a:rPr>
              <a:t> </a:t>
            </a:r>
            <a:r>
              <a:rPr lang="en-GB" sz="3000" dirty="0">
                <a:solidFill>
                  <a:srgbClr val="31F468"/>
                </a:solidFill>
                <a:latin typeface="CMG Sans Medium" pitchFamily="2" charset="77"/>
              </a:rPr>
              <a:t>on the strength from that food, he walked forty days and forty nights to Horeb, the mountain of God</a:t>
            </a:r>
            <a:r>
              <a:rPr lang="en-GB" sz="3000" dirty="0">
                <a:solidFill>
                  <a:schemeClr val="bg1"/>
                </a:solidFill>
                <a:latin typeface="CMG Sans Medium" pitchFamily="2" charset="77"/>
              </a:rPr>
              <a:t>. </a:t>
            </a:r>
            <a:r>
              <a:rPr lang="en-GB" sz="3000" baseline="30000" dirty="0">
                <a:solidFill>
                  <a:schemeClr val="bg1"/>
                </a:solidFill>
                <a:latin typeface="CMG Sans Medium" pitchFamily="2" charset="77"/>
              </a:rPr>
              <a:t>9 </a:t>
            </a:r>
            <a:r>
              <a:rPr lang="en-GB" sz="3000" dirty="0">
                <a:solidFill>
                  <a:schemeClr val="bg1"/>
                </a:solidFill>
                <a:latin typeface="CMG Sans Medium" pitchFamily="2" charset="77"/>
              </a:rPr>
              <a:t>He entered a cave there and spent the night. </a:t>
            </a:r>
          </a:p>
          <a:p>
            <a:pPr marL="0" indent="0" algn="just">
              <a:lnSpc>
                <a:spcPct val="100000"/>
              </a:lnSpc>
              <a:buNone/>
            </a:pPr>
            <a:r>
              <a:rPr lang="en-GB" sz="3000" dirty="0">
                <a:solidFill>
                  <a:schemeClr val="bg1"/>
                </a:solidFill>
                <a:latin typeface="CMG Sans Medium" pitchFamily="2" charset="77"/>
              </a:rPr>
              <a:t>Suddenly the word of the Lord came to him..”</a:t>
            </a:r>
          </a:p>
          <a:p>
            <a:pPr marL="0" indent="0">
              <a:lnSpc>
                <a:spcPct val="100000"/>
              </a:lnSpc>
              <a:buNone/>
            </a:pPr>
            <a:r>
              <a:rPr lang="en-GB" sz="1800" dirty="0">
                <a:solidFill>
                  <a:schemeClr val="bg1"/>
                </a:solidFill>
                <a:latin typeface="CMG Sans Medium" pitchFamily="2" charset="77"/>
              </a:rPr>
              <a:t>1 Kings 19v5-9 CSB</a:t>
            </a:r>
          </a:p>
          <a:p>
            <a:pPr marL="0" indent="0">
              <a:lnSpc>
                <a:spcPct val="100000"/>
              </a:lnSpc>
              <a:buNone/>
            </a:pPr>
            <a:endParaRPr lang="en-GB" sz="1800" dirty="0">
              <a:solidFill>
                <a:schemeClr val="bg1"/>
              </a:solidFill>
              <a:latin typeface="CMG Sans Medium" pitchFamily="2" charset="77"/>
            </a:endParaRPr>
          </a:p>
          <a:p>
            <a:pPr marL="0" indent="0">
              <a:lnSpc>
                <a:spcPct val="100000"/>
              </a:lnSpc>
              <a:buNone/>
            </a:pPr>
            <a:endParaRPr lang="en-GB" sz="1800" dirty="0">
              <a:solidFill>
                <a:schemeClr val="bg1"/>
              </a:solidFill>
              <a:latin typeface="CMG Sans Medium" pitchFamily="2" charset="77"/>
            </a:endParaRPr>
          </a:p>
          <a:p>
            <a:pPr marL="0" indent="0">
              <a:lnSpc>
                <a:spcPct val="100000"/>
              </a:lnSpc>
              <a:buNone/>
            </a:pPr>
            <a:endParaRPr lang="en-GB" sz="1800" dirty="0">
              <a:solidFill>
                <a:schemeClr val="bg1"/>
              </a:solidFill>
              <a:latin typeface="CMG Sans Medium" pitchFamily="2" charset="77"/>
            </a:endParaRPr>
          </a:p>
          <a:p>
            <a:pPr marL="0" indent="0">
              <a:lnSpc>
                <a:spcPct val="100000"/>
              </a:lnSpc>
              <a:buNone/>
            </a:pPr>
            <a:endParaRPr lang="en-GB" sz="1800" dirty="0">
              <a:solidFill>
                <a:schemeClr val="bg1"/>
              </a:solidFill>
              <a:latin typeface="CMG Sans Medium" pitchFamily="2" charset="77"/>
            </a:endParaRPr>
          </a:p>
          <a:p>
            <a:pPr marL="0" indent="0">
              <a:lnSpc>
                <a:spcPct val="100000"/>
              </a:lnSpc>
              <a:buNone/>
            </a:pPr>
            <a:r>
              <a:rPr lang="en-GB" sz="3000" dirty="0">
                <a:solidFill>
                  <a:schemeClr val="bg1"/>
                </a:solidFill>
                <a:latin typeface="CMG Sans Medium" pitchFamily="2" charset="77"/>
              </a:rPr>
              <a:t>Communion</a:t>
            </a:r>
          </a:p>
          <a:p>
            <a:pPr marL="0" indent="0">
              <a:lnSpc>
                <a:spcPct val="100000"/>
              </a:lnSpc>
              <a:buNone/>
            </a:pPr>
            <a:endParaRPr lang="en-GB" sz="1800" dirty="0">
              <a:solidFill>
                <a:schemeClr val="bg1"/>
              </a:solidFill>
              <a:latin typeface="CMG Sans Medium" pitchFamily="2" charset="77"/>
            </a:endParaRP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endParaRPr lang="en-GB" dirty="0">
              <a:solidFill>
                <a:schemeClr val="bg1"/>
              </a:solidFill>
              <a:latin typeface="CMG Sans" pitchFamily="2" charset="77"/>
            </a:endParaRPr>
          </a:p>
        </p:txBody>
      </p:sp>
    </p:spTree>
    <p:extLst>
      <p:ext uri="{BB962C8B-B14F-4D97-AF65-F5344CB8AC3E}">
        <p14:creationId xmlns:p14="http://schemas.microsoft.com/office/powerpoint/2010/main" val="55741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8CB343-8657-2F4D-9DCC-850EBB2B508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8869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rmAutofit fontScale="92500" lnSpcReduction="20000"/>
          </a:bodyPr>
          <a:lstStyle/>
          <a:p>
            <a:pPr marL="0" indent="0" algn="just">
              <a:lnSpc>
                <a:spcPct val="110000"/>
              </a:lnSpc>
              <a:buNone/>
            </a:pPr>
            <a:r>
              <a:rPr lang="en-GB" sz="3000" baseline="30000" dirty="0">
                <a:solidFill>
                  <a:schemeClr val="bg1"/>
                </a:solidFill>
                <a:latin typeface="CMG Sans Medium" pitchFamily="2" charset="77"/>
              </a:rPr>
              <a:t>1 </a:t>
            </a:r>
            <a:r>
              <a:rPr lang="en-GB" sz="3000" dirty="0">
                <a:solidFill>
                  <a:schemeClr val="bg1"/>
                </a:solidFill>
                <a:latin typeface="CMG Sans Medium" pitchFamily="2" charset="77"/>
              </a:rPr>
              <a:t>Ahab told Jezebel everything that Elijah had done and how he had killed the prophets with the sword.</a:t>
            </a:r>
            <a:r>
              <a:rPr lang="en-GB" sz="3000" baseline="30000" dirty="0">
                <a:solidFill>
                  <a:schemeClr val="bg1"/>
                </a:solidFill>
                <a:latin typeface="CMG Sans Medium" pitchFamily="2" charset="77"/>
              </a:rPr>
              <a:t> 2 </a:t>
            </a:r>
            <a:r>
              <a:rPr lang="en-GB" sz="3000" dirty="0">
                <a:solidFill>
                  <a:schemeClr val="bg1"/>
                </a:solidFill>
                <a:latin typeface="CMG Sans Medium" pitchFamily="2" charset="77"/>
              </a:rPr>
              <a:t>So Jezebel sent a messenger to Elijah, saying, “May the gods punish me and do so severely if I don’t make your life like the life of one of them by this time tomorrow!” </a:t>
            </a:r>
            <a:r>
              <a:rPr lang="en-GB" sz="3000" baseline="30000" dirty="0">
                <a:solidFill>
                  <a:schemeClr val="bg1"/>
                </a:solidFill>
                <a:latin typeface="CMG Sans Medium" pitchFamily="2" charset="77"/>
              </a:rPr>
              <a:t>3 </a:t>
            </a:r>
            <a:r>
              <a:rPr lang="en-GB" sz="3000" dirty="0">
                <a:solidFill>
                  <a:schemeClr val="bg1"/>
                </a:solidFill>
                <a:latin typeface="CMG Sans Medium" pitchFamily="2" charset="77"/>
              </a:rPr>
              <a:t>Then Elijah became afraid and immediately </a:t>
            </a:r>
            <a:r>
              <a:rPr lang="en-GB" sz="3000" dirty="0">
                <a:solidFill>
                  <a:srgbClr val="31F468"/>
                </a:solidFill>
                <a:latin typeface="CMG Sans Medium" pitchFamily="2" charset="77"/>
              </a:rPr>
              <a:t>ran for his life. </a:t>
            </a:r>
            <a:r>
              <a:rPr lang="en-GB" sz="3000" dirty="0">
                <a:solidFill>
                  <a:schemeClr val="bg1"/>
                </a:solidFill>
                <a:latin typeface="CMG Sans Medium" pitchFamily="2" charset="77"/>
              </a:rPr>
              <a:t>When he came to Beer-Sheba that belonged to Judah, he left his servant there,</a:t>
            </a:r>
            <a:r>
              <a:rPr lang="en-GB" sz="3000" baseline="30000" dirty="0">
                <a:solidFill>
                  <a:schemeClr val="bg1"/>
                </a:solidFill>
                <a:latin typeface="CMG Sans Medium" pitchFamily="2" charset="77"/>
              </a:rPr>
              <a:t>4 </a:t>
            </a:r>
            <a:r>
              <a:rPr lang="en-GB" sz="3000" dirty="0">
                <a:solidFill>
                  <a:schemeClr val="bg1"/>
                </a:solidFill>
                <a:latin typeface="CMG Sans Medium" pitchFamily="2" charset="77"/>
              </a:rPr>
              <a:t>but he went on a day’s journey into the wilderness. He sat down under a broom tree and prayed that he might die. He said, </a:t>
            </a:r>
            <a:r>
              <a:rPr lang="en-GB" sz="3000" dirty="0">
                <a:solidFill>
                  <a:srgbClr val="31F468"/>
                </a:solidFill>
                <a:latin typeface="CMG Sans Medium" pitchFamily="2" charset="77"/>
              </a:rPr>
              <a:t>“I have had enough! </a:t>
            </a:r>
            <a:r>
              <a:rPr lang="en-GB" sz="3000" cap="small" dirty="0">
                <a:solidFill>
                  <a:srgbClr val="31F468"/>
                </a:solidFill>
                <a:latin typeface="CMG Sans Medium" pitchFamily="2" charset="77"/>
              </a:rPr>
              <a:t>Lord</a:t>
            </a:r>
            <a:r>
              <a:rPr lang="en-GB" sz="3000" dirty="0">
                <a:solidFill>
                  <a:srgbClr val="31F468"/>
                </a:solidFill>
                <a:latin typeface="CMG Sans Medium" pitchFamily="2" charset="77"/>
              </a:rPr>
              <a:t>, take my life, </a:t>
            </a:r>
            <a:r>
              <a:rPr lang="en-GB" sz="3000" dirty="0">
                <a:solidFill>
                  <a:schemeClr val="bg1"/>
                </a:solidFill>
                <a:latin typeface="CMG Sans Medium" pitchFamily="2" charset="77"/>
              </a:rPr>
              <a:t>for I’m no better than my ancestors.” </a:t>
            </a:r>
          </a:p>
          <a:p>
            <a:pPr marL="0" indent="0">
              <a:lnSpc>
                <a:spcPct val="110000"/>
              </a:lnSpc>
              <a:buNone/>
            </a:pPr>
            <a:r>
              <a:rPr lang="en-GB" sz="1800" dirty="0">
                <a:solidFill>
                  <a:schemeClr val="bg1"/>
                </a:solidFill>
                <a:latin typeface="CMG Sans Medium" pitchFamily="2" charset="77"/>
              </a:rPr>
              <a:t>1 Kings 19v3-4 CSB</a:t>
            </a:r>
          </a:p>
          <a:p>
            <a:pPr marL="0" indent="0">
              <a:lnSpc>
                <a:spcPct val="110000"/>
              </a:lnSpc>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195050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Autofit/>
          </a:bodyPr>
          <a:lstStyle/>
          <a:p>
            <a:pPr marL="0" indent="0" algn="just">
              <a:lnSpc>
                <a:spcPct val="100000"/>
              </a:lnSpc>
              <a:buNone/>
            </a:pPr>
            <a:r>
              <a:rPr lang="en-GB" baseline="30000" dirty="0">
                <a:solidFill>
                  <a:schemeClr val="bg1"/>
                </a:solidFill>
                <a:latin typeface="CMG Sans Medium" pitchFamily="2" charset="77"/>
              </a:rPr>
              <a:t>5 </a:t>
            </a:r>
            <a:r>
              <a:rPr lang="en-GB" dirty="0">
                <a:solidFill>
                  <a:schemeClr val="bg1"/>
                </a:solidFill>
                <a:latin typeface="CMG Sans Medium" pitchFamily="2" charset="77"/>
              </a:rPr>
              <a:t>Then </a:t>
            </a:r>
            <a:r>
              <a:rPr lang="en-GB" dirty="0">
                <a:solidFill>
                  <a:srgbClr val="31F468"/>
                </a:solidFill>
                <a:latin typeface="CMG Sans Medium" pitchFamily="2" charset="77"/>
              </a:rPr>
              <a:t>he lay down and slept </a:t>
            </a:r>
            <a:r>
              <a:rPr lang="en-GB" dirty="0">
                <a:solidFill>
                  <a:schemeClr val="bg1"/>
                </a:solidFill>
                <a:latin typeface="CMG Sans Medium" pitchFamily="2" charset="77"/>
              </a:rPr>
              <a:t>under the broom tree. Suddenly, an angel touched him. The angel told him, </a:t>
            </a:r>
            <a:r>
              <a:rPr lang="en-GB" dirty="0">
                <a:solidFill>
                  <a:srgbClr val="31F468"/>
                </a:solidFill>
                <a:latin typeface="CMG Sans Medium" pitchFamily="2" charset="77"/>
              </a:rPr>
              <a:t>“Get up and eat.” </a:t>
            </a:r>
            <a:r>
              <a:rPr lang="en-GB" baseline="30000" dirty="0">
                <a:solidFill>
                  <a:schemeClr val="bg1"/>
                </a:solidFill>
                <a:latin typeface="CMG Sans Medium" pitchFamily="2" charset="77"/>
              </a:rPr>
              <a:t>6 </a:t>
            </a:r>
            <a:r>
              <a:rPr lang="en-GB" dirty="0">
                <a:solidFill>
                  <a:schemeClr val="bg1"/>
                </a:solidFill>
                <a:latin typeface="CMG Sans Medium" pitchFamily="2" charset="77"/>
              </a:rPr>
              <a:t>Then he looked, and there at his head was a loaf of bread baked over hot stones, and a jug of water. So </a:t>
            </a:r>
            <a:r>
              <a:rPr lang="en-GB" dirty="0">
                <a:solidFill>
                  <a:srgbClr val="31F468"/>
                </a:solidFill>
                <a:latin typeface="CMG Sans Medium" pitchFamily="2" charset="77"/>
              </a:rPr>
              <a:t>he ate and drank and lay down again</a:t>
            </a:r>
            <a:r>
              <a:rPr lang="en-GB" dirty="0">
                <a:solidFill>
                  <a:schemeClr val="bg1"/>
                </a:solidFill>
                <a:latin typeface="CMG Sans Medium" pitchFamily="2" charset="77"/>
              </a:rPr>
              <a:t>. </a:t>
            </a:r>
            <a:r>
              <a:rPr lang="en-GB" baseline="30000" dirty="0">
                <a:solidFill>
                  <a:schemeClr val="bg1"/>
                </a:solidFill>
                <a:latin typeface="CMG Sans Medium" pitchFamily="2" charset="77"/>
              </a:rPr>
              <a:t>7 </a:t>
            </a:r>
            <a:r>
              <a:rPr lang="en-GB" dirty="0">
                <a:solidFill>
                  <a:schemeClr val="bg1"/>
                </a:solidFill>
                <a:latin typeface="CMG Sans Medium" pitchFamily="2" charset="77"/>
              </a:rPr>
              <a:t>Then the angel of the </a:t>
            </a:r>
            <a:r>
              <a:rPr lang="en-GB" cap="small" dirty="0">
                <a:solidFill>
                  <a:schemeClr val="bg1"/>
                </a:solidFill>
                <a:latin typeface="CMG Sans Medium" pitchFamily="2" charset="77"/>
              </a:rPr>
              <a:t>Lord</a:t>
            </a:r>
            <a:r>
              <a:rPr lang="en-GB" dirty="0">
                <a:solidFill>
                  <a:schemeClr val="bg1"/>
                </a:solidFill>
                <a:latin typeface="CMG Sans Medium" pitchFamily="2" charset="77"/>
              </a:rPr>
              <a:t> returned for a second time and touched him. He said, “</a:t>
            </a:r>
            <a:r>
              <a:rPr lang="en-GB" dirty="0">
                <a:solidFill>
                  <a:srgbClr val="31F468"/>
                </a:solidFill>
                <a:latin typeface="CMG Sans Medium" pitchFamily="2" charset="77"/>
              </a:rPr>
              <a:t>Get up and eat, or the journey will be too much for you.”</a:t>
            </a:r>
            <a:r>
              <a:rPr lang="en-GB" dirty="0">
                <a:solidFill>
                  <a:schemeClr val="bg1"/>
                </a:solidFill>
                <a:latin typeface="CMG Sans Medium" pitchFamily="2" charset="77"/>
              </a:rPr>
              <a:t> </a:t>
            </a:r>
            <a:r>
              <a:rPr lang="en-GB" baseline="30000" dirty="0">
                <a:solidFill>
                  <a:schemeClr val="bg1"/>
                </a:solidFill>
                <a:latin typeface="CMG Sans Medium" pitchFamily="2" charset="77"/>
              </a:rPr>
              <a:t>8 </a:t>
            </a:r>
            <a:r>
              <a:rPr lang="en-GB" dirty="0">
                <a:solidFill>
                  <a:schemeClr val="bg1"/>
                </a:solidFill>
                <a:latin typeface="CMG Sans Medium" pitchFamily="2" charset="77"/>
              </a:rPr>
              <a:t>So he got up, ate, and drank. </a:t>
            </a:r>
            <a:r>
              <a:rPr lang="en-GB" dirty="0">
                <a:solidFill>
                  <a:srgbClr val="31F468"/>
                </a:solidFill>
                <a:latin typeface="CMG Sans Medium" pitchFamily="2" charset="77"/>
              </a:rPr>
              <a:t>Then</a:t>
            </a:r>
            <a:r>
              <a:rPr lang="en-GB" dirty="0">
                <a:solidFill>
                  <a:schemeClr val="bg1"/>
                </a:solidFill>
                <a:latin typeface="CMG Sans Medium" pitchFamily="2" charset="77"/>
              </a:rPr>
              <a:t> </a:t>
            </a:r>
            <a:r>
              <a:rPr lang="en-GB" dirty="0">
                <a:solidFill>
                  <a:srgbClr val="31F468"/>
                </a:solidFill>
                <a:latin typeface="CMG Sans Medium" pitchFamily="2" charset="77"/>
              </a:rPr>
              <a:t>on the strength from that food, he walked forty days and forty nights to Horeb, the mountain of God</a:t>
            </a:r>
            <a:r>
              <a:rPr lang="en-GB" dirty="0">
                <a:solidFill>
                  <a:schemeClr val="bg1"/>
                </a:solidFill>
                <a:latin typeface="CMG Sans Medium" pitchFamily="2" charset="77"/>
              </a:rPr>
              <a:t>. </a:t>
            </a:r>
            <a:r>
              <a:rPr lang="en-GB" baseline="30000" dirty="0">
                <a:solidFill>
                  <a:schemeClr val="bg1"/>
                </a:solidFill>
                <a:latin typeface="CMG Sans Medium" pitchFamily="2" charset="77"/>
              </a:rPr>
              <a:t>9 </a:t>
            </a:r>
            <a:r>
              <a:rPr lang="en-GB" dirty="0">
                <a:solidFill>
                  <a:schemeClr val="bg1"/>
                </a:solidFill>
                <a:latin typeface="CMG Sans Medium" pitchFamily="2" charset="77"/>
              </a:rPr>
              <a:t>He entered a cave there and spent the night.</a:t>
            </a:r>
          </a:p>
          <a:p>
            <a:pPr marL="0" indent="0">
              <a:lnSpc>
                <a:spcPct val="100000"/>
              </a:lnSpc>
              <a:buNone/>
            </a:pPr>
            <a:r>
              <a:rPr lang="en-GB" sz="1800" dirty="0">
                <a:solidFill>
                  <a:schemeClr val="bg1"/>
                </a:solidFill>
                <a:latin typeface="CMG Sans Medium" pitchFamily="2" charset="77"/>
              </a:rPr>
              <a:t>1 Kings 19v5-9 CSB</a:t>
            </a:r>
          </a:p>
          <a:p>
            <a:pPr marL="0" indent="0">
              <a:lnSpc>
                <a:spcPct val="100000"/>
              </a:lnSpc>
              <a:buNone/>
            </a:pPr>
            <a:endParaRPr lang="en-GB" dirty="0">
              <a:solidFill>
                <a:schemeClr val="bg1"/>
              </a:solidFill>
              <a:latin typeface="CMG Sans Medium" pitchFamily="2" charset="77"/>
            </a:endParaRPr>
          </a:p>
        </p:txBody>
      </p:sp>
    </p:spTree>
    <p:extLst>
      <p:ext uri="{BB962C8B-B14F-4D97-AF65-F5344CB8AC3E}">
        <p14:creationId xmlns:p14="http://schemas.microsoft.com/office/powerpoint/2010/main" val="357682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lstStyle/>
          <a:p>
            <a:pPr marL="0" indent="0">
              <a:lnSpc>
                <a:spcPct val="100000"/>
              </a:lnSpc>
              <a:buNone/>
            </a:pPr>
            <a:r>
              <a:rPr lang="en-GB" sz="3600" b="1" dirty="0">
                <a:solidFill>
                  <a:schemeClr val="bg1"/>
                </a:solidFill>
                <a:latin typeface="CMG Sans"/>
              </a:rPr>
              <a:t>God cares about your Physical Wellbeing</a:t>
            </a: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r>
              <a:rPr lang="en-GB" sz="3000" dirty="0">
                <a:solidFill>
                  <a:schemeClr val="bg1"/>
                </a:solidFill>
                <a:latin typeface="CMG Sans Medium" pitchFamily="2" charset="77"/>
              </a:rPr>
              <a:t>God provides Sleep to replenish us and Food to strengthen us</a:t>
            </a: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r>
              <a:rPr lang="en-GB" sz="3000" dirty="0">
                <a:solidFill>
                  <a:srgbClr val="31F468"/>
                </a:solidFill>
                <a:latin typeface="CMG Sans Medium"/>
              </a:rPr>
              <a:t>“In peace I will both lie down and sleep</a:t>
            </a:r>
            <a:r>
              <a:rPr lang="en-GB" sz="3000" dirty="0">
                <a:solidFill>
                  <a:schemeClr val="bg1"/>
                </a:solidFill>
                <a:latin typeface="CMG Sans Medium"/>
              </a:rPr>
              <a:t>; for you alone, O Lord, make me dwell in safety” </a:t>
            </a:r>
            <a:r>
              <a:rPr lang="en-GB" sz="1800" dirty="0">
                <a:solidFill>
                  <a:schemeClr val="bg1"/>
                </a:solidFill>
                <a:latin typeface="CMG Sans Medium"/>
              </a:rPr>
              <a:t>Psalm 4:8 ESV</a:t>
            </a:r>
          </a:p>
          <a:p>
            <a:pPr marL="0" indent="0">
              <a:lnSpc>
                <a:spcPct val="100000"/>
              </a:lnSpc>
              <a:buNone/>
            </a:pPr>
            <a:endParaRPr lang="en-GB" sz="1800" dirty="0">
              <a:solidFill>
                <a:schemeClr val="bg1"/>
              </a:solidFill>
              <a:latin typeface="CMG Sans Medium"/>
            </a:endParaRPr>
          </a:p>
          <a:p>
            <a:pPr marL="0" indent="0">
              <a:lnSpc>
                <a:spcPct val="100000"/>
              </a:lnSpc>
              <a:buNone/>
            </a:pPr>
            <a:r>
              <a:rPr lang="en-GB" sz="3000" dirty="0">
                <a:solidFill>
                  <a:schemeClr val="bg1"/>
                </a:solidFill>
                <a:latin typeface="CMG Sans Medium"/>
              </a:rPr>
              <a:t>“It is in vain that you rise up early and go late to rest, eating the bread of anxious toil; for </a:t>
            </a:r>
            <a:r>
              <a:rPr lang="en-GB" sz="3000" dirty="0">
                <a:solidFill>
                  <a:srgbClr val="31F468"/>
                </a:solidFill>
                <a:latin typeface="CMG Sans Medium"/>
              </a:rPr>
              <a:t>he gives to his beloved sleep” </a:t>
            </a:r>
            <a:r>
              <a:rPr lang="en-GB" sz="1800" dirty="0">
                <a:solidFill>
                  <a:schemeClr val="bg1"/>
                </a:solidFill>
                <a:latin typeface="CMG Sans Medium"/>
              </a:rPr>
              <a:t>Psalm 127:2 ESV</a:t>
            </a:r>
          </a:p>
          <a:p>
            <a:pPr marL="0" indent="0">
              <a:lnSpc>
                <a:spcPct val="100000"/>
              </a:lnSpc>
              <a:buNone/>
            </a:pPr>
            <a:endParaRPr lang="en-GB" sz="1800" dirty="0">
              <a:solidFill>
                <a:schemeClr val="bg1"/>
              </a:solidFill>
              <a:latin typeface="CMG Sans Medium"/>
            </a:endParaRPr>
          </a:p>
          <a:p>
            <a:pPr marL="0" indent="0">
              <a:lnSpc>
                <a:spcPct val="100000"/>
              </a:lnSpc>
              <a:buNone/>
            </a:pPr>
            <a:endParaRPr lang="en-GB" dirty="0">
              <a:solidFill>
                <a:schemeClr val="bg1"/>
              </a:solidFill>
              <a:latin typeface="CMG Sans" pitchFamily="2" charset="77"/>
            </a:endParaRPr>
          </a:p>
          <a:p>
            <a:pPr marL="0" indent="0">
              <a:lnSpc>
                <a:spcPct val="100000"/>
              </a:lnSpc>
              <a:buNone/>
            </a:pPr>
            <a:endParaRPr lang="en-GB" dirty="0">
              <a:solidFill>
                <a:schemeClr val="bg1"/>
              </a:solidFill>
              <a:latin typeface="CMG Sans" pitchFamily="2" charset="77"/>
            </a:endParaRPr>
          </a:p>
        </p:txBody>
      </p:sp>
    </p:spTree>
    <p:extLst>
      <p:ext uri="{BB962C8B-B14F-4D97-AF65-F5344CB8AC3E}">
        <p14:creationId xmlns:p14="http://schemas.microsoft.com/office/powerpoint/2010/main" val="425246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701263"/>
          </a:xfrm>
        </p:spPr>
        <p:txBody>
          <a:bodyPr>
            <a:normAutofit/>
          </a:bodyPr>
          <a:lstStyle/>
          <a:p>
            <a:pPr marL="0" indent="0">
              <a:lnSpc>
                <a:spcPct val="100000"/>
              </a:lnSpc>
              <a:buNone/>
            </a:pPr>
            <a:r>
              <a:rPr lang="en-GB" sz="3000" dirty="0">
                <a:solidFill>
                  <a:schemeClr val="bg1"/>
                </a:solidFill>
                <a:latin typeface="CMG Sans" pitchFamily="2" charset="77"/>
              </a:rPr>
              <a:t>“ </a:t>
            </a:r>
            <a:r>
              <a:rPr lang="en-GB" sz="3000" dirty="0">
                <a:solidFill>
                  <a:srgbClr val="31F468"/>
                </a:solidFill>
                <a:latin typeface="CMG Sans" pitchFamily="2" charset="77"/>
              </a:rPr>
              <a:t>The righteous </a:t>
            </a:r>
            <a:r>
              <a:rPr lang="en-GB" sz="3000" dirty="0">
                <a:solidFill>
                  <a:schemeClr val="bg1"/>
                </a:solidFill>
                <a:latin typeface="CMG Sans" pitchFamily="2" charset="77"/>
              </a:rPr>
              <a:t>thrive like a palm tree and grow like a cedar tree in Lebanon. Planted in the house of the Lord, they thrive in the courts of our God. They </a:t>
            </a:r>
            <a:r>
              <a:rPr lang="en-GB" sz="3000" dirty="0">
                <a:solidFill>
                  <a:srgbClr val="31F468"/>
                </a:solidFill>
                <a:latin typeface="CMG Sans" pitchFamily="2" charset="77"/>
              </a:rPr>
              <a:t>will still bear fruit in old age</a:t>
            </a:r>
            <a:r>
              <a:rPr lang="en-GB" sz="3000" dirty="0">
                <a:solidFill>
                  <a:schemeClr val="bg1"/>
                </a:solidFill>
                <a:latin typeface="CMG Sans" pitchFamily="2" charset="77"/>
              </a:rPr>
              <a:t>, healthy and green, to declare, “The Lord is just; he is my rock, and there is no unrighteouness in him”. </a:t>
            </a:r>
            <a:r>
              <a:rPr lang="en-GB" sz="1800" dirty="0">
                <a:solidFill>
                  <a:schemeClr val="bg1"/>
                </a:solidFill>
                <a:latin typeface="CMG Sans" pitchFamily="2" charset="77"/>
              </a:rPr>
              <a:t>Psalm 92: 12-15</a:t>
            </a:r>
          </a:p>
          <a:p>
            <a:pPr marL="0" indent="0">
              <a:lnSpc>
                <a:spcPct val="100000"/>
              </a:lnSpc>
              <a:buNone/>
            </a:pPr>
            <a:endParaRPr lang="en-GB" dirty="0">
              <a:solidFill>
                <a:schemeClr val="bg1"/>
              </a:solidFill>
              <a:latin typeface="CMG Sans" pitchFamily="2" charset="77"/>
            </a:endParaRPr>
          </a:p>
          <a:p>
            <a:pPr marL="0" indent="0">
              <a:lnSpc>
                <a:spcPct val="100000"/>
              </a:lnSpc>
              <a:buNone/>
            </a:pPr>
            <a:endParaRPr lang="en-GB" dirty="0">
              <a:solidFill>
                <a:schemeClr val="bg1"/>
              </a:solidFill>
              <a:latin typeface="CMG Sans" pitchFamily="2" charset="77"/>
            </a:endParaRPr>
          </a:p>
        </p:txBody>
      </p:sp>
    </p:spTree>
    <p:extLst>
      <p:ext uri="{BB962C8B-B14F-4D97-AF65-F5344CB8AC3E}">
        <p14:creationId xmlns:p14="http://schemas.microsoft.com/office/powerpoint/2010/main" val="304101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rmAutofit fontScale="70000" lnSpcReduction="20000"/>
          </a:bodyPr>
          <a:lstStyle/>
          <a:p>
            <a:pPr marL="0" indent="0">
              <a:lnSpc>
                <a:spcPct val="120000"/>
              </a:lnSpc>
              <a:buNone/>
            </a:pPr>
            <a:endParaRPr lang="en-GB" sz="3000" dirty="0">
              <a:solidFill>
                <a:schemeClr val="bg1"/>
              </a:solidFill>
              <a:latin typeface="CMG Sans Medium" pitchFamily="2" charset="77"/>
            </a:endParaRPr>
          </a:p>
          <a:p>
            <a:pPr marL="0" indent="0">
              <a:lnSpc>
                <a:spcPct val="120000"/>
              </a:lnSpc>
              <a:buNone/>
            </a:pPr>
            <a:r>
              <a:rPr lang="en-GB" sz="3500" dirty="0">
                <a:solidFill>
                  <a:schemeClr val="bg1"/>
                </a:solidFill>
                <a:latin typeface="CMG Sans" pitchFamily="2" charset="77"/>
              </a:rPr>
              <a:t>“Christ is the head of the church, his body…</a:t>
            </a:r>
            <a:r>
              <a:rPr lang="en-GB" sz="3500" dirty="0">
                <a:solidFill>
                  <a:srgbClr val="31F468"/>
                </a:solidFill>
                <a:latin typeface="CMG Sans" pitchFamily="2" charset="77"/>
              </a:rPr>
              <a:t>Husbands love your wives, as Christ loved the church </a:t>
            </a:r>
            <a:r>
              <a:rPr lang="en-GB" sz="3500" dirty="0">
                <a:solidFill>
                  <a:schemeClr val="bg1"/>
                </a:solidFill>
                <a:latin typeface="CMG Sans" pitchFamily="2" charset="77"/>
              </a:rPr>
              <a:t>and gave himself up for her, that he might sanctify her…</a:t>
            </a:r>
            <a:r>
              <a:rPr lang="en-GB" sz="3500" dirty="0">
                <a:solidFill>
                  <a:srgbClr val="31F468"/>
                </a:solidFill>
                <a:latin typeface="CMG Sans" pitchFamily="2" charset="77"/>
              </a:rPr>
              <a:t>In the same way </a:t>
            </a:r>
            <a:r>
              <a:rPr lang="en-GB" sz="3500" u="sng" dirty="0">
                <a:solidFill>
                  <a:srgbClr val="31F468"/>
                </a:solidFill>
                <a:latin typeface="CMG Sans" pitchFamily="2" charset="77"/>
              </a:rPr>
              <a:t>husbands should love their wives as their own bodies</a:t>
            </a:r>
            <a:r>
              <a:rPr lang="en-GB" sz="3500" dirty="0">
                <a:solidFill>
                  <a:srgbClr val="31F468"/>
                </a:solidFill>
                <a:latin typeface="CMG Sans" pitchFamily="2" charset="77"/>
              </a:rPr>
              <a:t>. </a:t>
            </a:r>
            <a:r>
              <a:rPr lang="en-GB" sz="3500" dirty="0">
                <a:solidFill>
                  <a:schemeClr val="bg1"/>
                </a:solidFill>
                <a:latin typeface="CMG Sans" pitchFamily="2" charset="77"/>
              </a:rPr>
              <a:t>He who loves his wife loves himself. For</a:t>
            </a:r>
            <a:r>
              <a:rPr lang="en-GB" sz="3500" dirty="0">
                <a:solidFill>
                  <a:srgbClr val="31F468"/>
                </a:solidFill>
                <a:latin typeface="CMG Sans" pitchFamily="2" charset="77"/>
              </a:rPr>
              <a:t> </a:t>
            </a:r>
            <a:r>
              <a:rPr lang="en-GB" sz="3500" u="sng" dirty="0">
                <a:solidFill>
                  <a:srgbClr val="31F468"/>
                </a:solidFill>
                <a:latin typeface="CMG Sans" pitchFamily="2" charset="77"/>
              </a:rPr>
              <a:t>no one ever hated his own flesh, but nourishes it and cherishes it</a:t>
            </a:r>
            <a:r>
              <a:rPr lang="en-GB" sz="3500" dirty="0">
                <a:solidFill>
                  <a:srgbClr val="31F468"/>
                </a:solidFill>
                <a:latin typeface="CMG Sans" pitchFamily="2" charset="77"/>
              </a:rPr>
              <a:t>, just as Christ does the church, because we are members of his body.”</a:t>
            </a:r>
            <a:r>
              <a:rPr lang="en-GB" sz="3500" dirty="0">
                <a:solidFill>
                  <a:schemeClr val="bg1"/>
                </a:solidFill>
                <a:latin typeface="CMG Sans" pitchFamily="2" charset="77"/>
              </a:rPr>
              <a:t> </a:t>
            </a:r>
            <a:r>
              <a:rPr lang="en-GB" sz="2000" dirty="0">
                <a:solidFill>
                  <a:schemeClr val="bg1"/>
                </a:solidFill>
                <a:latin typeface="CMG Sans" pitchFamily="2" charset="77"/>
              </a:rPr>
              <a:t>Ephesians 5:23, 25, 28-29.</a:t>
            </a:r>
          </a:p>
          <a:p>
            <a:pPr marL="0" indent="0">
              <a:lnSpc>
                <a:spcPct val="120000"/>
              </a:lnSpc>
              <a:buNone/>
            </a:pPr>
            <a:endParaRPr lang="en-GB" sz="3000" dirty="0">
              <a:solidFill>
                <a:schemeClr val="bg1"/>
              </a:solidFill>
              <a:latin typeface="CMG Sans Medium" pitchFamily="2" charset="77"/>
            </a:endParaRPr>
          </a:p>
          <a:p>
            <a:pPr marL="0" indent="0">
              <a:lnSpc>
                <a:spcPct val="120000"/>
              </a:lnSpc>
              <a:buNone/>
            </a:pPr>
            <a:endParaRPr lang="en-GB" sz="3000" dirty="0">
              <a:solidFill>
                <a:schemeClr val="bg1"/>
              </a:solidFill>
              <a:latin typeface="CMG Sans Medium" pitchFamily="2" charset="77"/>
            </a:endParaRPr>
          </a:p>
          <a:p>
            <a:pPr marL="0" indent="0">
              <a:lnSpc>
                <a:spcPct val="120000"/>
              </a:lnSpc>
              <a:buNone/>
            </a:pPr>
            <a:r>
              <a:rPr lang="en-GB" sz="3200" dirty="0">
                <a:solidFill>
                  <a:schemeClr val="bg1"/>
                </a:solidFill>
                <a:latin typeface="CMG Sans Medium" pitchFamily="2" charset="77"/>
              </a:rPr>
              <a:t>“You shall </a:t>
            </a:r>
            <a:r>
              <a:rPr lang="en-GB" sz="3200" dirty="0">
                <a:solidFill>
                  <a:srgbClr val="31F468"/>
                </a:solidFill>
                <a:latin typeface="CMG Sans Medium" pitchFamily="2" charset="77"/>
              </a:rPr>
              <a:t>love the Lord you God with all your heart</a:t>
            </a:r>
            <a:r>
              <a:rPr lang="en-GB" sz="3200" dirty="0">
                <a:solidFill>
                  <a:srgbClr val="00B050"/>
                </a:solidFill>
                <a:latin typeface="CMG Sans Medium" pitchFamily="2" charset="77"/>
              </a:rPr>
              <a:t> </a:t>
            </a:r>
            <a:r>
              <a:rPr lang="en-GB" sz="3200" dirty="0">
                <a:solidFill>
                  <a:schemeClr val="bg1"/>
                </a:solidFill>
                <a:latin typeface="CMG Sans Medium" pitchFamily="2" charset="77"/>
              </a:rPr>
              <a:t>and with all your </a:t>
            </a:r>
            <a:r>
              <a:rPr lang="en-GB" sz="3200" dirty="0">
                <a:solidFill>
                  <a:srgbClr val="31F468"/>
                </a:solidFill>
                <a:latin typeface="CMG Sans Medium" pitchFamily="2" charset="77"/>
              </a:rPr>
              <a:t>soul </a:t>
            </a:r>
            <a:r>
              <a:rPr lang="en-GB" sz="3200" dirty="0">
                <a:solidFill>
                  <a:schemeClr val="bg1"/>
                </a:solidFill>
                <a:latin typeface="CMG Sans Medium" pitchFamily="2" charset="77"/>
              </a:rPr>
              <a:t>and with all your </a:t>
            </a:r>
            <a:r>
              <a:rPr lang="en-GB" sz="3200" dirty="0">
                <a:solidFill>
                  <a:srgbClr val="31F468"/>
                </a:solidFill>
                <a:latin typeface="CMG Sans Medium" pitchFamily="2" charset="77"/>
              </a:rPr>
              <a:t>mind</a:t>
            </a:r>
            <a:r>
              <a:rPr lang="en-GB" sz="3200" dirty="0">
                <a:solidFill>
                  <a:schemeClr val="bg1"/>
                </a:solidFill>
                <a:latin typeface="CMG Sans Medium" pitchFamily="2" charset="77"/>
              </a:rPr>
              <a:t> and with all your </a:t>
            </a:r>
            <a:r>
              <a:rPr lang="en-GB" sz="3200" u="sng" dirty="0">
                <a:solidFill>
                  <a:srgbClr val="31F468"/>
                </a:solidFill>
                <a:latin typeface="CMG Sans Medium" pitchFamily="2" charset="77"/>
              </a:rPr>
              <a:t>strength</a:t>
            </a:r>
            <a:r>
              <a:rPr lang="en-GB" sz="3200" dirty="0">
                <a:solidFill>
                  <a:srgbClr val="31F468"/>
                </a:solidFill>
                <a:latin typeface="CMG Sans Medium" pitchFamily="2" charset="77"/>
              </a:rPr>
              <a:t>” </a:t>
            </a:r>
            <a:r>
              <a:rPr lang="en-GB" sz="2100" dirty="0">
                <a:solidFill>
                  <a:schemeClr val="bg1"/>
                </a:solidFill>
                <a:latin typeface="CMG Sans Medium" pitchFamily="2" charset="77"/>
              </a:rPr>
              <a:t>Mark 12:30 ESV</a:t>
            </a:r>
          </a:p>
          <a:p>
            <a:pPr marL="0" indent="0">
              <a:lnSpc>
                <a:spcPct val="120000"/>
              </a:lnSpc>
              <a:buNone/>
            </a:pPr>
            <a:endParaRPr lang="en-GB" sz="1800" dirty="0">
              <a:solidFill>
                <a:schemeClr val="bg1"/>
              </a:solidFill>
              <a:latin typeface="CMG Sans Medium"/>
            </a:endParaRPr>
          </a:p>
          <a:p>
            <a:pPr marL="0" indent="0">
              <a:lnSpc>
                <a:spcPct val="120000"/>
              </a:lnSpc>
              <a:buNone/>
            </a:pPr>
            <a:endParaRPr lang="en-GB" dirty="0">
              <a:solidFill>
                <a:schemeClr val="bg1"/>
              </a:solidFill>
              <a:latin typeface="CMG Sans" pitchFamily="2" charset="77"/>
            </a:endParaRPr>
          </a:p>
        </p:txBody>
      </p:sp>
    </p:spTree>
    <p:extLst>
      <p:ext uri="{BB962C8B-B14F-4D97-AF65-F5344CB8AC3E}">
        <p14:creationId xmlns:p14="http://schemas.microsoft.com/office/powerpoint/2010/main" val="151435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01883"/>
            <a:ext cx="10515600" cy="5575079"/>
          </a:xfrm>
        </p:spPr>
        <p:txBody>
          <a:bodyPr>
            <a:normAutofit/>
          </a:bodyPr>
          <a:lstStyle/>
          <a:p>
            <a:pPr marL="0" indent="0">
              <a:lnSpc>
                <a:spcPct val="100000"/>
              </a:lnSpc>
              <a:buNone/>
            </a:pPr>
            <a:r>
              <a:rPr lang="en-GB" dirty="0">
                <a:solidFill>
                  <a:schemeClr val="bg1"/>
                </a:solidFill>
                <a:latin typeface="CMG Sans Medium" pitchFamily="2" charset="77"/>
              </a:rPr>
              <a:t>“All things are lawful for me”, but not all things are helpful. “All things are lawful for me”, but I will not be dominated by anything. </a:t>
            </a:r>
            <a:r>
              <a:rPr lang="en-GB" dirty="0">
                <a:solidFill>
                  <a:srgbClr val="31F468"/>
                </a:solidFill>
                <a:latin typeface="CMG Sans Medium" pitchFamily="2" charset="77"/>
              </a:rPr>
              <a:t>“Food is meant for the stomach and the stomach for food”</a:t>
            </a:r>
            <a:r>
              <a:rPr lang="en-GB" dirty="0">
                <a:solidFill>
                  <a:schemeClr val="bg1"/>
                </a:solidFill>
                <a:latin typeface="CMG Sans Medium" pitchFamily="2" charset="77"/>
              </a:rPr>
              <a:t>- and God will destroy both one and the other… </a:t>
            </a:r>
            <a:r>
              <a:rPr lang="en-GB" dirty="0">
                <a:solidFill>
                  <a:srgbClr val="31F468"/>
                </a:solidFill>
                <a:latin typeface="CMG Sans Medium" pitchFamily="2" charset="77"/>
              </a:rPr>
              <a:t>Do you not know that your bodies are members of Christ?... </a:t>
            </a:r>
            <a:r>
              <a:rPr lang="en-GB" dirty="0">
                <a:solidFill>
                  <a:schemeClr val="bg1"/>
                </a:solidFill>
                <a:latin typeface="CMG Sans Medium" pitchFamily="2" charset="77"/>
              </a:rPr>
              <a:t>You are not your own, for </a:t>
            </a:r>
            <a:r>
              <a:rPr lang="en-GB" dirty="0">
                <a:solidFill>
                  <a:srgbClr val="31F468"/>
                </a:solidFill>
                <a:latin typeface="CMG Sans Medium" pitchFamily="2" charset="77"/>
              </a:rPr>
              <a:t>you were bought with a price. </a:t>
            </a:r>
            <a:r>
              <a:rPr lang="en-GB" u="sng" dirty="0">
                <a:solidFill>
                  <a:srgbClr val="31F468"/>
                </a:solidFill>
                <a:latin typeface="CMG Sans Medium" pitchFamily="2" charset="77"/>
              </a:rPr>
              <a:t>So glorify God in your body</a:t>
            </a:r>
            <a:r>
              <a:rPr lang="en-GB" dirty="0">
                <a:solidFill>
                  <a:srgbClr val="31F468"/>
                </a:solidFill>
                <a:latin typeface="CMG Sans Medium" pitchFamily="2" charset="77"/>
              </a:rPr>
              <a:t>”.</a:t>
            </a:r>
          </a:p>
          <a:p>
            <a:pPr marL="0" indent="0">
              <a:lnSpc>
                <a:spcPct val="100000"/>
              </a:lnSpc>
              <a:buNone/>
            </a:pPr>
            <a:r>
              <a:rPr lang="en-GB" sz="1600" dirty="0">
                <a:solidFill>
                  <a:schemeClr val="bg1"/>
                </a:solidFill>
                <a:latin typeface="CMG Sans Medium" pitchFamily="2" charset="77"/>
              </a:rPr>
              <a:t>1 Cor 6:12-13, 15, 20</a:t>
            </a:r>
          </a:p>
          <a:p>
            <a:pPr marL="0" indent="0">
              <a:lnSpc>
                <a:spcPct val="100000"/>
              </a:lnSpc>
              <a:buNone/>
            </a:pPr>
            <a:r>
              <a:rPr lang="en-GB" sz="2000" dirty="0">
                <a:solidFill>
                  <a:schemeClr val="bg1"/>
                </a:solidFill>
                <a:latin typeface="CMG Sans Medium" pitchFamily="2" charset="77"/>
              </a:rPr>
              <a:t>“</a:t>
            </a:r>
            <a:r>
              <a:rPr lang="en-GB" sz="2000" i="1" dirty="0">
                <a:solidFill>
                  <a:schemeClr val="bg1"/>
                </a:solidFill>
                <a:latin typeface="CMG Sans Medium" pitchFamily="2" charset="77"/>
              </a:rPr>
              <a:t>If you’re a Christian, drink deeply of the Holy Spirit, and as you do so remember what it means. Your body has been turned into part of God’s temple, so it is no longer your own to defile with sexual sin, overeating, drunkenness or self harm</a:t>
            </a:r>
            <a:r>
              <a:rPr lang="en-GB" sz="2000" dirty="0">
                <a:solidFill>
                  <a:schemeClr val="bg1"/>
                </a:solidFill>
                <a:latin typeface="CMG Sans Medium" pitchFamily="2" charset="77"/>
              </a:rPr>
              <a:t>” </a:t>
            </a:r>
          </a:p>
          <a:p>
            <a:pPr marL="0" indent="0">
              <a:lnSpc>
                <a:spcPct val="100000"/>
              </a:lnSpc>
              <a:buNone/>
            </a:pPr>
            <a:r>
              <a:rPr lang="en-GB" sz="900" dirty="0">
                <a:solidFill>
                  <a:schemeClr val="bg1"/>
                </a:solidFill>
                <a:latin typeface="CMG Sans Medium" pitchFamily="2" charset="77"/>
              </a:rPr>
              <a:t>Phil Moore, Straight to the heart of 1&amp;2 Corinthians, p84.</a:t>
            </a:r>
          </a:p>
          <a:p>
            <a:pPr marL="0" indent="0">
              <a:lnSpc>
                <a:spcPct val="100000"/>
              </a:lnSpc>
              <a:buNone/>
            </a:pPr>
            <a:endParaRPr lang="en-GB" sz="1600" dirty="0">
              <a:solidFill>
                <a:schemeClr val="bg1"/>
              </a:solidFill>
              <a:latin typeface="CMG Sans Medium" pitchFamily="2" charset="77"/>
            </a:endParaRPr>
          </a:p>
          <a:p>
            <a:pPr marL="0" indent="0">
              <a:lnSpc>
                <a:spcPct val="100000"/>
              </a:lnSpc>
              <a:buNone/>
            </a:pPr>
            <a:endParaRPr lang="en-GB" sz="2400" dirty="0">
              <a:solidFill>
                <a:schemeClr val="bg1"/>
              </a:solidFill>
              <a:latin typeface="CMG Sans" pitchFamily="2" charset="77"/>
            </a:endParaRPr>
          </a:p>
          <a:p>
            <a:pPr marL="0" indent="0">
              <a:lnSpc>
                <a:spcPct val="100000"/>
              </a:lnSpc>
              <a:buNone/>
            </a:pPr>
            <a:endParaRPr lang="en-GB" sz="2400" dirty="0">
              <a:solidFill>
                <a:schemeClr val="bg1"/>
              </a:solidFill>
              <a:latin typeface="CMG Sans" pitchFamily="2" charset="77"/>
            </a:endParaRPr>
          </a:p>
        </p:txBody>
      </p:sp>
    </p:spTree>
    <p:extLst>
      <p:ext uri="{BB962C8B-B14F-4D97-AF65-F5344CB8AC3E}">
        <p14:creationId xmlns:p14="http://schemas.microsoft.com/office/powerpoint/2010/main" val="32847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838200" y="641460"/>
            <a:ext cx="10515600" cy="5575079"/>
          </a:xfrm>
        </p:spPr>
        <p:txBody>
          <a:bodyPr>
            <a:normAutofit/>
          </a:bodyPr>
          <a:lstStyle/>
          <a:p>
            <a:pPr marL="0" indent="0">
              <a:lnSpc>
                <a:spcPct val="100000"/>
              </a:lnSpc>
              <a:buNone/>
            </a:pPr>
            <a:r>
              <a:rPr lang="en-GB" sz="3000" dirty="0">
                <a:solidFill>
                  <a:schemeClr val="bg1"/>
                </a:solidFill>
                <a:latin typeface="CMG Sans Medium" pitchFamily="2" charset="77"/>
              </a:rPr>
              <a:t>“I appeal to you therefore brothers, by the mercies of God, to </a:t>
            </a:r>
            <a:r>
              <a:rPr lang="en-GB" sz="3000" dirty="0">
                <a:solidFill>
                  <a:srgbClr val="31F468"/>
                </a:solidFill>
                <a:latin typeface="CMG Sans Medium" pitchFamily="2" charset="77"/>
              </a:rPr>
              <a:t>present your bodies as a living sacrifice, holy and acceptable to God, which is your spiritual worship” </a:t>
            </a:r>
            <a:r>
              <a:rPr lang="en-GB" sz="1800" dirty="0">
                <a:solidFill>
                  <a:schemeClr val="bg1"/>
                </a:solidFill>
                <a:latin typeface="CMG Sans Medium" pitchFamily="2" charset="77"/>
              </a:rPr>
              <a:t>Rom 12:1</a:t>
            </a: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endParaRPr lang="en-GB" sz="3000" dirty="0">
              <a:solidFill>
                <a:schemeClr val="bg1"/>
              </a:solidFill>
              <a:latin typeface="CMG Sans Medium" pitchFamily="2" charset="77"/>
            </a:endParaRPr>
          </a:p>
          <a:p>
            <a:pPr marL="0" indent="0">
              <a:lnSpc>
                <a:spcPct val="100000"/>
              </a:lnSpc>
              <a:buNone/>
            </a:pPr>
            <a:endParaRPr lang="en-GB" dirty="0">
              <a:solidFill>
                <a:schemeClr val="bg1"/>
              </a:solidFill>
              <a:latin typeface="CMG Sans" pitchFamily="2" charset="77"/>
            </a:endParaRPr>
          </a:p>
        </p:txBody>
      </p:sp>
    </p:spTree>
    <p:extLst>
      <p:ext uri="{BB962C8B-B14F-4D97-AF65-F5344CB8AC3E}">
        <p14:creationId xmlns:p14="http://schemas.microsoft.com/office/powerpoint/2010/main" val="1259826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3006</TotalTime>
  <Words>837</Words>
  <Application>Microsoft Macintosh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CMG Sans</vt:lpstr>
      <vt:lpstr>CMG Sans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18</cp:revision>
  <dcterms:created xsi:type="dcterms:W3CDTF">2021-12-01T10:06:37Z</dcterms:created>
  <dcterms:modified xsi:type="dcterms:W3CDTF">2022-01-17T08:22:05Z</dcterms:modified>
</cp:coreProperties>
</file>