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80" r:id="rId3"/>
    <p:sldId id="257" r:id="rId4"/>
    <p:sldId id="282" r:id="rId5"/>
    <p:sldId id="262" r:id="rId6"/>
    <p:sldId id="263" r:id="rId7"/>
    <p:sldId id="264" r:id="rId8"/>
    <p:sldId id="284" r:id="rId9"/>
    <p:sldId id="286" r:id="rId10"/>
    <p:sldId id="287" r:id="rId11"/>
    <p:sldId id="288" r:id="rId12"/>
    <p:sldId id="289" r:id="rId13"/>
    <p:sldId id="290" r:id="rId14"/>
    <p:sldId id="291" r:id="rId15"/>
    <p:sldId id="281" r:id="rId16"/>
    <p:sldId id="292" r:id="rId17"/>
    <p:sldId id="295" r:id="rId18"/>
    <p:sldId id="297" r:id="rId19"/>
    <p:sldId id="296" r:id="rId20"/>
    <p:sldId id="276" r:id="rId21"/>
    <p:sldId id="294" r:id="rId22"/>
    <p:sldId id="298" r:id="rId23"/>
    <p:sldId id="261" r:id="rId24"/>
    <p:sldId id="272" r:id="rId25"/>
    <p:sldId id="273" r:id="rId26"/>
    <p:sldId id="277" r:id="rId27"/>
    <p:sldId id="26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F468"/>
    <a:srgbClr val="FF5B66"/>
    <a:srgbClr val="E9E2DC"/>
    <a:srgbClr val="6AC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07"/>
  </p:normalViewPr>
  <p:slideViewPr>
    <p:cSldViewPr snapToGrid="0" snapToObjects="1">
      <p:cViewPr varScale="1">
        <p:scale>
          <a:sx n="111" d="100"/>
          <a:sy n="111" d="100"/>
        </p:scale>
        <p:origin x="6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35E87-D331-974F-BA7E-4A1091B61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8E510-62A7-6D44-9B3E-83688049A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30AC3-4657-7944-815D-8B8D19EA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42B43-B768-6D45-A0DE-8D2FA9FB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ADBD6-1898-A145-A2C1-28C51ECF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82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2F35-2FA5-7048-AEDC-0B5A5C37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59669-579D-2C42-90B9-6876DA123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E597A-D3E3-414B-B3F5-2DE4F5F4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0D693-03E6-4946-A7F1-6B85467A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EDF2B-D76A-F84B-A017-B161C3E3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10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BD73F-7847-074C-B66B-923AABA22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7CB6D-6D8F-1B4C-B856-174FA699B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F2603-4168-B143-8F5E-7DE9FC69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D08C4-6FDD-634F-99FE-D24BC561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A3D85-CA64-EA40-AB94-00789FD3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6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83D6-9531-434E-A909-5080BF71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24A6F-FD86-7B4F-8137-4ECBD2CEB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552B7-3425-794E-A147-43605E49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CDC1D-70FB-8E4A-989C-49E57B50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E1360-1876-7F42-8CFB-CA39D634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90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1B4A-7465-344C-9912-C1339DC4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9C634-FD58-854A-92AC-9037749AA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75499-0F0E-A843-A049-00030FF4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E5C9D-761E-F943-AB74-C62EDC34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3E752-DC10-DD4D-951D-C0060AA7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52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58C3-3034-C345-868C-86E87516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56DC-FE05-A248-8F95-FFE09C3F5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A8C27-2525-AA4A-B670-A0205F139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0F9B8-8852-4440-A9D9-73D937AD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50556-DE4F-4344-B44D-59AAA887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38BC3-E9EA-914F-AF17-12F27AE2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2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5F69C-F58D-3A4B-BB5D-5F92BACA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5ED8C-726A-A347-8197-C8DC0223D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3D8CE-5C13-A040-8703-0E25FC0D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CD611-8F74-0647-982E-27D892EDF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3AF4CC-20CA-414F-951D-251B04D52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2F6A21-4BEE-B945-A61F-D8E37D15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020A71-8D37-D141-B34B-BAD96BC0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4C810C-E790-544E-8E21-4A9AF378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1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B7B1-EC34-AE44-9D0B-67490A37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6DC5E-BEED-EA44-86E1-B979AEFDE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6F273-35B5-724F-A30C-BE68643C4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19C0B-94AD-A648-91D2-129C03BC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89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087C10-A6CB-AE4F-85B3-DC282B12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7F97A-2795-534A-9EA2-0DF4A0D6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8C41E-EA37-384C-8792-80156C4D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01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14516-5638-FB4A-8765-520352B0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9713C-DB42-9744-A61A-686B6CC41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BC994-2714-1545-8B5E-C3E8DB08A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05626-6B0E-4B40-BC9E-43EA9B5FE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EA156-031D-E340-A692-F0AF9D3CF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EC1F0-D16F-A449-88D2-C867B9B1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79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D3D97-81F2-8248-966E-6C47B763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C0716-5CE1-8A47-9D37-328FA9132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47E57-971B-DB44-B1DC-5BAD80D87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371A0-2460-734B-B19B-8AF2D3F4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9A0E2-2041-2F4B-BA28-A6F3F57C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2B299-9A2A-624B-B4C7-3AB71D5F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9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84049-2DE5-5248-8A0C-E2EFD8593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FBB36-853E-964B-B207-C38316CC8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BF3B7-7218-2445-A3AA-90060BB52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7DB69-935C-ED48-8F76-23F09DAC02F8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8B17C-4E5A-F445-A40F-7EAA30863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9293A-68D3-4D4E-9CAE-2837A172C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dirty="0">
                <a:solidFill>
                  <a:schemeClr val="bg1"/>
                </a:solidFill>
                <a:latin typeface="CMG Sans Medium" pitchFamily="2" charset="77"/>
              </a:rPr>
              <a:t>‘For </a:t>
            </a:r>
            <a:r>
              <a:rPr lang="en-GB" sz="3200" dirty="0">
                <a:solidFill>
                  <a:srgbClr val="FF5B66"/>
                </a:solidFill>
                <a:latin typeface="CMG Sans Medium" pitchFamily="2" charset="77"/>
              </a:rPr>
              <a:t>as he thinks </a:t>
            </a:r>
            <a:r>
              <a:rPr lang="en-GB" sz="3200" dirty="0">
                <a:solidFill>
                  <a:schemeClr val="bg1"/>
                </a:solidFill>
                <a:latin typeface="CMG Sans Medium" pitchFamily="2" charset="77"/>
              </a:rPr>
              <a:t>in his heart, so is he.’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CMG Sans Medium" pitchFamily="2" charset="77"/>
              </a:rPr>
              <a:t>Proverbs 23:7 NKJV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chemeClr val="bg1"/>
              </a:solidFill>
              <a:latin typeface="CMG Sans Medium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baseline="30000" dirty="0">
                <a:solidFill>
                  <a:schemeClr val="bg1"/>
                </a:solidFill>
                <a:latin typeface="CMG Sans Medium" pitchFamily="2" charset="77"/>
              </a:rPr>
              <a:t>2 </a:t>
            </a:r>
            <a:r>
              <a:rPr lang="en-GB" sz="3200" dirty="0">
                <a:solidFill>
                  <a:schemeClr val="bg1"/>
                </a:solidFill>
                <a:latin typeface="CMG Sans Medium" pitchFamily="2" charset="77"/>
              </a:rPr>
              <a:t>Do not be conformed to this age, but </a:t>
            </a:r>
            <a:r>
              <a:rPr lang="en-GB" sz="3200" dirty="0">
                <a:solidFill>
                  <a:srgbClr val="FF5B66"/>
                </a:solidFill>
                <a:latin typeface="CMG Sans Medium" pitchFamily="2" charset="77"/>
              </a:rPr>
              <a:t>be </a:t>
            </a:r>
            <a:r>
              <a:rPr lang="en-GB" sz="3200" dirty="0">
                <a:solidFill>
                  <a:srgbClr val="31F468"/>
                </a:solidFill>
                <a:latin typeface="CMG Sans Medium" pitchFamily="2" charset="77"/>
              </a:rPr>
              <a:t>transformed</a:t>
            </a:r>
            <a:r>
              <a:rPr lang="en-GB" sz="3200" dirty="0">
                <a:solidFill>
                  <a:srgbClr val="FF5B66"/>
                </a:solidFill>
                <a:latin typeface="CMG Sans Medium" pitchFamily="2" charset="77"/>
              </a:rPr>
              <a:t> by the renewing of your </a:t>
            </a:r>
            <a:r>
              <a:rPr lang="en-GB" sz="3200" b="1" u="sng" dirty="0">
                <a:solidFill>
                  <a:srgbClr val="FF5B66"/>
                </a:solidFill>
                <a:latin typeface="CMG Sans Medium" pitchFamily="2" charset="77"/>
              </a:rPr>
              <a:t>mind</a:t>
            </a:r>
            <a:r>
              <a:rPr lang="en-GB" sz="3200" dirty="0">
                <a:solidFill>
                  <a:schemeClr val="bg1"/>
                </a:solidFill>
                <a:latin typeface="CMG Sans Medium" pitchFamily="2" charset="77"/>
              </a:rPr>
              <a:t>, so that you may discern what is the good, pleasing, and perfect will of God.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CMG Sans Medium" pitchFamily="2" charset="77"/>
              </a:rPr>
              <a:t>Romans 12:2 CSB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bg1"/>
              </a:solidFill>
              <a:latin typeface="CMG Sans Medium" pitchFamily="2" charset="7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2400" i="1" dirty="0">
                <a:solidFill>
                  <a:srgbClr val="31F468"/>
                </a:solidFill>
                <a:latin typeface="CMG Sans Medium" pitchFamily="2" charset="77"/>
              </a:rPr>
              <a:t>Transformed</a:t>
            </a:r>
            <a:r>
              <a:rPr lang="en-GB" sz="2400" i="1" dirty="0">
                <a:solidFill>
                  <a:schemeClr val="bg1"/>
                </a:solidFill>
                <a:latin typeface="CMG Sans Medium" pitchFamily="2" charset="77"/>
              </a:rPr>
              <a:t> = </a:t>
            </a:r>
            <a:r>
              <a:rPr lang="en-GB" sz="2400" i="1" dirty="0" err="1">
                <a:solidFill>
                  <a:schemeClr val="bg1"/>
                </a:solidFill>
                <a:latin typeface="CMG Sans Medium" pitchFamily="2" charset="77"/>
              </a:rPr>
              <a:t>metamorphousthe</a:t>
            </a:r>
            <a:r>
              <a:rPr lang="en-GB" sz="2400" i="1" dirty="0">
                <a:solidFill>
                  <a:schemeClr val="bg1"/>
                </a:solidFill>
                <a:latin typeface="CMG Sans Medium" pitchFamily="2" charset="77"/>
              </a:rPr>
              <a:t> (GK) = metamorphosis</a:t>
            </a:r>
          </a:p>
        </p:txBody>
      </p:sp>
    </p:spTree>
    <p:extLst>
      <p:ext uri="{BB962C8B-B14F-4D97-AF65-F5344CB8AC3E}">
        <p14:creationId xmlns:p14="http://schemas.microsoft.com/office/powerpoint/2010/main" val="3837565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400" b="1" dirty="0">
                <a:solidFill>
                  <a:schemeClr val="bg1"/>
                </a:solidFill>
                <a:latin typeface="CMG Sans" pitchFamily="2" charset="77"/>
              </a:rPr>
              <a:t>HOW CAN I CHANGE?</a:t>
            </a:r>
            <a:endParaRPr lang="en-GB" sz="4400" b="1" dirty="0">
              <a:solidFill>
                <a:srgbClr val="31F468"/>
              </a:solidFill>
              <a:latin typeface="CMG Sans" pitchFamily="2" charset="77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sz="3600" b="1" dirty="0">
                <a:solidFill>
                  <a:srgbClr val="31F468"/>
                </a:solidFill>
                <a:latin typeface="CMG Sans" pitchFamily="2" charset="77"/>
              </a:rPr>
              <a:t> </a:t>
            </a:r>
            <a:r>
              <a:rPr lang="en-GB" sz="3200" b="1" dirty="0">
                <a:solidFill>
                  <a:srgbClr val="31F468"/>
                </a:solidFill>
                <a:latin typeface="CMG Sans" pitchFamily="2" charset="77"/>
              </a:rPr>
              <a:t>Recognise wrong thinking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b="1" dirty="0">
              <a:solidFill>
                <a:schemeClr val="bg1"/>
              </a:solidFill>
              <a:latin typeface="CMG Sans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2 </a:t>
            </a:r>
            <a:r>
              <a:rPr lang="en-GB" b="1" dirty="0">
                <a:solidFill>
                  <a:srgbClr val="FF5B66"/>
                </a:solidFill>
                <a:latin typeface="CMG Sans Medium" pitchFamily="2" charset="77"/>
              </a:rPr>
              <a:t>Do not be conformed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 to this age, but be transformed by the renewing of your </a:t>
            </a:r>
            <a:r>
              <a:rPr lang="en-GB" b="1" u="sng" dirty="0">
                <a:solidFill>
                  <a:schemeClr val="bg1"/>
                </a:solidFill>
                <a:latin typeface="CMG Sans Medium" pitchFamily="2" charset="77"/>
              </a:rPr>
              <a:t>mind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, so that you may discern what is the good, pleasing, and perfect will of God.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bg1"/>
                </a:solidFill>
                <a:latin typeface="CMG Sans Medium" pitchFamily="2" charset="77"/>
              </a:rPr>
              <a:t>Romans 12:2 CSB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1600" i="1" dirty="0">
                <a:solidFill>
                  <a:schemeClr val="bg1"/>
                </a:solidFill>
                <a:latin typeface="CMG Sans Medium" pitchFamily="2" charset="77"/>
              </a:rPr>
              <a:t> </a:t>
            </a:r>
            <a:r>
              <a:rPr lang="en-GB" sz="1800" i="1" dirty="0">
                <a:solidFill>
                  <a:srgbClr val="FF5B66"/>
                </a:solidFill>
                <a:latin typeface="CMG Sans Medium" pitchFamily="2" charset="77"/>
              </a:rPr>
              <a:t>Conformed</a:t>
            </a:r>
            <a:r>
              <a:rPr lang="en-GB" sz="1800" i="1" dirty="0">
                <a:solidFill>
                  <a:srgbClr val="31F468"/>
                </a:solidFill>
                <a:latin typeface="CMG Sans Medium" pitchFamily="2" charset="77"/>
              </a:rPr>
              <a:t> </a:t>
            </a:r>
            <a:r>
              <a:rPr lang="en-GB" sz="1800" i="1" dirty="0">
                <a:solidFill>
                  <a:schemeClr val="bg1"/>
                </a:solidFill>
                <a:latin typeface="CMG Sans Medium" pitchFamily="2" charset="77"/>
              </a:rPr>
              <a:t>= shaped/moulded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GB" sz="3200" dirty="0">
              <a:solidFill>
                <a:schemeClr val="bg1"/>
              </a:solidFill>
              <a:latin typeface="CMG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6592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2137F3-D231-BE4D-9924-F2D888295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98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3EFCBD-A0F6-4A45-B633-19E0F9C8F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27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07F545-5ABE-6945-AC8E-50406CED9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89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93B45D-1140-CE44-8465-BA62079D4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2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3 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For although we live in the flesh (world), we do not wage war according to the flesh (as the world does), 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4 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since the weapons of our warfare are not of the flesh, but are powerful through God for the demolition of </a:t>
            </a:r>
            <a:r>
              <a:rPr lang="en-GB" b="1" dirty="0">
                <a:solidFill>
                  <a:srgbClr val="FF5B66"/>
                </a:solidFill>
                <a:latin typeface="CMG Sans Medium" pitchFamily="2" charset="77"/>
              </a:rPr>
              <a:t>strongholds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. We demolish arguments 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5 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and every proud thing that is raised up against the knowledge of God, and </a:t>
            </a:r>
            <a:r>
              <a:rPr lang="en-GB" b="1" dirty="0">
                <a:solidFill>
                  <a:schemeClr val="bg1"/>
                </a:solidFill>
                <a:latin typeface="CMG Sans Medium" pitchFamily="2" charset="77"/>
              </a:rPr>
              <a:t>we take every thought captive to obey Christ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CMG Sans Medium" pitchFamily="2" charset="77"/>
              </a:rPr>
              <a:t>2 Corinthians 10:3-5 CSB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28462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400" b="1" dirty="0">
                <a:solidFill>
                  <a:schemeClr val="bg1"/>
                </a:solidFill>
                <a:latin typeface="CMG Sans" pitchFamily="2" charset="77"/>
              </a:rPr>
              <a:t>HOW CAN I CHANGE?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sz="3200" b="1" dirty="0">
                <a:solidFill>
                  <a:schemeClr val="bg1"/>
                </a:solidFill>
                <a:latin typeface="CMG Sans" pitchFamily="2" charset="77"/>
              </a:rPr>
              <a:t> Recognise wrong thinking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sz="3200" b="1" dirty="0">
                <a:solidFill>
                  <a:srgbClr val="31F468"/>
                </a:solidFill>
                <a:latin typeface="CMG Sans" pitchFamily="2" charset="77"/>
              </a:rPr>
              <a:t> Replace wrong thinking with the truth that demolishes that stronghold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b="1" dirty="0">
              <a:solidFill>
                <a:schemeClr val="bg1"/>
              </a:solidFill>
              <a:latin typeface="CMG Sans" pitchFamily="2" charset="77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GB" sz="3200" dirty="0">
              <a:solidFill>
                <a:schemeClr val="bg1"/>
              </a:solidFill>
              <a:latin typeface="CMG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98309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59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7AF317-12C9-964B-BAEF-F32A31662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19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B21778-F075-3548-9731-5C1743376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976122-D7BD-D940-98B5-672A07B28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72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8 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Finally, brothers and sisters, whatever is true, whatever is noble, whatever is right, whatever is pure, whatever is lovely, whatever is admirable—if anything is excellent or praiseworthy—</a:t>
            </a:r>
            <a:r>
              <a:rPr lang="en-GB" b="1" dirty="0">
                <a:solidFill>
                  <a:srgbClr val="FF5B66"/>
                </a:solidFill>
                <a:latin typeface="CMG Sans" pitchFamily="2" charset="77"/>
              </a:rPr>
              <a:t>think (dwell on) about such things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CMG Sans Medium" pitchFamily="2" charset="77"/>
              </a:rPr>
              <a:t>Philippians 4:8 NIV</a:t>
            </a:r>
          </a:p>
          <a:p>
            <a:pPr marL="0" indent="0">
              <a:lnSpc>
                <a:spcPct val="100000"/>
              </a:lnSpc>
              <a:buNone/>
            </a:pPr>
            <a:endParaRPr lang="en-GB" baseline="30000" dirty="0">
              <a:solidFill>
                <a:schemeClr val="bg1"/>
              </a:solidFill>
              <a:latin typeface="CMG Sans Medium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baseline="30000" dirty="0">
              <a:solidFill>
                <a:schemeClr val="bg1"/>
              </a:solidFill>
              <a:latin typeface="CMG Sans Medium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1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 So if you have been raised with Christ, seek the things above, where Christ is, seated at the right hand of God. 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2 </a:t>
            </a:r>
            <a:r>
              <a:rPr lang="en-GB" b="1" dirty="0">
                <a:solidFill>
                  <a:srgbClr val="FF5B66"/>
                </a:solidFill>
                <a:latin typeface="CMG Sans" pitchFamily="2" charset="77"/>
              </a:rPr>
              <a:t>Set your minds on things above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, not on earthly things.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CMG Sans Medium" pitchFamily="2" charset="77"/>
              </a:rPr>
              <a:t>Colossians 3:2 CSB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41183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3 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For although we live in the flesh (world), we do not wage war according to the flesh (as the world does), 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4 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since the weapons of our warfare are not of the flesh, but are powerful through God for the demolition of </a:t>
            </a:r>
            <a:r>
              <a:rPr lang="en-GB" b="1" dirty="0">
                <a:solidFill>
                  <a:schemeClr val="bg1"/>
                </a:solidFill>
                <a:latin typeface="CMG Sans Medium" pitchFamily="2" charset="77"/>
              </a:rPr>
              <a:t>strongholds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. </a:t>
            </a:r>
            <a:r>
              <a:rPr lang="en-GB" dirty="0">
                <a:solidFill>
                  <a:srgbClr val="FF5B66"/>
                </a:solidFill>
                <a:latin typeface="CMG Sans Medium" pitchFamily="2" charset="77"/>
              </a:rPr>
              <a:t>We </a:t>
            </a:r>
            <a:r>
              <a:rPr lang="en-GB" b="1" u="sng" dirty="0">
                <a:solidFill>
                  <a:srgbClr val="31F468"/>
                </a:solidFill>
                <a:latin typeface="CMG Sans" pitchFamily="2" charset="77"/>
              </a:rPr>
              <a:t>demolish</a:t>
            </a:r>
            <a:r>
              <a:rPr lang="en-GB" dirty="0">
                <a:solidFill>
                  <a:srgbClr val="FF5B66"/>
                </a:solidFill>
                <a:latin typeface="CMG Sans Medium" pitchFamily="2" charset="77"/>
              </a:rPr>
              <a:t> arguments </a:t>
            </a:r>
            <a:r>
              <a:rPr lang="en-GB" baseline="30000" dirty="0">
                <a:solidFill>
                  <a:srgbClr val="FF5B66"/>
                </a:solidFill>
                <a:latin typeface="CMG Sans Medium" pitchFamily="2" charset="77"/>
              </a:rPr>
              <a:t>5 </a:t>
            </a:r>
            <a:r>
              <a:rPr lang="en-GB" dirty="0">
                <a:solidFill>
                  <a:srgbClr val="FF5B66"/>
                </a:solidFill>
                <a:latin typeface="CMG Sans Medium" pitchFamily="2" charset="77"/>
              </a:rPr>
              <a:t>and every proud thing that is raised up against the knowledge of God, and </a:t>
            </a:r>
            <a:r>
              <a:rPr lang="en-GB" b="1" u="sng" dirty="0">
                <a:solidFill>
                  <a:srgbClr val="31F468"/>
                </a:solidFill>
                <a:latin typeface="CMG Sans" pitchFamily="2" charset="77"/>
              </a:rPr>
              <a:t>we take every thought captive to obey Christ</a:t>
            </a:r>
            <a:r>
              <a:rPr lang="en-GB" dirty="0">
                <a:solidFill>
                  <a:srgbClr val="FF5B66"/>
                </a:solidFill>
                <a:latin typeface="CMG Sans Medium" pitchFamily="2" charset="77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CMG Sans Medium" pitchFamily="2" charset="77"/>
              </a:rPr>
              <a:t>2 Corinthians 10:3-5 CSB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77021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976122-D7BD-D940-98B5-672A07B28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54F4341-C795-BD4A-A554-54775C098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2480"/>
            <a:ext cx="10515600" cy="103304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6000" b="1" dirty="0">
                <a:solidFill>
                  <a:schemeClr val="bg1"/>
                </a:solidFill>
                <a:latin typeface="CMG Sans" pitchFamily="2" charset="77"/>
              </a:rPr>
              <a:t>NOTES / EXTRAS</a:t>
            </a:r>
            <a:endParaRPr lang="en-GB" sz="6000" dirty="0">
              <a:solidFill>
                <a:schemeClr val="bg1"/>
              </a:solidFill>
              <a:latin typeface="CMG Sans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6000" dirty="0">
              <a:solidFill>
                <a:schemeClr val="bg1"/>
              </a:solidFill>
              <a:latin typeface="CMG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03665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18 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There is no fear in love; instead, perfect love drives out fear, because fear involves punishment. So the one who fears is not complete in love.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CMG Sans Medium" pitchFamily="2" charset="77"/>
              </a:rPr>
              <a:t>1 John 4:18 CSB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01008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aseline="30000" dirty="0">
                <a:solidFill>
                  <a:schemeClr val="bg1"/>
                </a:solidFill>
                <a:latin typeface="CMG Sans Medium" pitchFamily="2" charset="77"/>
              </a:rPr>
              <a:t>32 </a:t>
            </a:r>
            <a:r>
              <a:rPr lang="en-GB" sz="3200" dirty="0">
                <a:solidFill>
                  <a:schemeClr val="bg1"/>
                </a:solidFill>
                <a:latin typeface="CMG Sans Medium" pitchFamily="2" charset="77"/>
              </a:rPr>
              <a:t>You will know the truth, and the truth will set you free.”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CMG Sans Medium" pitchFamily="2" charset="77"/>
              </a:rPr>
              <a:t>John 8:32 CSB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5001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93" y="641461"/>
            <a:ext cx="11331614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aseline="30000" dirty="0">
                <a:solidFill>
                  <a:schemeClr val="bg1"/>
                </a:solidFill>
                <a:latin typeface="CMG Sans Medium" pitchFamily="2" charset="77"/>
              </a:rPr>
              <a:t>12 </a:t>
            </a:r>
            <a:r>
              <a:rPr lang="en-GB" sz="2400" dirty="0">
                <a:solidFill>
                  <a:schemeClr val="bg1"/>
                </a:solidFill>
                <a:latin typeface="CMG Sans Medium" pitchFamily="2" charset="77"/>
              </a:rPr>
              <a:t>For our struggle is not against flesh and blood, but against the rulers, against the authorities, against the cosmic powers of this darkness, against evil, spiritual forces in the heavens. </a:t>
            </a:r>
            <a:r>
              <a:rPr lang="en-GB" sz="2400" baseline="30000" dirty="0">
                <a:solidFill>
                  <a:schemeClr val="bg1"/>
                </a:solidFill>
                <a:latin typeface="CMG Sans Medium" pitchFamily="2" charset="77"/>
              </a:rPr>
              <a:t>13 </a:t>
            </a:r>
            <a:r>
              <a:rPr lang="en-GB" sz="2400" dirty="0">
                <a:solidFill>
                  <a:schemeClr val="bg1"/>
                </a:solidFill>
                <a:latin typeface="CMG Sans Medium" pitchFamily="2" charset="77"/>
              </a:rPr>
              <a:t>For this reason take up the full armour of God, so that you may be able to resist in the evil day, and having prepared everything, to take your stand. </a:t>
            </a:r>
            <a:r>
              <a:rPr lang="en-GB" sz="2400" baseline="30000" dirty="0">
                <a:solidFill>
                  <a:schemeClr val="bg1"/>
                </a:solidFill>
                <a:latin typeface="CMG Sans Medium" pitchFamily="2" charset="77"/>
              </a:rPr>
              <a:t>14 </a:t>
            </a:r>
            <a:r>
              <a:rPr lang="en-GB" sz="2400" dirty="0">
                <a:solidFill>
                  <a:schemeClr val="bg1"/>
                </a:solidFill>
                <a:latin typeface="CMG Sans Medium" pitchFamily="2" charset="77"/>
              </a:rPr>
              <a:t>Stand, therefore, with truth like a belt around your waist, righteousness like armour on your chest, </a:t>
            </a:r>
            <a:r>
              <a:rPr lang="en-GB" sz="2400" baseline="30000" dirty="0">
                <a:solidFill>
                  <a:schemeClr val="bg1"/>
                </a:solidFill>
                <a:latin typeface="CMG Sans Medium" pitchFamily="2" charset="77"/>
              </a:rPr>
              <a:t>15 </a:t>
            </a:r>
            <a:r>
              <a:rPr lang="en-GB" sz="2400" dirty="0">
                <a:solidFill>
                  <a:schemeClr val="bg1"/>
                </a:solidFill>
                <a:latin typeface="CMG Sans Medium" pitchFamily="2" charset="77"/>
              </a:rPr>
              <a:t>and your feet sandaled with readiness for the gospel of peace. </a:t>
            </a:r>
            <a:r>
              <a:rPr lang="en-GB" sz="2400" baseline="30000" dirty="0">
                <a:solidFill>
                  <a:schemeClr val="bg1"/>
                </a:solidFill>
                <a:latin typeface="CMG Sans Medium" pitchFamily="2" charset="77"/>
              </a:rPr>
              <a:t>16 </a:t>
            </a:r>
            <a:r>
              <a:rPr lang="en-GB" sz="2400" dirty="0">
                <a:solidFill>
                  <a:schemeClr val="bg1"/>
                </a:solidFill>
                <a:latin typeface="CMG Sans Medium" pitchFamily="2" charset="77"/>
              </a:rPr>
              <a:t>In every situation take up the shield of faith with which you can extinguish all the flaming arrows of the evil one. </a:t>
            </a:r>
            <a:r>
              <a:rPr lang="en-GB" sz="2400" baseline="30000" dirty="0">
                <a:solidFill>
                  <a:schemeClr val="bg1"/>
                </a:solidFill>
                <a:latin typeface="CMG Sans Medium" pitchFamily="2" charset="77"/>
              </a:rPr>
              <a:t>17 </a:t>
            </a:r>
            <a:r>
              <a:rPr lang="en-GB" sz="2400" dirty="0">
                <a:solidFill>
                  <a:schemeClr val="bg1"/>
                </a:solidFill>
                <a:latin typeface="CMG Sans Medium" pitchFamily="2" charset="77"/>
              </a:rPr>
              <a:t>Take the helmet of salvation and </a:t>
            </a:r>
            <a:r>
              <a:rPr lang="en-GB" sz="2400" b="1" dirty="0">
                <a:solidFill>
                  <a:srgbClr val="FFFF00"/>
                </a:solidFill>
                <a:latin typeface="CMG Sans Medium" pitchFamily="2" charset="77"/>
              </a:rPr>
              <a:t>the sword of the Spirit—which is the word of God</a:t>
            </a:r>
            <a:r>
              <a:rPr lang="en-GB" sz="2400" dirty="0">
                <a:solidFill>
                  <a:schemeClr val="bg1"/>
                </a:solidFill>
                <a:latin typeface="CMG Sans Medium" pitchFamily="2" charset="77"/>
              </a:rPr>
              <a:t>. </a:t>
            </a:r>
            <a:r>
              <a:rPr lang="en-GB" sz="2400" baseline="30000" dirty="0">
                <a:solidFill>
                  <a:schemeClr val="bg1"/>
                </a:solidFill>
                <a:latin typeface="CMG Sans Medium" pitchFamily="2" charset="77"/>
              </a:rPr>
              <a:t>18 </a:t>
            </a:r>
            <a:r>
              <a:rPr lang="en-GB" sz="2400" dirty="0">
                <a:solidFill>
                  <a:schemeClr val="bg1"/>
                </a:solidFill>
                <a:latin typeface="CMG Sans Medium" pitchFamily="2" charset="77"/>
              </a:rPr>
              <a:t>Pray at all times in the Spirit with every prayer and request, and stay alert with all perseverance and intercession for all the saints.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CMG Sans Medium" pitchFamily="2" charset="77"/>
              </a:rPr>
              <a:t>Ephesians 6:12-18 CSB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8255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dirty="0">
                <a:solidFill>
                  <a:schemeClr val="bg1"/>
                </a:solidFill>
                <a:latin typeface="CMG Sans Medium" pitchFamily="2" charset="77"/>
              </a:rPr>
              <a:t>"Don't repress it; confess it! Don't conceal it; reveal it. Revealing your healing is the beginning of healing."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bg1"/>
                </a:solidFill>
                <a:latin typeface="CMG Sans Medium" pitchFamily="2" charset="77"/>
              </a:rPr>
              <a:t>– Purpose-Driven Life, p. 213</a:t>
            </a:r>
          </a:p>
        </p:txBody>
      </p:sp>
    </p:spTree>
    <p:extLst>
      <p:ext uri="{BB962C8B-B14F-4D97-AF65-F5344CB8AC3E}">
        <p14:creationId xmlns:p14="http://schemas.microsoft.com/office/powerpoint/2010/main" val="41105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689"/>
            <a:ext cx="10515600" cy="373862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7200" b="1" dirty="0">
                <a:solidFill>
                  <a:schemeClr val="bg1"/>
                </a:solidFill>
                <a:latin typeface="CMG Sans" pitchFamily="2" charset="77"/>
              </a:rPr>
              <a:t>#1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7200" b="1" dirty="0">
                <a:solidFill>
                  <a:schemeClr val="bg1"/>
                </a:solidFill>
                <a:latin typeface="CMG Sans" pitchFamily="2" charset="77"/>
              </a:rPr>
              <a:t>A Healthy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7200" b="1" dirty="0">
                <a:solidFill>
                  <a:schemeClr val="bg1"/>
                </a:solidFill>
                <a:latin typeface="CMG Sans" pitchFamily="2" charset="77"/>
              </a:rPr>
              <a:t>Mindset</a:t>
            </a:r>
          </a:p>
        </p:txBody>
      </p:sp>
    </p:spTree>
    <p:extLst>
      <p:ext uri="{BB962C8B-B14F-4D97-AF65-F5344CB8AC3E}">
        <p14:creationId xmlns:p14="http://schemas.microsoft.com/office/powerpoint/2010/main" val="3041012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5B319E-8CD9-264C-AC58-928DB6775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9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3 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Then Elijah became afraid and immediately ran for his life. When he came to Beer-</a:t>
            </a:r>
            <a:r>
              <a:rPr lang="en-GB" dirty="0" err="1">
                <a:solidFill>
                  <a:schemeClr val="bg1"/>
                </a:solidFill>
                <a:latin typeface="CMG Sans Medium" pitchFamily="2" charset="77"/>
              </a:rPr>
              <a:t>sheba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 that belonged to Judah, he left his servant there, 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4 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but he went on a day’s journey into the wilderness. He sat down under a broom tree and </a:t>
            </a:r>
            <a:r>
              <a:rPr lang="en-GB" dirty="0">
                <a:solidFill>
                  <a:srgbClr val="FF5B66"/>
                </a:solidFill>
                <a:latin typeface="CMG Sans Medium" pitchFamily="2" charset="77"/>
              </a:rPr>
              <a:t>prayed that he might die. He said, “I have had enough! </a:t>
            </a:r>
            <a:r>
              <a:rPr lang="en-GB" cap="small" dirty="0">
                <a:solidFill>
                  <a:srgbClr val="FF5B66"/>
                </a:solidFill>
                <a:latin typeface="CMG Sans Medium" pitchFamily="2" charset="77"/>
              </a:rPr>
              <a:t>Lord</a:t>
            </a:r>
            <a:r>
              <a:rPr lang="en-GB" dirty="0">
                <a:solidFill>
                  <a:srgbClr val="FF5B66"/>
                </a:solidFill>
                <a:latin typeface="CMG Sans Medium" pitchFamily="2" charset="77"/>
              </a:rPr>
              <a:t>, take my life, for I’m no better than my ancestors.”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 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5 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Then he lay down and slept under the broom tree…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bg1"/>
                </a:solidFill>
                <a:latin typeface="CMG Sans Medium" pitchFamily="2" charset="77"/>
              </a:rPr>
              <a:t>1 Kings 19v3-5 CSB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7408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5 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...Suddenly, an angel touched him. The angel told him, “</a:t>
            </a:r>
            <a:r>
              <a:rPr lang="en-GB" b="1" dirty="0">
                <a:solidFill>
                  <a:schemeClr val="bg1"/>
                </a:solidFill>
                <a:latin typeface="CMG Sans Medium" pitchFamily="2" charset="77"/>
              </a:rPr>
              <a:t>Get up</a:t>
            </a:r>
            <a:r>
              <a:rPr lang="en-GB" b="1" dirty="0">
                <a:solidFill>
                  <a:srgbClr val="FF5B66"/>
                </a:solidFill>
                <a:latin typeface="CMG Sans Medium" pitchFamily="2" charset="77"/>
              </a:rPr>
              <a:t> 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and eat.” 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6 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Then he looked, and there at his head was a loaf of bread baked over hot stones, and a jug of water. So he ate and drank and lay down again. 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7 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Then the angel of the </a:t>
            </a:r>
            <a:r>
              <a:rPr lang="en-GB" cap="small" dirty="0">
                <a:solidFill>
                  <a:schemeClr val="bg1"/>
                </a:solidFill>
                <a:latin typeface="CMG Sans Medium" pitchFamily="2" charset="77"/>
              </a:rPr>
              <a:t>Lord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 returned for a second time and touched him. He said, “</a:t>
            </a:r>
            <a:r>
              <a:rPr lang="en-GB" b="1" dirty="0">
                <a:solidFill>
                  <a:schemeClr val="bg1"/>
                </a:solidFill>
                <a:latin typeface="CMG Sans Medium" pitchFamily="2" charset="77"/>
              </a:rPr>
              <a:t>Get up 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and eat, or the journey will be too much for you.” 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8 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So he got up, ate, and drank. Then on the strength from that food, he walked forty days and forty nights to Horeb, the mountain of God. 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9 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He entered a cave there and spent the night…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CMG Sans Medium" pitchFamily="2" charset="77"/>
              </a:rPr>
              <a:t>1 Kings 19v5-9 CSB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4527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9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 …Suddenly, the word of the </a:t>
            </a:r>
            <a:r>
              <a:rPr lang="en-GB" cap="small" dirty="0">
                <a:solidFill>
                  <a:schemeClr val="bg1"/>
                </a:solidFill>
                <a:latin typeface="CMG Sans Medium" pitchFamily="2" charset="77"/>
              </a:rPr>
              <a:t>Lord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 came to him, and he said to him, “What are you doing here, Elijah?” 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10 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He replied, “I have been very zealous for the </a:t>
            </a:r>
            <a:r>
              <a:rPr lang="en-GB" cap="small" dirty="0">
                <a:solidFill>
                  <a:schemeClr val="bg1"/>
                </a:solidFill>
                <a:latin typeface="CMG Sans Medium" pitchFamily="2" charset="77"/>
              </a:rPr>
              <a:t>Lord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 God of Armies, but the Israelites have abandoned your covenant, torn down your altars, and killed your prophets with the sword. </a:t>
            </a:r>
            <a:r>
              <a:rPr lang="en-GB" dirty="0">
                <a:solidFill>
                  <a:srgbClr val="FF5B66"/>
                </a:solidFill>
                <a:latin typeface="CMG Sans Medium" pitchFamily="2" charset="77"/>
              </a:rPr>
              <a:t>I alone am left, and they are looking for me to take my life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.”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CMG Sans Medium" pitchFamily="2" charset="77"/>
              </a:rPr>
              <a:t>1 Kings 19v9-10 CSB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641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chemeClr val="bg1"/>
                </a:solidFill>
                <a:latin typeface="CMG Sans" pitchFamily="2" charset="77"/>
              </a:rPr>
              <a:t>When you find yourself in a WRONG MINDSET;</a:t>
            </a:r>
          </a:p>
          <a:p>
            <a:pPr marL="0" indent="0">
              <a:lnSpc>
                <a:spcPct val="100000"/>
              </a:lnSpc>
              <a:buNone/>
            </a:pPr>
            <a:endParaRPr lang="en-GB" b="1" dirty="0">
              <a:solidFill>
                <a:schemeClr val="bg1"/>
              </a:solidFill>
              <a:latin typeface="CMG Sans" pitchFamily="2" charset="77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b="1" dirty="0">
                <a:solidFill>
                  <a:schemeClr val="bg1"/>
                </a:solidFill>
                <a:latin typeface="CMG Sans" pitchFamily="2" charset="77"/>
              </a:rPr>
              <a:t> KNOW YOUR IDENTITY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b="1" dirty="0">
                <a:solidFill>
                  <a:schemeClr val="bg1"/>
                </a:solidFill>
                <a:latin typeface="CMG Sans" pitchFamily="2" charset="77"/>
              </a:rPr>
              <a:t> KNOW WHERE YOU ARE – BE HONEST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b="1" dirty="0">
                <a:solidFill>
                  <a:schemeClr val="bg1"/>
                </a:solidFill>
                <a:latin typeface="CMG Sans" pitchFamily="2" charset="77"/>
              </a:rPr>
              <a:t> KNOW YOU CAN CHANGE</a:t>
            </a:r>
          </a:p>
          <a:p>
            <a:pPr marL="0" indent="0">
              <a:lnSpc>
                <a:spcPct val="100000"/>
              </a:lnSpc>
              <a:buNone/>
            </a:pPr>
            <a:endParaRPr lang="en-GB" b="1" dirty="0">
              <a:solidFill>
                <a:schemeClr val="bg1"/>
              </a:solidFill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683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54F4341-C795-BD4A-A554-54775C098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3574"/>
            <a:ext cx="10515600" cy="233085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6000" b="1" dirty="0">
                <a:solidFill>
                  <a:schemeClr val="bg1"/>
                </a:solidFill>
                <a:latin typeface="CMG Sans" pitchFamily="2" charset="77"/>
              </a:rPr>
              <a:t>HOW CAN I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6000" b="1" dirty="0">
                <a:solidFill>
                  <a:schemeClr val="bg1"/>
                </a:solidFill>
                <a:latin typeface="CMG Sans" pitchFamily="2" charset="77"/>
              </a:rPr>
              <a:t>CHANGE?</a:t>
            </a:r>
            <a:endParaRPr lang="en-GB" sz="6000" dirty="0">
              <a:solidFill>
                <a:schemeClr val="bg1"/>
              </a:solidFill>
              <a:latin typeface="CMG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59302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1109</Words>
  <Application>Microsoft Macintosh PowerPoint</Application>
  <PresentationFormat>Widescreen</PresentationFormat>
  <Paragraphs>51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CMG Sans</vt:lpstr>
      <vt:lpstr>CMG Sans Medium</vt:lpstr>
      <vt:lpstr>CMG Sans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40</cp:revision>
  <dcterms:created xsi:type="dcterms:W3CDTF">2021-12-01T10:06:37Z</dcterms:created>
  <dcterms:modified xsi:type="dcterms:W3CDTF">2022-01-05T16:11:43Z</dcterms:modified>
</cp:coreProperties>
</file>