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69" r:id="rId4"/>
    <p:sldId id="293" r:id="rId5"/>
    <p:sldId id="286" r:id="rId6"/>
    <p:sldId id="287" r:id="rId7"/>
    <p:sldId id="290" r:id="rId8"/>
    <p:sldId id="288" r:id="rId9"/>
    <p:sldId id="291" r:id="rId10"/>
    <p:sldId id="292" r:id="rId11"/>
    <p:sldId id="297" r:id="rId12"/>
    <p:sldId id="298" r:id="rId13"/>
    <p:sldId id="299" r:id="rId14"/>
    <p:sldId id="282" r:id="rId15"/>
    <p:sldId id="28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15" autoAdjust="0"/>
  </p:normalViewPr>
  <p:slideViewPr>
    <p:cSldViewPr snapToGrid="0" snapToObjects="1">
      <p:cViewPr varScale="1">
        <p:scale>
          <a:sx n="114" d="100"/>
          <a:sy n="114" d="100"/>
        </p:scale>
        <p:origin x="-56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6CF1B-B13A-AA4F-9795-257B5CEC81B8}" type="datetimeFigureOut">
              <a:rPr lang="en-US" smtClean="0"/>
              <a:t>19/02/18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30519-7ED2-6140-88F7-66A8B021DF67}" type="slidenum">
              <a:rPr lang="en-GB" smtClean="0"/>
              <a:t>‹#›</a:t>
            </a:fld>
            <a:endParaRPr lang="en-GB"/>
          </a:p>
        </p:txBody>
      </p:sp>
    </p:spTree>
    <p:extLst>
      <p:ext uri="{BB962C8B-B14F-4D97-AF65-F5344CB8AC3E}">
        <p14:creationId xmlns:p14="http://schemas.microsoft.com/office/powerpoint/2010/main" val="6740596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As you come to him, a living stone rejected by men but in the sight of God chosen and precious, 5 you yourselves like living stones are being built up as a spiritual house, to be a holy priesthood, to offer spiritual sacrifices acceptable to God through Jesus Christ. 6 For it stands in Scripture:</a:t>
            </a:r>
          </a:p>
          <a:p>
            <a:endParaRPr lang="en-GB" dirty="0" smtClean="0"/>
          </a:p>
          <a:p>
            <a:r>
              <a:rPr lang="en-GB" dirty="0" smtClean="0"/>
              <a:t>“Behold, I am laying in Zion a stone,</a:t>
            </a:r>
          </a:p>
          <a:p>
            <a:r>
              <a:rPr lang="en-GB" dirty="0" smtClean="0"/>
              <a:t>    a cornerstone chosen and precious,</a:t>
            </a:r>
          </a:p>
          <a:p>
            <a:r>
              <a:rPr lang="en-GB" dirty="0" smtClean="0"/>
              <a:t>and whoever believes in him will not be put to shame.”</a:t>
            </a:r>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3</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30000" dirty="0" smtClean="0"/>
              <a:t>18</a:t>
            </a:r>
            <a:r>
              <a:rPr lang="en-GB" dirty="0" smtClean="0"/>
              <a:t> I have received full payment, and more. I am well supplied, having received from </a:t>
            </a:r>
            <a:r>
              <a:rPr lang="en-GB" dirty="0" err="1" smtClean="0"/>
              <a:t>Epaphroditus</a:t>
            </a:r>
            <a:r>
              <a:rPr lang="en-GB" dirty="0" smtClean="0"/>
              <a:t> the gifts you sent, a fragrant offering, a sacrifice acceptable and pleasing to God.</a:t>
            </a:r>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13</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19 Jesus answered them, “Destroy this temple, and in three days I will raise it up.”</a:t>
            </a:r>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5</a:t>
            </a:fld>
            <a:endParaRPr lang="en-GB"/>
          </a:p>
        </p:txBody>
      </p:sp>
    </p:spTree>
    <p:extLst>
      <p:ext uri="{BB962C8B-B14F-4D97-AF65-F5344CB8AC3E}">
        <p14:creationId xmlns:p14="http://schemas.microsoft.com/office/powerpoint/2010/main" val="34287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6</a:t>
            </a:fld>
            <a:endParaRPr lang="en-GB"/>
          </a:p>
        </p:txBody>
      </p:sp>
    </p:spTree>
    <p:extLst>
      <p:ext uri="{BB962C8B-B14F-4D97-AF65-F5344CB8AC3E}">
        <p14:creationId xmlns:p14="http://schemas.microsoft.com/office/powerpoint/2010/main" val="34287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7</a:t>
            </a:fld>
            <a:endParaRPr lang="en-GB"/>
          </a:p>
        </p:txBody>
      </p:sp>
    </p:spTree>
    <p:extLst>
      <p:ext uri="{BB962C8B-B14F-4D97-AF65-F5344CB8AC3E}">
        <p14:creationId xmlns:p14="http://schemas.microsoft.com/office/powerpoint/2010/main" val="34287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8</a:t>
            </a:fld>
            <a:endParaRPr lang="en-GB"/>
          </a:p>
        </p:txBody>
      </p:sp>
    </p:spTree>
    <p:extLst>
      <p:ext uri="{BB962C8B-B14F-4D97-AF65-F5344CB8AC3E}">
        <p14:creationId xmlns:p14="http://schemas.microsoft.com/office/powerpoint/2010/main" val="34287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9</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10</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11</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12</a:t>
            </a:fld>
            <a:endParaRPr lang="en-GB"/>
          </a:p>
        </p:txBody>
      </p:sp>
    </p:spTree>
    <p:extLst>
      <p:ext uri="{BB962C8B-B14F-4D97-AF65-F5344CB8AC3E}">
        <p14:creationId xmlns:p14="http://schemas.microsoft.com/office/powerpoint/2010/main" val="206970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lvl1pPr>
          </a:lstStyle>
          <a:p>
            <a:r>
              <a:rPr lang="en-GB" dirty="0" smtClean="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7F7A6A7A-154B-E44D-8FCD-DBD5D44C337A}" type="datetimeFigureOut">
              <a:rPr lang="en-US" smtClean="0"/>
              <a:t>19/02/18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12886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F7A6A7A-154B-E44D-8FCD-DBD5D44C337A}" type="datetimeFigureOut">
              <a:rPr lang="en-US" smtClean="0"/>
              <a:t>19/02/18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0388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F7A6A7A-154B-E44D-8FCD-DBD5D44C337A}" type="datetimeFigureOut">
              <a:rPr lang="en-US" smtClean="0"/>
              <a:t>19/02/18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92580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F7A6A7A-154B-E44D-8FCD-DBD5D44C337A}" type="datetimeFigureOut">
              <a:rPr lang="en-US" smtClean="0"/>
              <a:t>19/02/18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29947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F7A6A7A-154B-E44D-8FCD-DBD5D44C337A}" type="datetimeFigureOut">
              <a:rPr lang="en-US" smtClean="0"/>
              <a:t>19/02/18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20603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7F7A6A7A-154B-E44D-8FCD-DBD5D44C337A}" type="datetimeFigureOut">
              <a:rPr lang="en-US" smtClean="0"/>
              <a:t>19/02/18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4753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7F7A6A7A-154B-E44D-8FCD-DBD5D44C337A}" type="datetimeFigureOut">
              <a:rPr lang="en-US" smtClean="0"/>
              <a:t>19/02/18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32724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7F7A6A7A-154B-E44D-8FCD-DBD5D44C337A}" type="datetimeFigureOut">
              <a:rPr lang="en-US" smtClean="0"/>
              <a:t>19/02/18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65311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A6A7A-154B-E44D-8FCD-DBD5D44C337A}" type="datetimeFigureOut">
              <a:rPr lang="en-US" smtClean="0"/>
              <a:t>19/02/18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304651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7A6A7A-154B-E44D-8FCD-DBD5D44C337A}" type="datetimeFigureOut">
              <a:rPr lang="en-US" smtClean="0"/>
              <a:t>19/02/18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8280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7A6A7A-154B-E44D-8FCD-DBD5D44C337A}" type="datetimeFigureOut">
              <a:rPr lang="en-US" smtClean="0"/>
              <a:t>19/02/18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92910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HEADINGS HERE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7A6A7A-154B-E44D-8FCD-DBD5D44C337A}" type="datetimeFigureOut">
              <a:rPr lang="en-US" smtClean="0"/>
              <a:t>19/02/18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92CC202-0EA4-6147-8D49-F93D7F91982C}" type="slidenum">
              <a:rPr lang="en-GB" smtClean="0"/>
              <a:t>‹#›</a:t>
            </a:fld>
            <a:endParaRPr lang="en-GB"/>
          </a:p>
        </p:txBody>
      </p:sp>
    </p:spTree>
    <p:extLst>
      <p:ext uri="{BB962C8B-B14F-4D97-AF65-F5344CB8AC3E}">
        <p14:creationId xmlns:p14="http://schemas.microsoft.com/office/powerpoint/2010/main" val="143325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ontserrat-Regular"/>
          <a:ea typeface="+mj-ea"/>
          <a:cs typeface="Montserrat-Regular"/>
        </a:defRPr>
      </a:lvl1pPr>
    </p:titleStyle>
    <p:bodyStyle>
      <a:lvl1pPr marL="0" indent="0" algn="l" defTabSz="457200" rtl="0" eaLnBrk="1" latinLnBrk="0" hangingPunct="1">
        <a:spcBef>
          <a:spcPct val="20000"/>
        </a:spcBef>
        <a:buFont typeface="Arial"/>
        <a:buNone/>
        <a:defRPr sz="3200" kern="1200">
          <a:solidFill>
            <a:srgbClr val="FFFFFF"/>
          </a:solidFill>
          <a:latin typeface="Montserrat Light"/>
          <a:ea typeface="+mn-ea"/>
          <a:cs typeface="Montserrat Light"/>
        </a:defRPr>
      </a:lvl1pPr>
      <a:lvl2pPr marL="742950" indent="-285750" algn="l" defTabSz="457200" rtl="0" eaLnBrk="1" latinLnBrk="0" hangingPunct="1">
        <a:spcBef>
          <a:spcPct val="20000"/>
        </a:spcBef>
        <a:buFont typeface="Arial"/>
        <a:buChar char="–"/>
        <a:defRPr sz="2800" kern="1200">
          <a:solidFill>
            <a:srgbClr val="FFFFFF"/>
          </a:solidFill>
          <a:latin typeface="Montserrat Hairline"/>
          <a:ea typeface="+mn-ea"/>
          <a:cs typeface="Montserrat Hairline"/>
        </a:defRPr>
      </a:lvl2pPr>
      <a:lvl3pPr marL="1143000" indent="-228600" algn="l" defTabSz="457200" rtl="0" eaLnBrk="1" latinLnBrk="0" hangingPunct="1">
        <a:spcBef>
          <a:spcPct val="20000"/>
        </a:spcBef>
        <a:buFont typeface="Arial"/>
        <a:buChar char="•"/>
        <a:defRPr sz="2400" kern="1200">
          <a:solidFill>
            <a:srgbClr val="FFFFFF"/>
          </a:solidFill>
          <a:latin typeface="Montserrat Hairline"/>
          <a:ea typeface="+mn-ea"/>
          <a:cs typeface="Montserrat Hairline"/>
        </a:defRPr>
      </a:lvl3pPr>
      <a:lvl4pPr marL="1600200" indent="-228600" algn="l" defTabSz="457200" rtl="0" eaLnBrk="1" latinLnBrk="0" hangingPunct="1">
        <a:spcBef>
          <a:spcPct val="20000"/>
        </a:spcBef>
        <a:buFont typeface="Arial"/>
        <a:buChar char="–"/>
        <a:defRPr sz="2000" kern="1200">
          <a:solidFill>
            <a:srgbClr val="FFFFFF"/>
          </a:solidFill>
          <a:latin typeface="Montserrat Hairline"/>
          <a:ea typeface="+mn-ea"/>
          <a:cs typeface="Montserrat Hairline"/>
        </a:defRPr>
      </a:lvl4pPr>
      <a:lvl5pPr marL="2057400" indent="-228600" algn="l" defTabSz="457200" rtl="0" eaLnBrk="1" latinLnBrk="0" hangingPunct="1">
        <a:spcBef>
          <a:spcPct val="20000"/>
        </a:spcBef>
        <a:buFont typeface="Arial"/>
        <a:buChar char="»"/>
        <a:defRPr sz="2000" kern="1200">
          <a:solidFill>
            <a:srgbClr val="FFFFFF"/>
          </a:solidFill>
          <a:latin typeface="Montserrat Hairline"/>
          <a:ea typeface="+mn-ea"/>
          <a:cs typeface="Montserrat Hairlin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HURCH IS SERMON SERIES -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8917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pPr algn="ctr"/>
            <a:r>
              <a:rPr lang="en-GB" sz="2800" dirty="0" smtClean="0">
                <a:solidFill>
                  <a:srgbClr val="FFFF00"/>
                </a:solidFill>
                <a:latin typeface="Montserrat-Regular"/>
                <a:cs typeface="Montserrat-Regular"/>
              </a:rPr>
              <a:t>A SPIRITUAL HOUSE</a:t>
            </a:r>
          </a:p>
          <a:p>
            <a:pPr algn="ctr"/>
            <a:endParaRPr lang="en-GB" sz="2400" dirty="0">
              <a:solidFill>
                <a:srgbClr val="FFFF00"/>
              </a:solidFill>
            </a:endParaRPr>
          </a:p>
          <a:p>
            <a:r>
              <a:rPr lang="en-GB" sz="2800" baseline="30000" dirty="0" smtClean="0"/>
              <a:t>5</a:t>
            </a:r>
            <a:r>
              <a:rPr lang="en-GB" sz="2800" dirty="0" smtClean="0"/>
              <a:t> </a:t>
            </a:r>
            <a:r>
              <a:rPr lang="en-GB" sz="2800" dirty="0"/>
              <a:t>you yourselves like living stones are being built up as a </a:t>
            </a:r>
            <a:r>
              <a:rPr lang="en-GB" sz="2800" dirty="0">
                <a:solidFill>
                  <a:srgbClr val="FFFF00"/>
                </a:solidFill>
              </a:rPr>
              <a:t>spiritual house</a:t>
            </a:r>
            <a:r>
              <a:rPr lang="en-GB" sz="2800" dirty="0"/>
              <a:t>, to be a holy priesthood</a:t>
            </a:r>
            <a:r>
              <a:rPr lang="en-GB" sz="2800" dirty="0" smtClean="0"/>
              <a:t>, to </a:t>
            </a:r>
            <a:r>
              <a:rPr lang="en-GB" sz="2800" dirty="0"/>
              <a:t>offer </a:t>
            </a:r>
            <a:r>
              <a:rPr lang="en-GB" sz="2800" dirty="0">
                <a:solidFill>
                  <a:srgbClr val="FFFF00"/>
                </a:solidFill>
              </a:rPr>
              <a:t>spiritual sacrifices </a:t>
            </a:r>
            <a:r>
              <a:rPr lang="en-GB" sz="2800" dirty="0" smtClean="0"/>
              <a:t>acceptable to </a:t>
            </a:r>
            <a:r>
              <a:rPr lang="en-GB" sz="2800" dirty="0"/>
              <a:t>God through Jesus Christ. </a:t>
            </a:r>
            <a:endParaRPr lang="en-GB" sz="2800" dirty="0" smtClean="0"/>
          </a:p>
          <a:p>
            <a:pPr algn="r"/>
            <a:r>
              <a:rPr lang="en-US" sz="2000" b="1" dirty="0" smtClean="0"/>
              <a:t>1 Peter 2v5</a:t>
            </a:r>
          </a:p>
          <a:p>
            <a:endParaRPr lang="en-US" sz="1800" b="1" dirty="0"/>
          </a:p>
          <a:p>
            <a:endParaRPr lang="en-GB" sz="1800" dirty="0"/>
          </a:p>
        </p:txBody>
      </p:sp>
    </p:spTree>
    <p:extLst>
      <p:ext uri="{BB962C8B-B14F-4D97-AF65-F5344CB8AC3E}">
        <p14:creationId xmlns:p14="http://schemas.microsoft.com/office/powerpoint/2010/main" val="38494181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pPr algn="r"/>
            <a:endParaRPr lang="en-US" sz="1800" b="1" dirty="0"/>
          </a:p>
          <a:p>
            <a:r>
              <a:rPr lang="en-GB" sz="2400" baseline="30000" dirty="0"/>
              <a:t>1</a:t>
            </a:r>
            <a:r>
              <a:rPr lang="en-GB" sz="2400" dirty="0"/>
              <a:t>I appeal to you therefore, brothers, by the mercies of God, to </a:t>
            </a:r>
            <a:r>
              <a:rPr lang="en-GB" sz="2400" dirty="0">
                <a:solidFill>
                  <a:srgbClr val="FFFF00"/>
                </a:solidFill>
              </a:rPr>
              <a:t>present your bodies as a living sacrifice</a:t>
            </a:r>
            <a:r>
              <a:rPr lang="en-GB" sz="2400" dirty="0"/>
              <a:t>, holy and acceptable to God, which is your spiritual worship. </a:t>
            </a:r>
            <a:r>
              <a:rPr lang="en-GB" sz="1600" dirty="0" smtClean="0"/>
              <a:t>Romans 12v1</a:t>
            </a:r>
          </a:p>
        </p:txBody>
      </p:sp>
    </p:spTree>
    <p:extLst>
      <p:ext uri="{BB962C8B-B14F-4D97-AF65-F5344CB8AC3E}">
        <p14:creationId xmlns:p14="http://schemas.microsoft.com/office/powerpoint/2010/main" val="13723053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800" baseline="30000" dirty="0"/>
              <a:t>5</a:t>
            </a:r>
            <a:r>
              <a:rPr lang="en-GB" sz="2800" dirty="0"/>
              <a:t> Through him then let us continually offer up a </a:t>
            </a:r>
            <a:r>
              <a:rPr lang="en-GB" sz="2800" dirty="0">
                <a:solidFill>
                  <a:srgbClr val="FFFF00"/>
                </a:solidFill>
              </a:rPr>
              <a:t>sacrifice of </a:t>
            </a:r>
            <a:r>
              <a:rPr lang="en-GB" sz="2800" u="sng" dirty="0">
                <a:solidFill>
                  <a:srgbClr val="FFFF00"/>
                </a:solidFill>
              </a:rPr>
              <a:t>praise to God, </a:t>
            </a:r>
            <a:r>
              <a:rPr lang="en-GB" sz="2800" dirty="0">
                <a:solidFill>
                  <a:srgbClr val="FFFF00"/>
                </a:solidFill>
              </a:rPr>
              <a:t>that is, the fruit of lips that acknowledge his name</a:t>
            </a:r>
            <a:r>
              <a:rPr lang="en-GB" sz="2800" dirty="0"/>
              <a:t>. </a:t>
            </a:r>
            <a:r>
              <a:rPr lang="en-GB" sz="1600" dirty="0"/>
              <a:t>Hebrews 13:15</a:t>
            </a:r>
          </a:p>
          <a:p>
            <a:pPr algn="r"/>
            <a:endParaRPr lang="en-US" sz="1800" b="1" dirty="0"/>
          </a:p>
          <a:p>
            <a:r>
              <a:rPr lang="en-GB" sz="2400" baseline="30000" dirty="0"/>
              <a:t>1</a:t>
            </a:r>
            <a:r>
              <a:rPr lang="en-GB" sz="2400" dirty="0"/>
              <a:t>I appeal to you therefore, brothers, by the mercies of God, to </a:t>
            </a:r>
            <a:r>
              <a:rPr lang="en-GB" sz="2400" dirty="0">
                <a:solidFill>
                  <a:srgbClr val="FFFF00"/>
                </a:solidFill>
              </a:rPr>
              <a:t>present your bodies as a living sacrifice</a:t>
            </a:r>
            <a:r>
              <a:rPr lang="en-GB" sz="2400" dirty="0"/>
              <a:t>, holy and acceptable to God, which is your spiritual worship. </a:t>
            </a:r>
            <a:r>
              <a:rPr lang="en-GB" sz="1600" dirty="0" smtClean="0"/>
              <a:t>Romans 12v1</a:t>
            </a:r>
          </a:p>
          <a:p>
            <a:endParaRPr lang="en-GB" sz="1600" dirty="0"/>
          </a:p>
          <a:p>
            <a:endParaRPr lang="en-GB" sz="1600" dirty="0"/>
          </a:p>
        </p:txBody>
      </p:sp>
    </p:spTree>
    <p:extLst>
      <p:ext uri="{BB962C8B-B14F-4D97-AF65-F5344CB8AC3E}">
        <p14:creationId xmlns:p14="http://schemas.microsoft.com/office/powerpoint/2010/main" val="1514572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400" baseline="30000" dirty="0" smtClean="0"/>
              <a:t>18</a:t>
            </a:r>
            <a:r>
              <a:rPr lang="en-GB" sz="2400" dirty="0" smtClean="0"/>
              <a:t> </a:t>
            </a:r>
            <a:r>
              <a:rPr lang="en-GB" sz="2400" dirty="0"/>
              <a:t>I have received full payment, and more. I am well supplied, having received from </a:t>
            </a:r>
            <a:r>
              <a:rPr lang="en-GB" sz="2400" dirty="0" err="1"/>
              <a:t>Epaphroditus</a:t>
            </a:r>
            <a:r>
              <a:rPr lang="en-GB" sz="2400" dirty="0"/>
              <a:t> the gifts you sent, </a:t>
            </a:r>
            <a:r>
              <a:rPr lang="en-GB" sz="2400" dirty="0">
                <a:solidFill>
                  <a:srgbClr val="FFFF00"/>
                </a:solidFill>
              </a:rPr>
              <a:t>a fragrant offering, a sacrifice acceptable and pleasing to God</a:t>
            </a:r>
            <a:r>
              <a:rPr lang="en-GB" sz="2400" dirty="0" smtClean="0"/>
              <a:t>. </a:t>
            </a:r>
            <a:r>
              <a:rPr lang="en-GB" sz="1800" dirty="0" smtClean="0"/>
              <a:t>Philippians 4:18</a:t>
            </a:r>
          </a:p>
          <a:p>
            <a:endParaRPr lang="en-GB" sz="1800" dirty="0"/>
          </a:p>
          <a:p>
            <a:r>
              <a:rPr lang="en-GB" sz="1800" baseline="30000" dirty="0"/>
              <a:t>5</a:t>
            </a:r>
            <a:r>
              <a:rPr lang="en-GB" sz="1800" dirty="0"/>
              <a:t> Through him then let us continually offer up a </a:t>
            </a:r>
            <a:r>
              <a:rPr lang="en-GB" sz="1800" dirty="0">
                <a:solidFill>
                  <a:srgbClr val="FFFF00"/>
                </a:solidFill>
              </a:rPr>
              <a:t>sacrifice of </a:t>
            </a:r>
            <a:r>
              <a:rPr lang="en-GB" sz="1800" u="sng" dirty="0">
                <a:solidFill>
                  <a:srgbClr val="FFFF00"/>
                </a:solidFill>
              </a:rPr>
              <a:t>praise to God, </a:t>
            </a:r>
            <a:r>
              <a:rPr lang="en-GB" sz="1800" dirty="0">
                <a:solidFill>
                  <a:srgbClr val="FFFF00"/>
                </a:solidFill>
              </a:rPr>
              <a:t>that is, the fruit of lips that acknowledge his name</a:t>
            </a:r>
            <a:r>
              <a:rPr lang="en-GB" sz="1800" dirty="0"/>
              <a:t>. </a:t>
            </a:r>
            <a:r>
              <a:rPr lang="en-GB" sz="1100" dirty="0"/>
              <a:t>Hebrews 13:15</a:t>
            </a:r>
          </a:p>
          <a:p>
            <a:pPr algn="r"/>
            <a:endParaRPr lang="en-US" sz="1400" b="1" dirty="0"/>
          </a:p>
          <a:p>
            <a:r>
              <a:rPr lang="en-GB" sz="1800" baseline="30000" dirty="0"/>
              <a:t>1</a:t>
            </a:r>
            <a:r>
              <a:rPr lang="en-GB" sz="1800" dirty="0"/>
              <a:t>I appeal to you therefore, brothers, by the mercies of God, to </a:t>
            </a:r>
            <a:r>
              <a:rPr lang="en-GB" sz="1800" dirty="0">
                <a:solidFill>
                  <a:srgbClr val="FFFF00"/>
                </a:solidFill>
              </a:rPr>
              <a:t>present your bodies as a living sacrifice</a:t>
            </a:r>
            <a:r>
              <a:rPr lang="en-GB" sz="1800" dirty="0"/>
              <a:t>, holy and acceptable to God, which is your spiritual worship. </a:t>
            </a:r>
            <a:r>
              <a:rPr lang="en-GB" sz="1200" dirty="0"/>
              <a:t>Romans </a:t>
            </a:r>
            <a:r>
              <a:rPr lang="en-GB" sz="1200" dirty="0" smtClean="0"/>
              <a:t>12v1</a:t>
            </a:r>
            <a:endParaRPr lang="en-GB" sz="1800" dirty="0"/>
          </a:p>
          <a:p>
            <a:endParaRPr lang="en-GB" sz="1600" dirty="0"/>
          </a:p>
        </p:txBody>
      </p:sp>
    </p:spTree>
    <p:extLst>
      <p:ext uri="{BB962C8B-B14F-4D97-AF65-F5344CB8AC3E}">
        <p14:creationId xmlns:p14="http://schemas.microsoft.com/office/powerpoint/2010/main" val="7786309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HURCH IS SERMON SERIES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56336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HURCH IS SERMON SERIES -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71886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HURCH IS SERMON SERIES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25196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US" sz="2400" baseline="30000" dirty="0" smtClean="0"/>
              <a:t>4 </a:t>
            </a:r>
            <a:r>
              <a:rPr lang="en-GB" sz="2400" dirty="0" smtClean="0"/>
              <a:t>As </a:t>
            </a:r>
            <a:r>
              <a:rPr lang="en-GB" sz="2400" dirty="0"/>
              <a:t>you come to him, a living stone rejected by men but in the sight of God chosen and precious, </a:t>
            </a:r>
            <a:r>
              <a:rPr lang="en-GB" sz="2400" baseline="30000" dirty="0"/>
              <a:t>5</a:t>
            </a:r>
            <a:r>
              <a:rPr lang="en-GB" sz="2400" dirty="0"/>
              <a:t> you yourselves like living stones are being built up as a </a:t>
            </a:r>
            <a:r>
              <a:rPr lang="en-GB" sz="2400" dirty="0">
                <a:solidFill>
                  <a:srgbClr val="FFFF00"/>
                </a:solidFill>
              </a:rPr>
              <a:t>spiritual house</a:t>
            </a:r>
            <a:r>
              <a:rPr lang="en-GB" sz="2400" dirty="0"/>
              <a:t>, to be a holy priesthood, to offer spiritual sacrifices acceptable to God through Jesus Christ. </a:t>
            </a:r>
            <a:r>
              <a:rPr lang="en-GB" sz="2400" baseline="30000" dirty="0"/>
              <a:t>6</a:t>
            </a:r>
            <a:r>
              <a:rPr lang="en-GB" sz="2400" dirty="0"/>
              <a:t> For it stands in Scripture</a:t>
            </a:r>
            <a:r>
              <a:rPr lang="en-GB" sz="2400" dirty="0" smtClean="0"/>
              <a:t>: “</a:t>
            </a:r>
            <a:r>
              <a:rPr lang="en-GB" sz="2400" dirty="0"/>
              <a:t>Behold, I am laying in Zion a stone</a:t>
            </a:r>
            <a:r>
              <a:rPr lang="en-GB" sz="2400" dirty="0" smtClean="0"/>
              <a:t>, a </a:t>
            </a:r>
            <a:r>
              <a:rPr lang="en-GB" sz="2400" dirty="0"/>
              <a:t>cornerstone chosen and precious,</a:t>
            </a:r>
          </a:p>
          <a:p>
            <a:r>
              <a:rPr lang="en-GB" sz="2400" dirty="0"/>
              <a:t>and whoever believes in him will not be put </a:t>
            </a:r>
            <a:r>
              <a:rPr lang="en-GB" sz="2400" dirty="0" smtClean="0"/>
              <a:t>to shame</a:t>
            </a:r>
            <a:r>
              <a:rPr lang="en-GB" sz="2400" dirty="0"/>
              <a:t>.</a:t>
            </a:r>
            <a:r>
              <a:rPr lang="en-GB" sz="2400" dirty="0" smtClean="0"/>
              <a:t>” </a:t>
            </a:r>
            <a:r>
              <a:rPr lang="en-US" sz="1800" b="1" dirty="0" smtClean="0"/>
              <a:t>1 Peter 2v4-6</a:t>
            </a:r>
            <a:endParaRPr lang="en-GB" sz="1800" dirty="0"/>
          </a:p>
        </p:txBody>
      </p:sp>
    </p:spTree>
    <p:extLst>
      <p:ext uri="{BB962C8B-B14F-4D97-AF65-F5344CB8AC3E}">
        <p14:creationId xmlns:p14="http://schemas.microsoft.com/office/powerpoint/2010/main" val="23090154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3600"/>
            <a:ext cx="8229600" cy="4158945"/>
          </a:xfrm>
        </p:spPr>
        <p:txBody>
          <a:bodyPr>
            <a:normAutofit/>
          </a:bodyPr>
          <a:lstStyle/>
          <a:p>
            <a:pPr algn="ctr"/>
            <a:r>
              <a:rPr lang="en-GB" dirty="0" smtClean="0">
                <a:solidFill>
                  <a:srgbClr val="FFFF00"/>
                </a:solidFill>
                <a:latin typeface="Montserrat-Regular"/>
                <a:cs typeface="Montserrat-Regular"/>
              </a:rPr>
              <a:t>The Temple</a:t>
            </a:r>
          </a:p>
          <a:p>
            <a:pPr algn="ctr"/>
            <a:r>
              <a:rPr lang="en-GB" sz="2400" dirty="0" smtClean="0">
                <a:solidFill>
                  <a:srgbClr val="FFFF00"/>
                </a:solidFill>
                <a:latin typeface="Montserrat-Regular"/>
                <a:cs typeface="Montserrat-Regular"/>
              </a:rPr>
              <a:t>where God and mankind meet</a:t>
            </a:r>
          </a:p>
          <a:p>
            <a:pPr algn="ctr"/>
            <a:endParaRPr lang="en-GB" sz="2400" b="1" i="1" baseline="30000" dirty="0" smtClean="0"/>
          </a:p>
          <a:p>
            <a:pPr>
              <a:lnSpc>
                <a:spcPct val="120000"/>
              </a:lnSpc>
            </a:pPr>
            <a:r>
              <a:rPr lang="en-US" sz="2800" i="1" dirty="0" smtClean="0"/>
              <a:t>Genesis</a:t>
            </a:r>
            <a:r>
              <a:rPr lang="en-US" sz="2800" dirty="0" smtClean="0"/>
              <a:t> - </a:t>
            </a:r>
            <a:r>
              <a:rPr lang="en-US" sz="2400" dirty="0" smtClean="0"/>
              <a:t>God walking in Eden with Adam &amp; Eve</a:t>
            </a:r>
          </a:p>
          <a:p>
            <a:pPr>
              <a:lnSpc>
                <a:spcPct val="120000"/>
              </a:lnSpc>
            </a:pPr>
            <a:r>
              <a:rPr lang="en-US" sz="2800" i="1" dirty="0" smtClean="0"/>
              <a:t>Exodus</a:t>
            </a:r>
            <a:r>
              <a:rPr lang="en-US" sz="2800" dirty="0" smtClean="0"/>
              <a:t> - </a:t>
            </a:r>
            <a:r>
              <a:rPr lang="en-US" sz="2400" dirty="0" smtClean="0"/>
              <a:t>Tent of meeting</a:t>
            </a:r>
          </a:p>
          <a:p>
            <a:pPr>
              <a:lnSpc>
                <a:spcPct val="120000"/>
              </a:lnSpc>
            </a:pPr>
            <a:r>
              <a:rPr lang="en-US" sz="2800" i="1" dirty="0" smtClean="0"/>
              <a:t>Solomon</a:t>
            </a:r>
            <a:r>
              <a:rPr lang="en-US" sz="2400" dirty="0" smtClean="0"/>
              <a:t> - Temple</a:t>
            </a:r>
            <a:endParaRPr lang="en-US" sz="2400" i="1" dirty="0" smtClean="0"/>
          </a:p>
          <a:p>
            <a:pPr>
              <a:lnSpc>
                <a:spcPct val="120000"/>
              </a:lnSpc>
            </a:pPr>
            <a:endParaRPr lang="en-GB" dirty="0"/>
          </a:p>
        </p:txBody>
      </p:sp>
    </p:spTree>
    <p:extLst>
      <p:ext uri="{BB962C8B-B14F-4D97-AF65-F5344CB8AC3E}">
        <p14:creationId xmlns:p14="http://schemas.microsoft.com/office/powerpoint/2010/main" val="40248566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3600"/>
            <a:ext cx="8229600" cy="4158945"/>
          </a:xfrm>
        </p:spPr>
        <p:txBody>
          <a:bodyPr>
            <a:normAutofit/>
          </a:bodyPr>
          <a:lstStyle/>
          <a:p>
            <a:pPr algn="ctr"/>
            <a:endParaRPr lang="en-GB" sz="2400" b="1" i="1" baseline="30000" dirty="0" smtClean="0"/>
          </a:p>
          <a:p>
            <a:pPr algn="ctr"/>
            <a:r>
              <a:rPr lang="en-GB" sz="2800" dirty="0">
                <a:solidFill>
                  <a:srgbClr val="FFFF00"/>
                </a:solidFill>
                <a:latin typeface="Montserrat-Regular"/>
                <a:cs typeface="Montserrat-Regular"/>
              </a:rPr>
              <a:t>The </a:t>
            </a:r>
            <a:r>
              <a:rPr lang="en-GB" sz="2800" dirty="0" smtClean="0">
                <a:solidFill>
                  <a:srgbClr val="FFFF00"/>
                </a:solidFill>
                <a:latin typeface="Montserrat-Regular"/>
                <a:cs typeface="Montserrat-Regular"/>
              </a:rPr>
              <a:t>Temple - Jesus</a:t>
            </a:r>
            <a:endParaRPr lang="en-GB" sz="2800" dirty="0">
              <a:solidFill>
                <a:srgbClr val="FFFF00"/>
              </a:solidFill>
              <a:latin typeface="Montserrat-Regular"/>
              <a:cs typeface="Montserrat-Regular"/>
            </a:endParaRPr>
          </a:p>
          <a:p>
            <a:endParaRPr lang="en-GB" sz="2800" baseline="30000" dirty="0" smtClean="0"/>
          </a:p>
          <a:p>
            <a:pPr algn="ctr"/>
            <a:r>
              <a:rPr lang="en-GB" sz="2800" baseline="30000" dirty="0" smtClean="0"/>
              <a:t>19</a:t>
            </a:r>
            <a:r>
              <a:rPr lang="en-GB" sz="2800" dirty="0" smtClean="0"/>
              <a:t> </a:t>
            </a:r>
            <a:r>
              <a:rPr lang="en-GB" sz="2800" dirty="0"/>
              <a:t>Jesus answered them, </a:t>
            </a:r>
            <a:endParaRPr lang="en-GB" sz="2800" dirty="0" smtClean="0"/>
          </a:p>
          <a:p>
            <a:pPr algn="ctr"/>
            <a:r>
              <a:rPr lang="en-GB" sz="2800" dirty="0" smtClean="0"/>
              <a:t>“</a:t>
            </a:r>
            <a:r>
              <a:rPr lang="en-GB" sz="2800" dirty="0"/>
              <a:t>Destroy </a:t>
            </a:r>
            <a:r>
              <a:rPr lang="en-GB" sz="2800" dirty="0">
                <a:solidFill>
                  <a:srgbClr val="FFFF00"/>
                </a:solidFill>
              </a:rPr>
              <a:t>this temple</a:t>
            </a:r>
            <a:r>
              <a:rPr lang="en-GB" sz="2800" dirty="0"/>
              <a:t>, and in three days I will raise it up.</a:t>
            </a:r>
            <a:r>
              <a:rPr lang="en-GB" sz="2800" dirty="0" smtClean="0"/>
              <a:t>” </a:t>
            </a:r>
          </a:p>
          <a:p>
            <a:pPr algn="r"/>
            <a:r>
              <a:rPr lang="en-GB" sz="2400" dirty="0" smtClean="0"/>
              <a:t>John 2:19</a:t>
            </a:r>
            <a:endParaRPr lang="en-GB" sz="2800" dirty="0"/>
          </a:p>
          <a:p>
            <a:pPr>
              <a:lnSpc>
                <a:spcPct val="120000"/>
              </a:lnSpc>
            </a:pPr>
            <a:endParaRPr lang="en-GB" dirty="0"/>
          </a:p>
        </p:txBody>
      </p:sp>
    </p:spTree>
    <p:extLst>
      <p:ext uri="{BB962C8B-B14F-4D97-AF65-F5344CB8AC3E}">
        <p14:creationId xmlns:p14="http://schemas.microsoft.com/office/powerpoint/2010/main" val="36727650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3600"/>
            <a:ext cx="8229600" cy="4158945"/>
          </a:xfrm>
        </p:spPr>
        <p:txBody>
          <a:bodyPr>
            <a:normAutofit fontScale="62500" lnSpcReduction="20000"/>
          </a:bodyPr>
          <a:lstStyle/>
          <a:p>
            <a:pPr algn="ctr">
              <a:lnSpc>
                <a:spcPct val="120000"/>
              </a:lnSpc>
            </a:pPr>
            <a:endParaRPr lang="en-GB" sz="2400" b="1" i="1" baseline="30000" dirty="0" smtClean="0"/>
          </a:p>
          <a:p>
            <a:pPr>
              <a:lnSpc>
                <a:spcPct val="120000"/>
              </a:lnSpc>
            </a:pPr>
            <a:r>
              <a:rPr lang="en-GB" sz="2800" baseline="30000" dirty="0" smtClean="0"/>
              <a:t>8</a:t>
            </a:r>
            <a:r>
              <a:rPr lang="en-GB" sz="2800" dirty="0" smtClean="0"/>
              <a:t> </a:t>
            </a:r>
            <a:r>
              <a:rPr lang="en-GB" sz="2800" dirty="0"/>
              <a:t>When he said above, “You have neither desired nor taken pleasure in sacrifices and offerings and burnt offerings and sin offerings” (these are offered according to the law), </a:t>
            </a:r>
            <a:r>
              <a:rPr lang="en-GB" sz="2900" baseline="30000" dirty="0"/>
              <a:t>9</a:t>
            </a:r>
            <a:r>
              <a:rPr lang="en-GB" sz="2800" dirty="0"/>
              <a:t> then he added, “Behold, I have come to do your will.” He does away with the first in order to establish the second. </a:t>
            </a:r>
            <a:r>
              <a:rPr lang="en-GB" sz="2900" baseline="30000" dirty="0"/>
              <a:t>10</a:t>
            </a:r>
            <a:r>
              <a:rPr lang="en-GB" sz="2800" dirty="0"/>
              <a:t> And by that will </a:t>
            </a:r>
            <a:r>
              <a:rPr lang="en-GB" sz="2800" dirty="0">
                <a:solidFill>
                  <a:srgbClr val="FFFF00"/>
                </a:solidFill>
              </a:rPr>
              <a:t>we have been sanctified through the offering of the body of Jesus Christ </a:t>
            </a:r>
            <a:r>
              <a:rPr lang="en-GB" sz="2800" u="sng" dirty="0">
                <a:solidFill>
                  <a:srgbClr val="FFFF00"/>
                </a:solidFill>
              </a:rPr>
              <a:t>once for all</a:t>
            </a:r>
            <a:r>
              <a:rPr lang="en-GB" sz="2800" dirty="0" smtClean="0"/>
              <a:t>. </a:t>
            </a:r>
            <a:r>
              <a:rPr lang="en-GB" sz="2900" baseline="30000" dirty="0" smtClean="0"/>
              <a:t>11</a:t>
            </a:r>
            <a:r>
              <a:rPr lang="en-GB" sz="2800" dirty="0" smtClean="0"/>
              <a:t> </a:t>
            </a:r>
            <a:r>
              <a:rPr lang="en-GB" sz="2800" dirty="0"/>
              <a:t>And every priest stands daily at his service, offering repeatedly the same sacrifices, which can never take away sins. </a:t>
            </a:r>
            <a:r>
              <a:rPr lang="en-GB" sz="2800" baseline="30000" dirty="0"/>
              <a:t>12</a:t>
            </a:r>
            <a:r>
              <a:rPr lang="en-GB" sz="2800" dirty="0"/>
              <a:t> But when </a:t>
            </a:r>
            <a:r>
              <a:rPr lang="en-GB" sz="2800" dirty="0" smtClean="0">
                <a:solidFill>
                  <a:srgbClr val="FFFF00"/>
                </a:solidFill>
              </a:rPr>
              <a:t>Christ</a:t>
            </a:r>
            <a:r>
              <a:rPr lang="en-GB" sz="2800" dirty="0">
                <a:solidFill>
                  <a:srgbClr val="FFFF00"/>
                </a:solidFill>
              </a:rPr>
              <a:t> </a:t>
            </a:r>
            <a:r>
              <a:rPr lang="en-GB" sz="2800" dirty="0" smtClean="0">
                <a:solidFill>
                  <a:srgbClr val="FFFF00"/>
                </a:solidFill>
              </a:rPr>
              <a:t>had </a:t>
            </a:r>
            <a:r>
              <a:rPr lang="en-GB" sz="2800" dirty="0">
                <a:solidFill>
                  <a:srgbClr val="FFFF00"/>
                </a:solidFill>
              </a:rPr>
              <a:t>offered for all time a single </a:t>
            </a:r>
            <a:r>
              <a:rPr lang="en-GB" sz="2800" dirty="0" smtClean="0">
                <a:solidFill>
                  <a:srgbClr val="FFFF00"/>
                </a:solidFill>
              </a:rPr>
              <a:t>sacrifice for </a:t>
            </a:r>
            <a:r>
              <a:rPr lang="en-GB" sz="2800" dirty="0">
                <a:solidFill>
                  <a:srgbClr val="FFFF00"/>
                </a:solidFill>
              </a:rPr>
              <a:t>sins</a:t>
            </a:r>
            <a:r>
              <a:rPr lang="en-GB" sz="2800" dirty="0"/>
              <a:t>, he sat down at the right hand of God, </a:t>
            </a:r>
            <a:r>
              <a:rPr lang="en-GB" sz="2900" baseline="30000" dirty="0"/>
              <a:t>13</a:t>
            </a:r>
            <a:r>
              <a:rPr lang="en-GB" sz="2800" dirty="0"/>
              <a:t> waiting from that time until his enemies should be made a footstool for his feet. </a:t>
            </a:r>
            <a:r>
              <a:rPr lang="en-GB" sz="2900" baseline="30000" dirty="0"/>
              <a:t>14</a:t>
            </a:r>
            <a:r>
              <a:rPr lang="en-GB" sz="2800" dirty="0"/>
              <a:t> For by a single offering he has perfected for all time those who are being sanctified</a:t>
            </a:r>
            <a:r>
              <a:rPr lang="en-GB" sz="2800" dirty="0" smtClean="0"/>
              <a:t>. </a:t>
            </a:r>
            <a:r>
              <a:rPr lang="en-GB" sz="2600" dirty="0" smtClean="0"/>
              <a:t>Hebrews 10v8-14</a:t>
            </a:r>
            <a:endParaRPr lang="en-GB" sz="2900" dirty="0"/>
          </a:p>
        </p:txBody>
      </p:sp>
    </p:spTree>
    <p:extLst>
      <p:ext uri="{BB962C8B-B14F-4D97-AF65-F5344CB8AC3E}">
        <p14:creationId xmlns:p14="http://schemas.microsoft.com/office/powerpoint/2010/main" val="4388334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3600"/>
            <a:ext cx="8229600" cy="4158945"/>
          </a:xfrm>
        </p:spPr>
        <p:txBody>
          <a:bodyPr>
            <a:normAutofit fontScale="92500" lnSpcReduction="10000"/>
          </a:bodyPr>
          <a:lstStyle/>
          <a:p>
            <a:pPr algn="ctr"/>
            <a:endParaRPr lang="en-GB" sz="2800" baseline="30000" dirty="0" smtClean="0"/>
          </a:p>
          <a:p>
            <a:pPr>
              <a:lnSpc>
                <a:spcPct val="120000"/>
              </a:lnSpc>
            </a:pPr>
            <a:r>
              <a:rPr lang="en-GB" sz="2200" baseline="30000" dirty="0" smtClean="0"/>
              <a:t>1 </a:t>
            </a:r>
            <a:r>
              <a:rPr lang="en-GB" sz="2200" dirty="0" smtClean="0"/>
              <a:t>Then </a:t>
            </a:r>
            <a:r>
              <a:rPr lang="en-GB" sz="2200" dirty="0"/>
              <a:t>I saw a new heaven and a new earth, for the first heaven and the first earth had passed away, and the sea was no more. </a:t>
            </a:r>
            <a:r>
              <a:rPr lang="en-GB" sz="2200" baseline="30000" dirty="0" smtClean="0"/>
              <a:t>2</a:t>
            </a:r>
            <a:r>
              <a:rPr lang="en-GB" sz="2200" dirty="0" smtClean="0"/>
              <a:t>And </a:t>
            </a:r>
            <a:r>
              <a:rPr lang="en-GB" sz="2200" dirty="0"/>
              <a:t>I saw the holy city, new Jerusalem, </a:t>
            </a:r>
            <a:r>
              <a:rPr lang="en-GB" sz="2200" dirty="0" smtClean="0"/>
              <a:t>coming down </a:t>
            </a:r>
            <a:r>
              <a:rPr lang="en-GB" sz="2200" dirty="0"/>
              <a:t>out of heaven from God, prepared as a bride adorned for her husband. </a:t>
            </a:r>
            <a:r>
              <a:rPr lang="en-GB" sz="2200" baseline="30000" dirty="0"/>
              <a:t>3</a:t>
            </a:r>
            <a:r>
              <a:rPr lang="en-GB" sz="2200" dirty="0"/>
              <a:t> And I heard a loud voice from the throne saying, “Behold, </a:t>
            </a:r>
            <a:r>
              <a:rPr lang="en-GB" sz="2200" dirty="0">
                <a:solidFill>
                  <a:srgbClr val="FFFF00"/>
                </a:solidFill>
              </a:rPr>
              <a:t>the dwelling </a:t>
            </a:r>
            <a:r>
              <a:rPr lang="en-GB" sz="2200" dirty="0" smtClean="0">
                <a:solidFill>
                  <a:srgbClr val="FFFF00"/>
                </a:solidFill>
              </a:rPr>
              <a:t>place </a:t>
            </a:r>
            <a:r>
              <a:rPr lang="en-GB" sz="2200" dirty="0">
                <a:solidFill>
                  <a:srgbClr val="FFFF00"/>
                </a:solidFill>
              </a:rPr>
              <a:t>of God is with man</a:t>
            </a:r>
            <a:r>
              <a:rPr lang="en-GB" sz="2200" dirty="0"/>
              <a:t>. He will dwell with them, and they will be his people</a:t>
            </a:r>
            <a:r>
              <a:rPr lang="en-GB" sz="2200" dirty="0" smtClean="0"/>
              <a:t>, </a:t>
            </a:r>
            <a:r>
              <a:rPr lang="en-GB" sz="2200" dirty="0"/>
              <a:t>and God himself will be with them as their God. </a:t>
            </a:r>
            <a:r>
              <a:rPr lang="en-GB" sz="2200" baseline="30000" dirty="0"/>
              <a:t>4</a:t>
            </a:r>
            <a:r>
              <a:rPr lang="en-GB" sz="2200" dirty="0"/>
              <a:t> He will wipe away every tear from their eyes, and death shall be no more, neither shall there be mourning, nor crying, nor pain anymore, for the former things have passed away.</a:t>
            </a:r>
            <a:r>
              <a:rPr lang="en-GB" sz="2200" dirty="0" smtClean="0"/>
              <a:t>” </a:t>
            </a:r>
            <a:r>
              <a:rPr lang="en-GB" sz="1900" dirty="0" smtClean="0"/>
              <a:t>Revelation 21v1-4</a:t>
            </a:r>
            <a:endParaRPr lang="en-GB" sz="2600" dirty="0"/>
          </a:p>
        </p:txBody>
      </p:sp>
    </p:spTree>
    <p:extLst>
      <p:ext uri="{BB962C8B-B14F-4D97-AF65-F5344CB8AC3E}">
        <p14:creationId xmlns:p14="http://schemas.microsoft.com/office/powerpoint/2010/main" val="1897860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3600"/>
            <a:ext cx="8229600" cy="4158945"/>
          </a:xfrm>
        </p:spPr>
        <p:txBody>
          <a:bodyPr>
            <a:normAutofit/>
          </a:bodyPr>
          <a:lstStyle/>
          <a:p>
            <a:pPr algn="ctr"/>
            <a:endParaRPr lang="en-GB" baseline="30000" dirty="0" smtClean="0"/>
          </a:p>
          <a:p>
            <a:pPr>
              <a:lnSpc>
                <a:spcPct val="120000"/>
              </a:lnSpc>
            </a:pPr>
            <a:r>
              <a:rPr lang="en-GB" sz="2400" baseline="30000" dirty="0" smtClean="0"/>
              <a:t>16</a:t>
            </a:r>
            <a:r>
              <a:rPr lang="en-GB" sz="2400" dirty="0" smtClean="0"/>
              <a:t> </a:t>
            </a:r>
            <a:r>
              <a:rPr lang="en-GB" sz="2400" dirty="0"/>
              <a:t>The city lies foursquare, its length the same as its width. And he measured the city with his rod, 12,000 </a:t>
            </a:r>
            <a:r>
              <a:rPr lang="en-GB" sz="2400" dirty="0" smtClean="0"/>
              <a:t>stadia.</a:t>
            </a:r>
            <a:r>
              <a:rPr lang="en-GB" sz="2400" dirty="0"/>
              <a:t> </a:t>
            </a:r>
            <a:r>
              <a:rPr lang="en-GB" sz="2400" dirty="0" smtClean="0"/>
              <a:t>Its </a:t>
            </a:r>
            <a:r>
              <a:rPr lang="en-GB" sz="2400" dirty="0"/>
              <a:t>length and width and height are equal</a:t>
            </a:r>
            <a:r>
              <a:rPr lang="en-GB" sz="2400" dirty="0" smtClean="0"/>
              <a:t>. </a:t>
            </a:r>
            <a:r>
              <a:rPr lang="en-GB" sz="2000" dirty="0">
                <a:solidFill>
                  <a:schemeClr val="bg1"/>
                </a:solidFill>
              </a:rPr>
              <a:t>Revelation </a:t>
            </a:r>
            <a:r>
              <a:rPr lang="en-GB" sz="2000" dirty="0" smtClean="0">
                <a:solidFill>
                  <a:schemeClr val="bg1"/>
                </a:solidFill>
              </a:rPr>
              <a:t>21v16</a:t>
            </a:r>
            <a:endParaRPr lang="en-GB" sz="2000" dirty="0" smtClean="0"/>
          </a:p>
          <a:p>
            <a:pPr>
              <a:lnSpc>
                <a:spcPct val="120000"/>
              </a:lnSpc>
            </a:pPr>
            <a:endParaRPr lang="en-GB" sz="2400" dirty="0" smtClean="0"/>
          </a:p>
          <a:p>
            <a:pPr>
              <a:lnSpc>
                <a:spcPct val="120000"/>
              </a:lnSpc>
            </a:pPr>
            <a:r>
              <a:rPr lang="en-GB" sz="2400" baseline="30000" dirty="0" smtClean="0"/>
              <a:t>22</a:t>
            </a:r>
            <a:r>
              <a:rPr lang="en-GB" sz="2400" dirty="0" smtClean="0"/>
              <a:t> </a:t>
            </a:r>
            <a:r>
              <a:rPr lang="en-GB" sz="2400" dirty="0"/>
              <a:t>And I saw </a:t>
            </a:r>
            <a:r>
              <a:rPr lang="en-GB" sz="2400" dirty="0">
                <a:solidFill>
                  <a:srgbClr val="FFFF00"/>
                </a:solidFill>
              </a:rPr>
              <a:t>no temple in the city</a:t>
            </a:r>
            <a:r>
              <a:rPr lang="en-GB" sz="2400" dirty="0"/>
              <a:t>, </a:t>
            </a:r>
            <a:r>
              <a:rPr lang="en-GB" sz="2400" dirty="0">
                <a:solidFill>
                  <a:srgbClr val="FFFF00"/>
                </a:solidFill>
              </a:rPr>
              <a:t>for its temple is the Lord God the Almighty and the Lamb</a:t>
            </a:r>
            <a:r>
              <a:rPr lang="en-GB" sz="2400" dirty="0"/>
              <a:t>. </a:t>
            </a:r>
            <a:r>
              <a:rPr lang="en-GB" sz="2000" dirty="0" smtClean="0">
                <a:solidFill>
                  <a:schemeClr val="bg1"/>
                </a:solidFill>
              </a:rPr>
              <a:t>Revelation 21v22</a:t>
            </a:r>
            <a:endParaRPr lang="en-GB" sz="2000" dirty="0">
              <a:solidFill>
                <a:schemeClr val="bg1"/>
              </a:solidFill>
            </a:endParaRPr>
          </a:p>
        </p:txBody>
      </p:sp>
    </p:spTree>
    <p:extLst>
      <p:ext uri="{BB962C8B-B14F-4D97-AF65-F5344CB8AC3E}">
        <p14:creationId xmlns:p14="http://schemas.microsoft.com/office/powerpoint/2010/main" val="1225871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US" sz="2400" baseline="30000" dirty="0" smtClean="0"/>
              <a:t>4 </a:t>
            </a:r>
            <a:r>
              <a:rPr lang="en-GB" sz="2400" dirty="0" smtClean="0"/>
              <a:t>As </a:t>
            </a:r>
            <a:r>
              <a:rPr lang="en-GB" sz="2400" dirty="0"/>
              <a:t>you come to him, a living stone rejected by men but in the sight of God </a:t>
            </a:r>
            <a:r>
              <a:rPr lang="en-GB" sz="2400" dirty="0">
                <a:solidFill>
                  <a:srgbClr val="FFFF00"/>
                </a:solidFill>
              </a:rPr>
              <a:t>chosen and </a:t>
            </a:r>
            <a:r>
              <a:rPr lang="en-GB" sz="2400" dirty="0" smtClean="0">
                <a:solidFill>
                  <a:srgbClr val="FFFF00"/>
                </a:solidFill>
              </a:rPr>
              <a:t>precious</a:t>
            </a:r>
            <a:r>
              <a:rPr lang="is-IS" sz="2400" dirty="0" smtClean="0">
                <a:solidFill>
                  <a:srgbClr val="FFFF00"/>
                </a:solidFill>
              </a:rPr>
              <a:t>… </a:t>
            </a:r>
            <a:r>
              <a:rPr lang="en-US" sz="1800" b="1" dirty="0"/>
              <a:t>1 Peter </a:t>
            </a:r>
            <a:r>
              <a:rPr lang="en-US" sz="1800" b="1" dirty="0" smtClean="0"/>
              <a:t>2v4</a:t>
            </a:r>
            <a:endParaRPr lang="en-GB" sz="2400" dirty="0"/>
          </a:p>
          <a:p>
            <a:endParaRPr lang="en-GB" sz="2400" dirty="0" smtClean="0"/>
          </a:p>
          <a:p>
            <a:r>
              <a:rPr lang="en-GB" sz="2400" baseline="30000" dirty="0" smtClean="0"/>
              <a:t>6</a:t>
            </a:r>
            <a:r>
              <a:rPr lang="en-GB" sz="2400" dirty="0" smtClean="0"/>
              <a:t> </a:t>
            </a:r>
            <a:r>
              <a:rPr lang="en-GB" sz="2400" dirty="0"/>
              <a:t>For it stands in Scripture</a:t>
            </a:r>
            <a:r>
              <a:rPr lang="en-GB" sz="2400" dirty="0" smtClean="0"/>
              <a:t>: “</a:t>
            </a:r>
            <a:r>
              <a:rPr lang="en-GB" sz="2400" dirty="0"/>
              <a:t>Behold, I am laying in Zion a stone</a:t>
            </a:r>
            <a:r>
              <a:rPr lang="en-GB" sz="2400" dirty="0" smtClean="0"/>
              <a:t>, a </a:t>
            </a:r>
            <a:r>
              <a:rPr lang="en-GB" sz="2400" dirty="0"/>
              <a:t>cornerstone chosen and precious,</a:t>
            </a:r>
          </a:p>
          <a:p>
            <a:r>
              <a:rPr lang="en-GB" sz="2400" dirty="0"/>
              <a:t>and </a:t>
            </a:r>
            <a:r>
              <a:rPr lang="en-GB" sz="2400" dirty="0">
                <a:solidFill>
                  <a:srgbClr val="FFFF00"/>
                </a:solidFill>
              </a:rPr>
              <a:t>whoever believes in him will not be put </a:t>
            </a:r>
            <a:r>
              <a:rPr lang="en-GB" sz="2400" dirty="0" smtClean="0">
                <a:solidFill>
                  <a:srgbClr val="FFFF00"/>
                </a:solidFill>
              </a:rPr>
              <a:t>to shame</a:t>
            </a:r>
            <a:r>
              <a:rPr lang="en-GB" sz="2400" dirty="0"/>
              <a:t>.</a:t>
            </a:r>
            <a:r>
              <a:rPr lang="en-GB" sz="2400" dirty="0" smtClean="0"/>
              <a:t>” </a:t>
            </a:r>
            <a:r>
              <a:rPr lang="en-US" sz="1800" b="1" dirty="0" smtClean="0"/>
              <a:t>1 Peter 2v6</a:t>
            </a:r>
            <a:endParaRPr lang="en-GB" sz="1800" dirty="0"/>
          </a:p>
        </p:txBody>
      </p:sp>
    </p:spTree>
    <p:extLst>
      <p:ext uri="{BB962C8B-B14F-4D97-AF65-F5344CB8AC3E}">
        <p14:creationId xmlns:p14="http://schemas.microsoft.com/office/powerpoint/2010/main" val="32387468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4524</TotalTime>
  <Words>1016</Words>
  <Application>Microsoft Macintosh PowerPoint</Application>
  <PresentationFormat>On-screen Show (16:9)</PresentationFormat>
  <Paragraphs>57</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37</cp:revision>
  <dcterms:created xsi:type="dcterms:W3CDTF">2018-01-30T11:08:26Z</dcterms:created>
  <dcterms:modified xsi:type="dcterms:W3CDTF">2018-02-19T13:14:21Z</dcterms:modified>
</cp:coreProperties>
</file>