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6"/>
  </p:notesMasterIdLst>
  <p:sldIdLst>
    <p:sldId id="270" r:id="rId3"/>
    <p:sldId id="291" r:id="rId4"/>
    <p:sldId id="292" r:id="rId5"/>
    <p:sldId id="279" r:id="rId6"/>
    <p:sldId id="285" r:id="rId7"/>
    <p:sldId id="281" r:id="rId8"/>
    <p:sldId id="288" r:id="rId9"/>
    <p:sldId id="282" r:id="rId10"/>
    <p:sldId id="289" r:id="rId11"/>
    <p:sldId id="283" r:id="rId12"/>
    <p:sldId id="290" r:id="rId13"/>
    <p:sldId id="284" r:id="rId14"/>
    <p:sldId id="28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 hiddenSlides="1"/>
  <p:clrMru>
    <a:srgbClr val="2E2D36"/>
    <a:srgbClr val="98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265" autoAdjust="0"/>
  </p:normalViewPr>
  <p:slideViewPr>
    <p:cSldViewPr snapToGrid="0" snapToObjects="1">
      <p:cViewPr>
        <p:scale>
          <a:sx n="68" d="100"/>
          <a:sy n="68" d="100"/>
        </p:scale>
        <p:origin x="-2504" y="-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12A5E-786D-7241-B401-FB4C4A424807}" type="datetimeFigureOut">
              <a:rPr lang="en-US" smtClean="0"/>
              <a:t>22/11/15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943C7-CA2C-0047-98B2-9AC6F078F6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75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943C7-CA2C-0047-98B2-9AC6F078F6B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4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5647"/>
            <a:ext cx="7772400" cy="1474691"/>
          </a:xfrm>
        </p:spPr>
        <p:txBody>
          <a:bodyPr>
            <a:noAutofit/>
          </a:bodyPr>
          <a:lstStyle>
            <a:lvl1pPr algn="l">
              <a:defRPr sz="54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38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00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6114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26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98323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43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60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699"/>
            <a:ext cx="7772400" cy="1403639"/>
          </a:xfrm>
        </p:spPr>
        <p:txBody>
          <a:bodyPr>
            <a:noAutofit/>
          </a:bodyPr>
          <a:lstStyle>
            <a:lvl1pPr algn="l">
              <a:defRPr sz="5400">
                <a:solidFill>
                  <a:srgbClr val="E8E1C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98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6689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32099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7877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033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0202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291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9124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0576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8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482" y="2662621"/>
            <a:ext cx="7015656" cy="123185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8E1C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482" y="3894480"/>
            <a:ext cx="7015656" cy="397244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8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6246"/>
            <a:ext cx="8229600" cy="408837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FontTx/>
              <a:buNone/>
              <a:defRPr sz="2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99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8323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E8E1C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365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9832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9832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8" r:id="rId3"/>
    <p:sldLayoutId id="2147483650" r:id="rId4"/>
    <p:sldLayoutId id="2147483664" r:id="rId5"/>
    <p:sldLayoutId id="2147483651" r:id="rId6"/>
    <p:sldLayoutId id="2147483665" r:id="rId7"/>
    <p:sldLayoutId id="2147483652" r:id="rId8"/>
    <p:sldLayoutId id="2147483653" r:id="rId9"/>
    <p:sldLayoutId id="2147483654" r:id="rId10"/>
    <p:sldLayoutId id="2147483655" r:id="rId11"/>
    <p:sldLayoutId id="2147483659" r:id="rId12"/>
    <p:sldLayoutId id="2147483660" r:id="rId13"/>
    <p:sldLayoutId id="2147483661" r:id="rId14"/>
    <p:sldLayoutId id="2147483662" r:id="rId15"/>
    <p:sldLayoutId id="2147483656" r:id="rId16"/>
    <p:sldLayoutId id="214748365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>
          <a:solidFill>
            <a:schemeClr val="bg1"/>
          </a:solidFill>
          <a:latin typeface="Montserrat-Bold"/>
          <a:ea typeface="+mj-ea"/>
          <a:cs typeface="Montserrat-Bol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5000"/>
        <a:buFont typeface="Lucida Grande"/>
        <a:buChar char="&gt;"/>
        <a:defRPr sz="3200" kern="1200">
          <a:solidFill>
            <a:srgbClr val="3D3C46"/>
          </a:solidFill>
          <a:latin typeface="Century Schoolbook"/>
          <a:ea typeface="+mn-ea"/>
          <a:cs typeface="Century Schoolbook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Lucida Grande"/>
        <a:buChar char="&gt;"/>
        <a:defRPr sz="2800" kern="1200">
          <a:solidFill>
            <a:srgbClr val="3D3C46"/>
          </a:solidFill>
          <a:latin typeface="Century Schoolbook"/>
          <a:ea typeface="+mn-ea"/>
          <a:cs typeface="Century Schoolbook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Lucida Grande"/>
        <a:buChar char="&gt;"/>
        <a:defRPr sz="2400" kern="1200">
          <a:solidFill>
            <a:srgbClr val="3D3C46"/>
          </a:solidFill>
          <a:latin typeface="Century Schoolbook"/>
          <a:ea typeface="+mn-ea"/>
          <a:cs typeface="Century Schoolbook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Lucida Grande"/>
        <a:buChar char="&gt;"/>
        <a:defRPr sz="2000" kern="1200">
          <a:solidFill>
            <a:srgbClr val="3D3C46"/>
          </a:solidFill>
          <a:latin typeface="Century Schoolbook"/>
          <a:ea typeface="+mn-ea"/>
          <a:cs typeface="Century Schoolbook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Lucida Grande"/>
        <a:buChar char="&gt;"/>
        <a:defRPr sz="2000" kern="1200">
          <a:solidFill>
            <a:srgbClr val="3D3C46"/>
          </a:solidFill>
          <a:latin typeface="Century Schoolbook"/>
          <a:ea typeface="+mn-ea"/>
          <a:cs typeface="Century Schoolbook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38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6B0AD74-B77F-1F49-98EA-39D24BEA582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22/11/15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C2DA52B-09AB-ED49-9612-5E04783AEAEC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1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7.pn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228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3. Investing in community </a:t>
            </a:r>
          </a:p>
          <a:p>
            <a:r>
              <a:rPr lang="en-US" b="1" i="1" baseline="30000" dirty="0"/>
              <a:t>14 </a:t>
            </a:r>
            <a:r>
              <a:rPr lang="en-US" i="1" dirty="0"/>
              <a:t>I am the good shepherd. </a:t>
            </a:r>
            <a:r>
              <a:rPr lang="en-US" i="1" u="sng" dirty="0"/>
              <a:t>I know my own and my own know me</a:t>
            </a:r>
            <a:r>
              <a:rPr lang="en-US" i="1" dirty="0"/>
              <a:t>, </a:t>
            </a:r>
            <a:r>
              <a:rPr lang="en-US" b="1" i="1" baseline="30000" dirty="0"/>
              <a:t>15 </a:t>
            </a:r>
            <a:r>
              <a:rPr lang="en-US" i="1" dirty="0"/>
              <a:t>just as the Father knows me and I know the Father; and I lay down my life for the sheep.</a:t>
            </a:r>
            <a:endParaRPr lang="en-GB" dirty="0"/>
          </a:p>
          <a:p>
            <a:r>
              <a:rPr lang="en-US" i="1" dirty="0" smtClean="0">
                <a:solidFill>
                  <a:srgbClr val="983232"/>
                </a:solidFill>
              </a:rPr>
              <a:t>John </a:t>
            </a:r>
            <a:r>
              <a:rPr lang="en-US" i="1" dirty="0">
                <a:solidFill>
                  <a:srgbClr val="983232"/>
                </a:solidFill>
              </a:rPr>
              <a:t>10:</a:t>
            </a:r>
            <a:r>
              <a:rPr lang="en-US" i="1" dirty="0" smtClean="0">
                <a:solidFill>
                  <a:srgbClr val="983232"/>
                </a:solidFill>
              </a:rPr>
              <a:t>14-15 ESV</a:t>
            </a:r>
            <a:endParaRPr lang="en-US" i="1" dirty="0">
              <a:solidFill>
                <a:srgbClr val="98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76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600" dirty="0">
                <a:solidFill>
                  <a:srgbClr val="E1A2A2"/>
                </a:solidFill>
                <a:latin typeface="Montserrat-Regular"/>
                <a:cs typeface="Montserrat-Regular"/>
              </a:rPr>
              <a:t>1. Laying down our lives</a:t>
            </a:r>
          </a:p>
          <a:p>
            <a:r>
              <a:rPr lang="en-GB" sz="4600" dirty="0">
                <a:solidFill>
                  <a:srgbClr val="E1A2A2"/>
                </a:solidFill>
                <a:latin typeface="Montserrat-Regular"/>
                <a:cs typeface="Montserrat-Regular"/>
              </a:rPr>
              <a:t>2. Taking ownership</a:t>
            </a:r>
          </a:p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rgbClr val="E1A2A2"/>
                </a:solidFill>
                <a:latin typeface="Montserrat-Regular"/>
                <a:cs typeface="Montserrat-Regular"/>
              </a:rPr>
              <a:t>3. Investing in community </a:t>
            </a:r>
          </a:p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4. Inviting others</a:t>
            </a:r>
          </a:p>
        </p:txBody>
      </p:sp>
    </p:spTree>
    <p:extLst>
      <p:ext uri="{BB962C8B-B14F-4D97-AF65-F5344CB8AC3E}">
        <p14:creationId xmlns:p14="http://schemas.microsoft.com/office/powerpoint/2010/main" val="12946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4</a:t>
            </a: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. Inviting others</a:t>
            </a:r>
          </a:p>
          <a:p>
            <a:r>
              <a:rPr lang="en-US" b="1" i="1" baseline="30000" dirty="0"/>
              <a:t>16 </a:t>
            </a:r>
            <a:r>
              <a:rPr lang="en-US" i="1" dirty="0"/>
              <a:t>And I have other sheep that are not of this fold. </a:t>
            </a:r>
            <a:r>
              <a:rPr lang="en-US" i="1" u="sng" dirty="0"/>
              <a:t>I must bring them also</a:t>
            </a:r>
            <a:r>
              <a:rPr lang="en-US" i="1" dirty="0"/>
              <a:t>, and they will listen to my voice. So there will be one flock, one shepherd</a:t>
            </a:r>
            <a:r>
              <a:rPr lang="en-US" dirty="0"/>
              <a:t>.</a:t>
            </a:r>
            <a:endParaRPr lang="en-GB" dirty="0"/>
          </a:p>
          <a:p>
            <a:r>
              <a:rPr lang="en-US" i="1" dirty="0" smtClean="0">
                <a:solidFill>
                  <a:srgbClr val="983232"/>
                </a:solidFill>
              </a:rPr>
              <a:t>John </a:t>
            </a:r>
            <a:r>
              <a:rPr lang="en-US" i="1" dirty="0">
                <a:solidFill>
                  <a:srgbClr val="983232"/>
                </a:solidFill>
              </a:rPr>
              <a:t>10</a:t>
            </a:r>
            <a:r>
              <a:rPr lang="en-US" i="1" dirty="0" smtClean="0">
                <a:solidFill>
                  <a:srgbClr val="983232"/>
                </a:solidFill>
              </a:rPr>
              <a:t>:16 ESV</a:t>
            </a:r>
            <a:endParaRPr lang="en-US" i="1" dirty="0">
              <a:solidFill>
                <a:srgbClr val="98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1. Laying down our lives</a:t>
            </a:r>
          </a:p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2. Taking ownership</a:t>
            </a:r>
          </a:p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3. Investing in community </a:t>
            </a:r>
          </a:p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4. Inviting others</a:t>
            </a:r>
          </a:p>
        </p:txBody>
      </p:sp>
    </p:spTree>
    <p:extLst>
      <p:ext uri="{BB962C8B-B14F-4D97-AF65-F5344CB8AC3E}">
        <p14:creationId xmlns:p14="http://schemas.microsoft.com/office/powerpoint/2010/main" val="12946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755" y="149425"/>
            <a:ext cx="8790401" cy="4994074"/>
          </a:xfrm>
        </p:spPr>
        <p:txBody>
          <a:bodyPr numCol="3" spcCol="288000">
            <a:noAutofit/>
          </a:bodyPr>
          <a:lstStyle/>
          <a:p>
            <a:pPr marL="0" indent="0" algn="ctr">
              <a:buNone/>
            </a:pPr>
            <a:r>
              <a:rPr lang="en-GB" sz="2400" dirty="0" smtClean="0">
                <a:solidFill>
                  <a:srgbClr val="FFCC66"/>
                </a:solidFill>
                <a:latin typeface="Montserrat-Regular"/>
                <a:cs typeface="Montserrat-Regular"/>
              </a:rPr>
              <a:t>TAKE YOUR MARKS!</a:t>
            </a:r>
          </a:p>
          <a:p>
            <a:pPr marL="0" indent="0" algn="ctr">
              <a:buNone/>
            </a:pPr>
            <a:endParaRPr lang="en-GB" sz="2400" dirty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r>
              <a:rPr lang="en-GB" sz="1600" dirty="0" smtClean="0">
                <a:solidFill>
                  <a:srgbClr val="FFCC66"/>
                </a:solidFill>
                <a:latin typeface="Montserrat Light"/>
                <a:cs typeface="Montserrat Light"/>
              </a:rPr>
              <a:t>COMMUNITY</a:t>
            </a:r>
          </a:p>
          <a:p>
            <a:r>
              <a:rPr lang="en-GB" sz="1600" dirty="0" smtClean="0">
                <a:solidFill>
                  <a:srgbClr val="FFCC66"/>
                </a:solidFill>
                <a:latin typeface="Montserrat Light"/>
                <a:cs typeface="Montserrat Light"/>
              </a:rPr>
              <a:t>CULTURE</a:t>
            </a:r>
          </a:p>
          <a:p>
            <a:r>
              <a:rPr lang="en-GB" sz="1600" dirty="0" smtClean="0">
                <a:solidFill>
                  <a:srgbClr val="FFCC66"/>
                </a:solidFill>
                <a:latin typeface="Montserrat Light"/>
                <a:cs typeface="Montserrat Light"/>
              </a:rPr>
              <a:t>MID-WEEK</a:t>
            </a:r>
            <a:endParaRPr lang="en-GB" sz="1600" dirty="0">
              <a:solidFill>
                <a:srgbClr val="FFCC66"/>
              </a:solidFill>
              <a:latin typeface="Montserrat Light"/>
              <a:cs typeface="Montserrat Light"/>
            </a:endParaRPr>
          </a:p>
          <a:p>
            <a:r>
              <a:rPr lang="en-GB" sz="1600" dirty="0" smtClean="0">
                <a:solidFill>
                  <a:srgbClr val="FFCC66"/>
                </a:solidFill>
                <a:latin typeface="Montserrat Light"/>
                <a:cs typeface="Montserrat Light"/>
              </a:rPr>
              <a:t>LABOURERS</a:t>
            </a:r>
          </a:p>
          <a:p>
            <a:r>
              <a:rPr lang="en-GB" sz="1600" dirty="0" smtClean="0">
                <a:solidFill>
                  <a:srgbClr val="FFCC66"/>
                </a:solidFill>
                <a:latin typeface="Montserrat Light"/>
                <a:cs typeface="Montserrat Light"/>
              </a:rPr>
              <a:t>RESOURCES</a:t>
            </a: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CC66"/>
                </a:solidFill>
                <a:latin typeface="Montserrat-Regular"/>
                <a:cs typeface="Montserrat-Regular"/>
              </a:rPr>
              <a:t>GET SET!</a:t>
            </a: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lvl="1">
              <a:buFont typeface="Arial"/>
              <a:buChar char="•"/>
            </a:pPr>
            <a:r>
              <a:rPr lang="en-GB" sz="1600" dirty="0" smtClean="0">
                <a:solidFill>
                  <a:srgbClr val="E1C8BB"/>
                </a:solidFill>
                <a:latin typeface="Montserrat Light"/>
                <a:cs typeface="Montserrat Light"/>
              </a:rPr>
              <a:t>COMMUNITY</a:t>
            </a:r>
            <a:endParaRPr lang="en-GB" sz="1600" dirty="0">
              <a:solidFill>
                <a:srgbClr val="E1C8BB"/>
              </a:solidFill>
              <a:latin typeface="Montserrat Light"/>
              <a:cs typeface="Montserrat Light"/>
            </a:endParaRP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CULTURE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MID-WEEK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LABOURERS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RESOURCES</a:t>
            </a:r>
          </a:p>
          <a:p>
            <a:pPr lvl="1">
              <a:buFont typeface="Arial"/>
              <a:buChar char="•"/>
            </a:pPr>
            <a:r>
              <a:rPr lang="en-GB" sz="1600" dirty="0" smtClean="0">
                <a:solidFill>
                  <a:srgbClr val="FFCC66"/>
                </a:solidFill>
                <a:latin typeface="Montserrat-Bold"/>
                <a:cs typeface="Montserrat-Bold"/>
              </a:rPr>
              <a:t>VENUE</a:t>
            </a:r>
          </a:p>
          <a:p>
            <a:pPr lvl="1">
              <a:buFont typeface="Arial"/>
              <a:buChar char="•"/>
            </a:pPr>
            <a:r>
              <a:rPr lang="en-GB" sz="1600" dirty="0" smtClean="0">
                <a:solidFill>
                  <a:srgbClr val="FFCC66"/>
                </a:solidFill>
                <a:latin typeface="Montserrat-Bold"/>
                <a:cs typeface="Montserrat-Bold"/>
              </a:rPr>
              <a:t>NAME</a:t>
            </a:r>
          </a:p>
          <a:p>
            <a:pPr lvl="1">
              <a:buFont typeface="Arial"/>
              <a:buChar char="•"/>
            </a:pPr>
            <a:r>
              <a:rPr lang="en-GB" sz="1600" dirty="0" smtClean="0">
                <a:solidFill>
                  <a:srgbClr val="FFCC66"/>
                </a:solidFill>
                <a:latin typeface="Montserrat-Bold"/>
                <a:cs typeface="Montserrat-Bold"/>
              </a:rPr>
              <a:t>SUNDAYS</a:t>
            </a:r>
            <a:endParaRPr lang="en-GB" sz="1600" dirty="0">
              <a:solidFill>
                <a:srgbClr val="FFCC66"/>
              </a:solidFill>
              <a:latin typeface="Montserrat-Bold"/>
              <a:cs typeface="Montserrat-Bold"/>
            </a:endParaRP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FFCC66"/>
                </a:solidFill>
                <a:latin typeface="Montserrat-Bold"/>
                <a:cs typeface="Montserrat-Bold"/>
              </a:rPr>
              <a:t>SMALL GROUPS</a:t>
            </a:r>
          </a:p>
          <a:p>
            <a:pPr marL="0" indent="0" algn="ctr">
              <a:buNone/>
            </a:pPr>
            <a:r>
              <a:rPr lang="en-GB" sz="2400" dirty="0" smtClean="0">
                <a:solidFill>
                  <a:srgbClr val="FFCC66"/>
                </a:solidFill>
                <a:latin typeface="Montserrat-Regular"/>
                <a:cs typeface="Montserrat-Regular"/>
              </a:rPr>
              <a:t>GO!</a:t>
            </a: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 smtClean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FFCC66"/>
              </a:solidFill>
              <a:latin typeface="Montserrat-Regular"/>
              <a:cs typeface="Montserrat-Regular"/>
            </a:endParaRPr>
          </a:p>
          <a:p>
            <a:pPr lvl="1">
              <a:buFont typeface="Arial"/>
              <a:buChar char="•"/>
            </a:pPr>
            <a:r>
              <a:rPr lang="en-GB" sz="1600" dirty="0" smtClean="0">
                <a:solidFill>
                  <a:srgbClr val="E1C8BB"/>
                </a:solidFill>
                <a:latin typeface="Montserrat Light"/>
                <a:cs typeface="Montserrat Light"/>
              </a:rPr>
              <a:t>COMMUNITY</a:t>
            </a:r>
            <a:endParaRPr lang="en-GB" sz="1600" dirty="0">
              <a:solidFill>
                <a:srgbClr val="E1C8BB"/>
              </a:solidFill>
              <a:latin typeface="Montserrat Light"/>
              <a:cs typeface="Montserrat Light"/>
            </a:endParaRP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CULTURE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MID-WEEK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LABOURERS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RESOURCES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SUNDAYS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E1C8BB"/>
                </a:solidFill>
                <a:latin typeface="Montserrat Light"/>
                <a:cs typeface="Montserrat Light"/>
              </a:rPr>
              <a:t>SMALL GROUPS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FFCC66"/>
                </a:solidFill>
                <a:latin typeface="Montserrat-Bold"/>
                <a:cs typeface="Montserrat-Bold"/>
              </a:rPr>
              <a:t>PUBLICISED</a:t>
            </a:r>
          </a:p>
          <a:p>
            <a:pPr lvl="1">
              <a:buFont typeface="Arial"/>
              <a:buChar char="•"/>
            </a:pPr>
            <a:r>
              <a:rPr lang="en-GB" sz="1600" dirty="0">
                <a:solidFill>
                  <a:srgbClr val="FFCC66"/>
                </a:solidFill>
                <a:latin typeface="Montserrat-Bold"/>
                <a:cs typeface="Montserrat-Bold"/>
              </a:rPr>
              <a:t>EVENT?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75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5" b="100000" l="0" r="10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56793" y="4286250"/>
            <a:ext cx="1220364" cy="85725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457200" y="923236"/>
            <a:ext cx="2652116" cy="1390970"/>
            <a:chOff x="3245942" y="2501686"/>
            <a:chExt cx="2652116" cy="1854627"/>
          </a:xfrm>
        </p:grpSpPr>
        <p:sp>
          <p:nvSpPr>
            <p:cNvPr id="6" name="Right Arrow 5"/>
            <p:cNvSpPr/>
            <p:nvPr/>
          </p:nvSpPr>
          <p:spPr>
            <a:xfrm>
              <a:off x="3776365" y="2501686"/>
              <a:ext cx="2121693" cy="1854627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9" name="Group 8"/>
            <p:cNvGrpSpPr/>
            <p:nvPr/>
          </p:nvGrpSpPr>
          <p:grpSpPr>
            <a:xfrm>
              <a:off x="3245942" y="2898577"/>
              <a:ext cx="1060846" cy="1060846"/>
              <a:chOff x="4018" y="1732558"/>
              <a:chExt cx="1060846" cy="1060846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4018" y="1732558"/>
                <a:ext cx="1060846" cy="1060846"/>
              </a:xfrm>
              <a:prstGeom prst="ellipse">
                <a:avLst/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6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Oval 5"/>
              <p:cNvSpPr/>
              <p:nvPr/>
            </p:nvSpPr>
            <p:spPr>
              <a:xfrm>
                <a:off x="159375" y="1887915"/>
                <a:ext cx="750132" cy="7501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875" tIns="15875" rIns="15875" bIns="15875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dirty="0" smtClean="0">
                    <a:solidFill>
                      <a:prstClr val="white"/>
                    </a:solidFill>
                    <a:latin typeface="Calibri"/>
                  </a:rPr>
                  <a:t>-Dec</a:t>
                </a:r>
                <a:endParaRPr lang="en-GB" sz="25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269601" y="923236"/>
            <a:ext cx="2652116" cy="1390970"/>
            <a:chOff x="3401299" y="2948641"/>
            <a:chExt cx="2652116" cy="1854627"/>
          </a:xfrm>
        </p:grpSpPr>
        <p:sp>
          <p:nvSpPr>
            <p:cNvPr id="12" name="Right Arrow 11"/>
            <p:cNvSpPr/>
            <p:nvPr/>
          </p:nvSpPr>
          <p:spPr>
            <a:xfrm>
              <a:off x="3931722" y="2948641"/>
              <a:ext cx="2121693" cy="1854627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3" name="Group 12"/>
            <p:cNvGrpSpPr/>
            <p:nvPr/>
          </p:nvGrpSpPr>
          <p:grpSpPr>
            <a:xfrm>
              <a:off x="3401299" y="3345532"/>
              <a:ext cx="1060846" cy="1060846"/>
              <a:chOff x="2788741" y="1732558"/>
              <a:chExt cx="1060846" cy="1060846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2788741" y="1732558"/>
                <a:ext cx="1060846" cy="1060846"/>
              </a:xfrm>
              <a:prstGeom prst="ellipse">
                <a:avLst/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alpha val="90000"/>
                  <a:hueOff val="0"/>
                  <a:satOff val="0"/>
                  <a:lumOff val="0"/>
                  <a:alphaOff val="-20000"/>
                </a:schemeClr>
              </a:fillRef>
              <a:effectRef idx="1">
                <a:schemeClr val="accent6">
                  <a:alpha val="90000"/>
                  <a:hueOff val="0"/>
                  <a:satOff val="0"/>
                  <a:lumOff val="0"/>
                  <a:alphaOff val="-2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Oval 5"/>
              <p:cNvSpPr/>
              <p:nvPr/>
            </p:nvSpPr>
            <p:spPr>
              <a:xfrm>
                <a:off x="2944098" y="1887915"/>
                <a:ext cx="750132" cy="7501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875" tIns="15875" rIns="15875" bIns="15875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dirty="0" smtClean="0">
                    <a:solidFill>
                      <a:prstClr val="white"/>
                    </a:solidFill>
                    <a:latin typeface="Calibri"/>
                  </a:rPr>
                  <a:t>Jan-Mar</a:t>
                </a:r>
                <a:endParaRPr lang="en-GB" sz="25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034684" y="923236"/>
            <a:ext cx="2652116" cy="1390970"/>
            <a:chOff x="3245942" y="2501686"/>
            <a:chExt cx="2652116" cy="1854627"/>
          </a:xfrm>
        </p:grpSpPr>
        <p:sp>
          <p:nvSpPr>
            <p:cNvPr id="16" name="Right Arrow 15"/>
            <p:cNvSpPr/>
            <p:nvPr/>
          </p:nvSpPr>
          <p:spPr>
            <a:xfrm>
              <a:off x="3776365" y="2501686"/>
              <a:ext cx="2121693" cy="1854627"/>
            </a:xfrm>
            <a:prstGeom prst="rightArrow">
              <a:avLst>
                <a:gd name="adj1" fmla="val 70000"/>
                <a:gd name="adj2" fmla="val 5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7" name="Group 16"/>
            <p:cNvGrpSpPr/>
            <p:nvPr/>
          </p:nvGrpSpPr>
          <p:grpSpPr>
            <a:xfrm>
              <a:off x="3245942" y="2898577"/>
              <a:ext cx="1060846" cy="1060846"/>
              <a:chOff x="5573464" y="1732558"/>
              <a:chExt cx="1060846" cy="1060846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573464" y="1732558"/>
                <a:ext cx="1060846" cy="1060846"/>
              </a:xfrm>
              <a:prstGeom prst="ellipse">
                <a:avLst/>
              </a:prstGeom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alpha val="90000"/>
                  <a:hueOff val="0"/>
                  <a:satOff val="0"/>
                  <a:lumOff val="0"/>
                  <a:alphaOff val="-40000"/>
                </a:schemeClr>
              </a:fillRef>
              <a:effectRef idx="1">
                <a:schemeClr val="accent6">
                  <a:alpha val="90000"/>
                  <a:hueOff val="0"/>
                  <a:satOff val="0"/>
                  <a:lumOff val="0"/>
                  <a:alphaOff val="-4000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Oval 5"/>
              <p:cNvSpPr/>
              <p:nvPr/>
            </p:nvSpPr>
            <p:spPr>
              <a:xfrm>
                <a:off x="5728821" y="1887915"/>
                <a:ext cx="750132" cy="7501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5875" tIns="15875" rIns="15875" bIns="15875" numCol="1" spcCol="1270" anchor="ctr" anchorCtr="0">
                <a:noAutofit/>
              </a:bodyPr>
              <a:lstStyle/>
              <a:p>
                <a:pPr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2500" dirty="0" smtClean="0">
                    <a:solidFill>
                      <a:prstClr val="white"/>
                    </a:solidFill>
                    <a:latin typeface="Calibri"/>
                  </a:rPr>
                  <a:t>April-</a:t>
                </a:r>
                <a:endParaRPr lang="en-GB" sz="2500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</p:grpSp>
      <p:cxnSp>
        <p:nvCxnSpPr>
          <p:cNvPr id="22" name="Straight Connector 21"/>
          <p:cNvCxnSpPr/>
          <p:nvPr/>
        </p:nvCxnSpPr>
        <p:spPr>
          <a:xfrm>
            <a:off x="3161765" y="298245"/>
            <a:ext cx="0" cy="4296379"/>
          </a:xfrm>
          <a:prstGeom prst="line">
            <a:avLst/>
          </a:prstGeom>
          <a:ln w="19050" cmpd="sng">
            <a:solidFill>
              <a:srgbClr val="FFCC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42010" y="298245"/>
            <a:ext cx="0" cy="4296379"/>
          </a:xfrm>
          <a:prstGeom prst="line">
            <a:avLst/>
          </a:prstGeom>
          <a:ln w="19050" cmpd="sng">
            <a:solidFill>
              <a:srgbClr val="FFCC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35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BE THE CHURCH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to live </a:t>
            </a:r>
            <a:r>
              <a:rPr lang="en-US" dirty="0" err="1" smtClean="0"/>
              <a:t>missionally</a:t>
            </a:r>
            <a:r>
              <a:rPr lang="en-US" dirty="0" smtClean="0"/>
              <a:t> like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1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30000"/>
              </a:lnSpc>
            </a:pPr>
            <a:r>
              <a:rPr lang="en-US" sz="35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WHAT’S THE MISSION OF THE CHURCH?</a:t>
            </a:r>
            <a:endParaRPr lang="en-US" sz="3500" dirty="0">
              <a:solidFill>
                <a:schemeClr val="bg2"/>
              </a:solidFill>
              <a:latin typeface="Montserrat-Regular"/>
              <a:cs typeface="Montserrat-Regular"/>
            </a:endParaRPr>
          </a:p>
          <a:p>
            <a:r>
              <a:rPr lang="en-US" b="1" baseline="30000" dirty="0"/>
              <a:t>10 </a:t>
            </a:r>
            <a:r>
              <a:rPr lang="en-US" dirty="0"/>
              <a:t>The thief comes only to steal and kill and destroy. I came that they may have life and have it </a:t>
            </a:r>
            <a:r>
              <a:rPr lang="en-US" dirty="0" smtClean="0"/>
              <a:t>abundantly</a:t>
            </a:r>
            <a:endParaRPr lang="en-GB" dirty="0"/>
          </a:p>
          <a:p>
            <a:r>
              <a:rPr lang="en-US" i="1" dirty="0" smtClean="0">
                <a:solidFill>
                  <a:srgbClr val="983232"/>
                </a:solidFill>
              </a:rPr>
              <a:t>John 10:10 ESV</a:t>
            </a:r>
          </a:p>
          <a:p>
            <a:pPr algn="ctr"/>
            <a:endParaRPr lang="en-GB" dirty="0" smtClean="0">
              <a:solidFill>
                <a:srgbClr val="800000"/>
              </a:solidFill>
              <a:latin typeface="Montserrat-Regular"/>
              <a:cs typeface="Montserrat-Regular"/>
            </a:endParaRPr>
          </a:p>
          <a:p>
            <a:pPr algn="ctr"/>
            <a:r>
              <a:rPr lang="en-GB" sz="3100" dirty="0" smtClean="0">
                <a:solidFill>
                  <a:srgbClr val="983232"/>
                </a:solidFill>
                <a:latin typeface="Montserrat-Regular"/>
                <a:cs typeface="Montserrat-Regular"/>
              </a:rPr>
              <a:t>WE EXIST TO LEAD PEOPLE INTO DISCOVERING FULLNESS OF LIFE IN JESUS</a:t>
            </a:r>
            <a:r>
              <a:rPr lang="en-GB" sz="3100" dirty="0" smtClean="0">
                <a:solidFill>
                  <a:srgbClr val="2E2D36"/>
                </a:solidFill>
                <a:latin typeface="Montserrat-Regular"/>
                <a:cs typeface="Montserrat-Regular"/>
              </a:rPr>
              <a:t>.</a:t>
            </a:r>
          </a:p>
          <a:p>
            <a:pPr>
              <a:lnSpc>
                <a:spcPct val="130000"/>
              </a:lnSpc>
            </a:pPr>
            <a:endParaRPr lang="en-US" i="1" dirty="0" smtClean="0">
              <a:solidFill>
                <a:srgbClr val="983232"/>
              </a:solidFill>
            </a:endParaRPr>
          </a:p>
          <a:p>
            <a:pPr>
              <a:lnSpc>
                <a:spcPct val="130000"/>
              </a:lnSpc>
            </a:pPr>
            <a:endParaRPr lang="en-US" i="1" dirty="0">
              <a:solidFill>
                <a:srgbClr val="983232"/>
              </a:solidFill>
            </a:endParaRPr>
          </a:p>
        </p:txBody>
      </p:sp>
      <p:pic>
        <p:nvPicPr>
          <p:cNvPr id="3" name="Picture 2" descr="Colchester-logo-Blue-Transpare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191" y="4083387"/>
            <a:ext cx="1816991" cy="102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1. Laying down our lives</a:t>
            </a:r>
          </a:p>
          <a:p>
            <a:pPr>
              <a:lnSpc>
                <a:spcPct val="130000"/>
              </a:lnSpc>
            </a:pPr>
            <a:endParaRPr lang="en-GB" sz="4600" dirty="0" smtClean="0">
              <a:solidFill>
                <a:schemeClr val="bg2"/>
              </a:solidFill>
              <a:latin typeface="Montserrat-Regular"/>
              <a:cs typeface="Montserra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98736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1. Laying down our lives</a:t>
            </a:r>
          </a:p>
          <a:p>
            <a:r>
              <a:rPr lang="en-US" b="1" i="1" baseline="30000" dirty="0" smtClean="0"/>
              <a:t>11</a:t>
            </a:r>
            <a:r>
              <a:rPr lang="en-GB" i="1" dirty="0"/>
              <a:t> I am the good shepherd. The good shepherd </a:t>
            </a:r>
            <a:r>
              <a:rPr lang="en-GB" i="1" u="sng" dirty="0"/>
              <a:t>lays down his life </a:t>
            </a:r>
            <a:r>
              <a:rPr lang="en-GB" i="1" dirty="0"/>
              <a:t>for the sheep</a:t>
            </a:r>
            <a:endParaRPr lang="en-GB" dirty="0"/>
          </a:p>
          <a:p>
            <a:pPr>
              <a:lnSpc>
                <a:spcPct val="130000"/>
              </a:lnSpc>
            </a:pPr>
            <a:r>
              <a:rPr lang="en-US" i="1" dirty="0" smtClean="0">
                <a:solidFill>
                  <a:srgbClr val="983232"/>
                </a:solidFill>
              </a:rPr>
              <a:t>John 10:11 ESV</a:t>
            </a:r>
            <a:endParaRPr lang="en-US" i="1" dirty="0">
              <a:solidFill>
                <a:srgbClr val="98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3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Montserrat-Regular"/>
                <a:cs typeface="Montserrat-Regular"/>
              </a:rPr>
              <a:t>1. Laying down our life</a:t>
            </a:r>
          </a:p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2. Taking ownership</a:t>
            </a:r>
          </a:p>
        </p:txBody>
      </p:sp>
    </p:spTree>
    <p:extLst>
      <p:ext uri="{BB962C8B-B14F-4D97-AF65-F5344CB8AC3E}">
        <p14:creationId xmlns:p14="http://schemas.microsoft.com/office/powerpoint/2010/main" val="12946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600" dirty="0">
                <a:solidFill>
                  <a:schemeClr val="bg2"/>
                </a:solidFill>
                <a:latin typeface="Montserrat-Regular"/>
                <a:cs typeface="Montserrat-Regular"/>
              </a:rPr>
              <a:t>2. Taking ownership</a:t>
            </a:r>
          </a:p>
          <a:p>
            <a:r>
              <a:rPr lang="en-US" b="1" i="1" baseline="30000" dirty="0" smtClean="0"/>
              <a:t>12</a:t>
            </a:r>
            <a:r>
              <a:rPr lang="en-US" b="1" i="1" baseline="30000" dirty="0"/>
              <a:t> </a:t>
            </a:r>
            <a:r>
              <a:rPr lang="en-US" i="1" dirty="0"/>
              <a:t>He who is a hired hand and not a shepherd, who </a:t>
            </a:r>
            <a:r>
              <a:rPr lang="en-US" i="1" u="sng" dirty="0"/>
              <a:t>does not own the sheep, </a:t>
            </a:r>
            <a:r>
              <a:rPr lang="en-US" i="1" dirty="0"/>
              <a:t>sees the wolf coming and leaves the sheep and flees, and the wolf snatches them and scatters them. </a:t>
            </a:r>
            <a:r>
              <a:rPr lang="en-US" b="1" i="1" baseline="30000" dirty="0"/>
              <a:t>13 </a:t>
            </a:r>
            <a:r>
              <a:rPr lang="en-US" i="1" dirty="0"/>
              <a:t>He flees because he is a hired hand and cares nothing for the sheep</a:t>
            </a:r>
            <a:endParaRPr lang="en-GB" dirty="0"/>
          </a:p>
          <a:p>
            <a:r>
              <a:rPr lang="en-US" i="1" dirty="0">
                <a:solidFill>
                  <a:srgbClr val="983232"/>
                </a:solidFill>
              </a:rPr>
              <a:t>John 10:</a:t>
            </a:r>
            <a:r>
              <a:rPr lang="en-US" i="1" dirty="0" smtClean="0">
                <a:solidFill>
                  <a:srgbClr val="983232"/>
                </a:solidFill>
              </a:rPr>
              <a:t>12-13 ESV</a:t>
            </a:r>
            <a:endParaRPr lang="en-US" i="1" dirty="0">
              <a:solidFill>
                <a:srgbClr val="9832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6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rgbClr val="E1A2A2"/>
                </a:solidFill>
                <a:latin typeface="Montserrat-Regular"/>
                <a:cs typeface="Montserrat-Regular"/>
              </a:rPr>
              <a:t>1. Laying down our lives</a:t>
            </a:r>
          </a:p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rgbClr val="E1A2A2"/>
                </a:solidFill>
                <a:latin typeface="Montserrat-Regular"/>
                <a:cs typeface="Montserrat-Regular"/>
              </a:rPr>
              <a:t>2. Taking ownership</a:t>
            </a:r>
          </a:p>
          <a:p>
            <a:pPr>
              <a:lnSpc>
                <a:spcPct val="130000"/>
              </a:lnSpc>
            </a:pPr>
            <a:r>
              <a:rPr lang="en-GB" sz="4600" dirty="0" smtClean="0">
                <a:solidFill>
                  <a:schemeClr val="bg2"/>
                </a:solidFill>
                <a:latin typeface="Montserrat-Regular"/>
                <a:cs typeface="Montserrat-Regular"/>
              </a:rPr>
              <a:t>3. Investing in community </a:t>
            </a:r>
          </a:p>
        </p:txBody>
      </p:sp>
    </p:spTree>
    <p:extLst>
      <p:ext uri="{BB962C8B-B14F-4D97-AF65-F5344CB8AC3E}">
        <p14:creationId xmlns:p14="http://schemas.microsoft.com/office/powerpoint/2010/main" val="129465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Colchester Church Plant">
      <a:dk1>
        <a:srgbClr val="3D3C46"/>
      </a:dk1>
      <a:lt1>
        <a:srgbClr val="FFFFFF"/>
      </a:lt1>
      <a:dk2>
        <a:srgbClr val="983232"/>
      </a:dk2>
      <a:lt2>
        <a:srgbClr val="E8E1C7"/>
      </a:lt2>
      <a:accent1>
        <a:srgbClr val="E8E1C7"/>
      </a:accent1>
      <a:accent2>
        <a:srgbClr val="3D3C46"/>
      </a:accent2>
      <a:accent3>
        <a:srgbClr val="983147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A2"/>
      </a:hlink>
      <a:folHlink>
        <a:srgbClr val="4F1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1658</TotalTime>
  <Words>160</Words>
  <Application>Microsoft Macintosh PowerPoint</Application>
  <PresentationFormat>On-screen Show (16:9)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 Black </vt:lpstr>
      <vt:lpstr>Office Theme</vt:lpstr>
      <vt:lpstr>PowerPoint Presentation</vt:lpstr>
      <vt:lpstr>PowerPoint Presentation</vt:lpstr>
      <vt:lpstr>HOW TO BE THE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Francis</dc:creator>
  <cp:lastModifiedBy>Hugh Pearce</cp:lastModifiedBy>
  <cp:revision>38</cp:revision>
  <cp:lastPrinted>2015-11-17T15:48:05Z</cp:lastPrinted>
  <dcterms:created xsi:type="dcterms:W3CDTF">2015-01-06T10:17:52Z</dcterms:created>
  <dcterms:modified xsi:type="dcterms:W3CDTF">2015-11-22T11:28:25Z</dcterms:modified>
</cp:coreProperties>
</file>