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1" r:id="rId2"/>
    <p:sldId id="359" r:id="rId3"/>
    <p:sldId id="378" r:id="rId4"/>
    <p:sldId id="377" r:id="rId5"/>
    <p:sldId id="379" r:id="rId6"/>
    <p:sldId id="380" r:id="rId7"/>
    <p:sldId id="381" r:id="rId8"/>
    <p:sldId id="360" r:id="rId9"/>
    <p:sldId id="368" r:id="rId10"/>
    <p:sldId id="373" r:id="rId11"/>
    <p:sldId id="369" r:id="rId12"/>
    <p:sldId id="374" r:id="rId13"/>
    <p:sldId id="371" r:id="rId14"/>
    <p:sldId id="375" r:id="rId15"/>
    <p:sldId id="372" r:id="rId16"/>
    <p:sldId id="376" r:id="rId17"/>
    <p:sldId id="370" r:id="rId18"/>
    <p:sldId id="366" r:id="rId19"/>
    <p:sldId id="363" r:id="rId20"/>
    <p:sldId id="364" r:id="rId21"/>
    <p:sldId id="36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262A6"/>
    <a:srgbClr val="005584"/>
    <a:srgbClr val="000000"/>
    <a:srgbClr val="EA943B"/>
    <a:srgbClr val="4B9CED"/>
    <a:srgbClr val="482E2E"/>
    <a:srgbClr val="6DB7C3"/>
    <a:srgbClr val="484847"/>
    <a:srgbClr val="924E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8"/>
    <p:restoredTop sz="94018"/>
  </p:normalViewPr>
  <p:slideViewPr>
    <p:cSldViewPr snapToGrid="0" snapToObjects="1">
      <p:cViewPr varScale="1">
        <p:scale>
          <a:sx n="141" d="100"/>
          <a:sy n="141" d="100"/>
        </p:scale>
        <p:origin x="848"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F1604-07E3-EA40-AD11-D31CA1FA6FCB}" type="datetimeFigureOut">
              <a:rPr lang="en-US" smtClean="0"/>
              <a:t>10/8/20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0A1C9-3188-9D4A-8CBE-1E8D466D9111}" type="slidenum">
              <a:rPr lang="en-GB" smtClean="0"/>
              <a:t>‹#›</a:t>
            </a:fld>
            <a:endParaRPr lang="en-GB"/>
          </a:p>
        </p:txBody>
      </p:sp>
    </p:spTree>
    <p:extLst>
      <p:ext uri="{BB962C8B-B14F-4D97-AF65-F5344CB8AC3E}">
        <p14:creationId xmlns:p14="http://schemas.microsoft.com/office/powerpoint/2010/main" val="228190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2678C57-C8CE-E148-9E16-943063C6F592}" type="datetimeFigureOut">
              <a:rPr lang="en-US" smtClean="0"/>
              <a:t>10/8/20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65816165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678C57-C8CE-E148-9E16-943063C6F592}" type="datetimeFigureOut">
              <a:rPr lang="en-US" smtClean="0"/>
              <a:t>10/8/20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402230709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678C57-C8CE-E148-9E16-943063C6F592}" type="datetimeFigureOut">
              <a:rPr lang="en-US" smtClean="0"/>
              <a:t>10/8/20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201652023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678C57-C8CE-E148-9E16-943063C6F592}" type="datetimeFigureOut">
              <a:rPr lang="en-US" smtClean="0"/>
              <a:t>10/8/20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361973741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2678C57-C8CE-E148-9E16-943063C6F592}" type="datetimeFigureOut">
              <a:rPr lang="en-US" smtClean="0"/>
              <a:t>10/8/20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167173430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2678C57-C8CE-E148-9E16-943063C6F592}" type="datetimeFigureOut">
              <a:rPr lang="en-US" smtClean="0"/>
              <a:t>10/8/20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110491114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2678C57-C8CE-E148-9E16-943063C6F592}" type="datetimeFigureOut">
              <a:rPr lang="en-US" smtClean="0"/>
              <a:t>10/8/20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293301158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2678C57-C8CE-E148-9E16-943063C6F592}" type="datetimeFigureOut">
              <a:rPr lang="en-US" smtClean="0"/>
              <a:t>10/8/20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172540012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78C57-C8CE-E148-9E16-943063C6F592}" type="datetimeFigureOut">
              <a:rPr lang="en-US" smtClean="0"/>
              <a:t>10/8/20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224808134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678C57-C8CE-E148-9E16-943063C6F592}" type="datetimeFigureOut">
              <a:rPr lang="en-US" smtClean="0"/>
              <a:t>10/8/20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192676447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678C57-C8CE-E148-9E16-943063C6F592}" type="datetimeFigureOut">
              <a:rPr lang="en-US" smtClean="0"/>
              <a:t>10/8/20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523E2-CBCE-D040-B66A-180D15FFB4FC}" type="slidenum">
              <a:rPr lang="en-GB" smtClean="0"/>
              <a:t>‹#›</a:t>
            </a:fld>
            <a:endParaRPr lang="en-GB"/>
          </a:p>
        </p:txBody>
      </p:sp>
    </p:spTree>
    <p:extLst>
      <p:ext uri="{BB962C8B-B14F-4D97-AF65-F5344CB8AC3E}">
        <p14:creationId xmlns:p14="http://schemas.microsoft.com/office/powerpoint/2010/main" val="387548786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678C57-C8CE-E148-9E16-943063C6F592}" type="datetimeFigureOut">
              <a:rPr lang="en-US" smtClean="0"/>
              <a:t>10/8/20</a:t>
            </a:fld>
            <a:endParaRPr lang="en-GB"/>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2523E2-CBCE-D040-B66A-180D15FFB4FC}" type="slidenum">
              <a:rPr lang="en-GB" smtClean="0"/>
              <a:t>‹#›</a:t>
            </a:fld>
            <a:endParaRPr lang="en-GB"/>
          </a:p>
        </p:txBody>
      </p:sp>
    </p:spTree>
    <p:extLst>
      <p:ext uri="{BB962C8B-B14F-4D97-AF65-F5344CB8AC3E}">
        <p14:creationId xmlns:p14="http://schemas.microsoft.com/office/powerpoint/2010/main" val="323017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12FD8-DF63-AE47-B349-E69029A3C6C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5085016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308324"/>
          </a:xfrm>
          <a:prstGeom prst="rect">
            <a:avLst/>
          </a:prstGeom>
          <a:noFill/>
        </p:spPr>
        <p:txBody>
          <a:bodyPr wrap="square" rtlCol="0">
            <a:spAutoFit/>
          </a:bodyPr>
          <a:lstStyle/>
          <a:p>
            <a:r>
              <a:rPr lang="en-US" sz="2400" baseline="30000" dirty="0">
                <a:solidFill>
                  <a:schemeClr val="bg1"/>
                </a:solidFill>
                <a:latin typeface="CMG Sans SemiBold" pitchFamily="2" charset="77"/>
              </a:rPr>
              <a:t>10 </a:t>
            </a:r>
            <a:r>
              <a:rPr lang="en-US" sz="2400" dirty="0">
                <a:solidFill>
                  <a:schemeClr val="bg1"/>
                </a:solidFill>
                <a:latin typeface="CMG Sans SemiBold" pitchFamily="2" charset="77"/>
              </a:rPr>
              <a:t>He does not deal with us according to our sins, nor repay us according to our iniquities. </a:t>
            </a:r>
            <a:r>
              <a:rPr lang="en-US" sz="2400" baseline="30000" dirty="0">
                <a:solidFill>
                  <a:srgbClr val="FFFF00"/>
                </a:solidFill>
                <a:latin typeface="CMG Sans SemiBold" pitchFamily="2" charset="77"/>
              </a:rPr>
              <a:t>11 </a:t>
            </a:r>
            <a:r>
              <a:rPr lang="en-US" sz="2400" dirty="0">
                <a:solidFill>
                  <a:srgbClr val="FFFF00"/>
                </a:solidFill>
                <a:latin typeface="CMG Sans SemiBold" pitchFamily="2" charset="77"/>
              </a:rPr>
              <a:t>For as high as the heavens are above the earth, so great is his steadfast (faithful) love toward those who fear him;</a:t>
            </a:r>
            <a:r>
              <a:rPr lang="en-US" sz="2400" dirty="0">
                <a:solidFill>
                  <a:schemeClr val="bg1"/>
                </a:solidFill>
                <a:latin typeface="CMG Sans SemiBold" pitchFamily="2" charset="77"/>
              </a:rPr>
              <a:t> </a:t>
            </a:r>
            <a:r>
              <a:rPr lang="en-US" sz="2400" baseline="30000" dirty="0">
                <a:solidFill>
                  <a:schemeClr val="bg1"/>
                </a:solidFill>
                <a:latin typeface="CMG Sans SemiBold" pitchFamily="2" charset="77"/>
              </a:rPr>
              <a:t>12 </a:t>
            </a:r>
            <a:r>
              <a:rPr lang="en-US" sz="2400" dirty="0">
                <a:solidFill>
                  <a:schemeClr val="bg1"/>
                </a:solidFill>
                <a:latin typeface="CMG Sans SemiBold" pitchFamily="2" charset="77"/>
              </a:rPr>
              <a:t>as far as the east is from the west,  so far does he remove our transgressions from us.</a:t>
            </a:r>
            <a:endParaRPr lang="en-GB" sz="2400" dirty="0">
              <a:solidFill>
                <a:schemeClr val="bg1"/>
              </a:solidFill>
              <a:latin typeface="CMG Sans SemiBold" pitchFamily="2" charset="77"/>
            </a:endParaRPr>
          </a:p>
        </p:txBody>
      </p:sp>
    </p:spTree>
    <p:extLst>
      <p:ext uri="{BB962C8B-B14F-4D97-AF65-F5344CB8AC3E}">
        <p14:creationId xmlns:p14="http://schemas.microsoft.com/office/powerpoint/2010/main" val="142143370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1569660"/>
          </a:xfrm>
          <a:prstGeom prst="rect">
            <a:avLst/>
          </a:prstGeom>
          <a:noFill/>
        </p:spPr>
        <p:txBody>
          <a:bodyPr wrap="square" rtlCol="0">
            <a:spAutoFit/>
          </a:bodyPr>
          <a:lstStyle/>
          <a:p>
            <a:pPr lvl="0"/>
            <a:r>
              <a:rPr lang="en-GB" sz="3200" b="1" dirty="0">
                <a:solidFill>
                  <a:schemeClr val="bg1">
                    <a:lumMod val="85000"/>
                  </a:schemeClr>
                </a:solidFill>
                <a:latin typeface="CMG Sans SemiBold" pitchFamily="2" charset="77"/>
              </a:rPr>
              <a:t>Forgiveness &amp; Fulness</a:t>
            </a:r>
          </a:p>
          <a:p>
            <a:pPr lvl="0"/>
            <a:r>
              <a:rPr lang="en-GB" sz="3200" b="1" dirty="0">
                <a:solidFill>
                  <a:schemeClr val="bg1">
                    <a:lumMod val="85000"/>
                  </a:schemeClr>
                </a:solidFill>
                <a:latin typeface="CMG Sans SemiBold" pitchFamily="2" charset="77"/>
              </a:rPr>
              <a:t>Faithfulness</a:t>
            </a:r>
          </a:p>
          <a:p>
            <a:pPr lvl="0"/>
            <a:r>
              <a:rPr lang="en-GB" sz="3200" b="1" dirty="0">
                <a:solidFill>
                  <a:srgbClr val="FFFF00"/>
                </a:solidFill>
                <a:latin typeface="CMG Sans SemiBold" pitchFamily="2" charset="77"/>
              </a:rPr>
              <a:t>Fathering</a:t>
            </a:r>
          </a:p>
        </p:txBody>
      </p:sp>
    </p:spTree>
    <p:extLst>
      <p:ext uri="{BB962C8B-B14F-4D97-AF65-F5344CB8AC3E}">
        <p14:creationId xmlns:p14="http://schemas.microsoft.com/office/powerpoint/2010/main" val="384018955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1569660"/>
          </a:xfrm>
          <a:prstGeom prst="rect">
            <a:avLst/>
          </a:prstGeom>
          <a:noFill/>
        </p:spPr>
        <p:txBody>
          <a:bodyPr wrap="square" rtlCol="0">
            <a:spAutoFit/>
          </a:bodyPr>
          <a:lstStyle/>
          <a:p>
            <a:r>
              <a:rPr lang="en-US" sz="2400" baseline="30000" dirty="0">
                <a:solidFill>
                  <a:schemeClr val="bg1"/>
                </a:solidFill>
                <a:latin typeface="CMG Sans SemiBold" pitchFamily="2" charset="77"/>
              </a:rPr>
              <a:t>13</a:t>
            </a:r>
            <a:r>
              <a:rPr lang="en-US" sz="2400" dirty="0">
                <a:solidFill>
                  <a:schemeClr val="bg1"/>
                </a:solidFill>
                <a:latin typeface="CMG Sans SemiBold" pitchFamily="2" charset="77"/>
              </a:rPr>
              <a:t> As a </a:t>
            </a:r>
            <a:r>
              <a:rPr lang="en-US" sz="2400" dirty="0">
                <a:solidFill>
                  <a:srgbClr val="FFFF00"/>
                </a:solidFill>
                <a:latin typeface="CMG Sans SemiBold" pitchFamily="2" charset="77"/>
              </a:rPr>
              <a:t>father</a:t>
            </a:r>
            <a:r>
              <a:rPr lang="en-US" sz="2400" dirty="0">
                <a:solidFill>
                  <a:schemeClr val="bg1"/>
                </a:solidFill>
                <a:latin typeface="CMG Sans SemiBold" pitchFamily="2" charset="77"/>
              </a:rPr>
              <a:t> shows compassion to his children, so the Lord shows compassion to those who fear him. </a:t>
            </a:r>
            <a:r>
              <a:rPr lang="en-US" sz="2400" baseline="30000" dirty="0">
                <a:solidFill>
                  <a:schemeClr val="bg1"/>
                </a:solidFill>
                <a:latin typeface="CMG Sans SemiBold" pitchFamily="2" charset="77"/>
              </a:rPr>
              <a:t>14</a:t>
            </a:r>
            <a:r>
              <a:rPr lang="en-US" sz="2400" dirty="0">
                <a:solidFill>
                  <a:schemeClr val="bg1"/>
                </a:solidFill>
                <a:latin typeface="CMG Sans SemiBold" pitchFamily="2" charset="77"/>
              </a:rPr>
              <a:t> For he knows our frame; he remembers that we are dust.</a:t>
            </a:r>
            <a:endParaRPr lang="en-GB" sz="2400" dirty="0">
              <a:solidFill>
                <a:schemeClr val="bg1"/>
              </a:solidFill>
              <a:latin typeface="CMG Sans SemiBold" pitchFamily="2" charset="77"/>
            </a:endParaRPr>
          </a:p>
        </p:txBody>
      </p:sp>
    </p:spTree>
    <p:extLst>
      <p:ext uri="{BB962C8B-B14F-4D97-AF65-F5344CB8AC3E}">
        <p14:creationId xmlns:p14="http://schemas.microsoft.com/office/powerpoint/2010/main" val="224384995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062103"/>
          </a:xfrm>
          <a:prstGeom prst="rect">
            <a:avLst/>
          </a:prstGeom>
          <a:noFill/>
        </p:spPr>
        <p:txBody>
          <a:bodyPr wrap="square" rtlCol="0">
            <a:spAutoFit/>
          </a:bodyPr>
          <a:lstStyle/>
          <a:p>
            <a:pPr lvl="0"/>
            <a:r>
              <a:rPr lang="en-GB" sz="3200" b="1" dirty="0">
                <a:solidFill>
                  <a:schemeClr val="bg1">
                    <a:lumMod val="85000"/>
                  </a:schemeClr>
                </a:solidFill>
                <a:latin typeface="CMG Sans SemiBold" pitchFamily="2" charset="77"/>
              </a:rPr>
              <a:t>Forgiveness &amp; Fulness</a:t>
            </a:r>
          </a:p>
          <a:p>
            <a:pPr lvl="0"/>
            <a:r>
              <a:rPr lang="en-GB" sz="3200" b="1" dirty="0">
                <a:solidFill>
                  <a:schemeClr val="bg1">
                    <a:lumMod val="85000"/>
                  </a:schemeClr>
                </a:solidFill>
                <a:latin typeface="CMG Sans SemiBold" pitchFamily="2" charset="77"/>
              </a:rPr>
              <a:t>Faithfulness</a:t>
            </a:r>
          </a:p>
          <a:p>
            <a:pPr lvl="0"/>
            <a:r>
              <a:rPr lang="en-GB" sz="3200" b="1" dirty="0">
                <a:solidFill>
                  <a:schemeClr val="bg1">
                    <a:lumMod val="85000"/>
                  </a:schemeClr>
                </a:solidFill>
                <a:latin typeface="CMG Sans SemiBold" pitchFamily="2" charset="77"/>
              </a:rPr>
              <a:t>Fathering</a:t>
            </a:r>
          </a:p>
          <a:p>
            <a:pPr lvl="0"/>
            <a:r>
              <a:rPr lang="en-GB" sz="3200" b="1" dirty="0">
                <a:solidFill>
                  <a:srgbClr val="FFFF00"/>
                </a:solidFill>
                <a:latin typeface="CMG Sans SemiBold" pitchFamily="2" charset="77"/>
              </a:rPr>
              <a:t>Future</a:t>
            </a:r>
          </a:p>
        </p:txBody>
      </p:sp>
    </p:spTree>
    <p:extLst>
      <p:ext uri="{BB962C8B-B14F-4D97-AF65-F5344CB8AC3E}">
        <p14:creationId xmlns:p14="http://schemas.microsoft.com/office/powerpoint/2010/main" val="396975708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3139321"/>
          </a:xfrm>
          <a:prstGeom prst="rect">
            <a:avLst/>
          </a:prstGeom>
          <a:noFill/>
        </p:spPr>
        <p:txBody>
          <a:bodyPr wrap="square" rtlCol="0">
            <a:spAutoFit/>
          </a:bodyPr>
          <a:lstStyle/>
          <a:p>
            <a:r>
              <a:rPr lang="en-US" sz="2200" baseline="30000" dirty="0">
                <a:solidFill>
                  <a:schemeClr val="bg1"/>
                </a:solidFill>
                <a:latin typeface="CMG Sans SemiBold" pitchFamily="2" charset="77"/>
              </a:rPr>
              <a:t>15</a:t>
            </a:r>
            <a:r>
              <a:rPr lang="en-US" sz="2200" dirty="0">
                <a:solidFill>
                  <a:schemeClr val="bg1"/>
                </a:solidFill>
                <a:latin typeface="CMG Sans SemiBold" pitchFamily="2" charset="77"/>
              </a:rPr>
              <a:t> As for man, his days are like grass; he flourishes like a flower of the field; </a:t>
            </a:r>
            <a:r>
              <a:rPr lang="en-US" sz="2200" baseline="30000" dirty="0">
                <a:solidFill>
                  <a:schemeClr val="bg1"/>
                </a:solidFill>
                <a:latin typeface="CMG Sans SemiBold" pitchFamily="2" charset="77"/>
              </a:rPr>
              <a:t>16</a:t>
            </a:r>
            <a:r>
              <a:rPr lang="en-US" sz="2200" dirty="0">
                <a:solidFill>
                  <a:schemeClr val="bg1"/>
                </a:solidFill>
                <a:latin typeface="CMG Sans SemiBold" pitchFamily="2" charset="77"/>
              </a:rPr>
              <a:t> for the wind passes over it, and it is gone, and its place knows it no more. </a:t>
            </a:r>
            <a:r>
              <a:rPr lang="en-US" sz="2200" baseline="30000" dirty="0">
                <a:solidFill>
                  <a:schemeClr val="bg1"/>
                </a:solidFill>
                <a:latin typeface="CMG Sans SemiBold" pitchFamily="2" charset="77"/>
              </a:rPr>
              <a:t>17</a:t>
            </a:r>
            <a:r>
              <a:rPr lang="en-US" sz="2200" dirty="0">
                <a:solidFill>
                  <a:schemeClr val="bg1"/>
                </a:solidFill>
                <a:latin typeface="CMG Sans SemiBold" pitchFamily="2" charset="77"/>
              </a:rPr>
              <a:t> But the steadfast love of the Lord is from </a:t>
            </a:r>
            <a:r>
              <a:rPr lang="en-US" sz="2200" dirty="0">
                <a:solidFill>
                  <a:srgbClr val="FFFF00"/>
                </a:solidFill>
                <a:latin typeface="CMG Sans SemiBold" pitchFamily="2" charset="77"/>
              </a:rPr>
              <a:t>everlasting to everlasting</a:t>
            </a:r>
            <a:r>
              <a:rPr lang="en-US" sz="2200" dirty="0">
                <a:solidFill>
                  <a:schemeClr val="bg1"/>
                </a:solidFill>
                <a:latin typeface="CMG Sans SemiBold" pitchFamily="2" charset="77"/>
              </a:rPr>
              <a:t> on those who fear him, and his righteousness to children’s children, </a:t>
            </a:r>
            <a:r>
              <a:rPr lang="en-US" sz="2200" baseline="30000" dirty="0">
                <a:solidFill>
                  <a:schemeClr val="bg1"/>
                </a:solidFill>
                <a:latin typeface="CMG Sans SemiBold" pitchFamily="2" charset="77"/>
              </a:rPr>
              <a:t>18</a:t>
            </a:r>
            <a:r>
              <a:rPr lang="en-US" sz="2200" dirty="0">
                <a:solidFill>
                  <a:schemeClr val="bg1"/>
                </a:solidFill>
                <a:latin typeface="CMG Sans SemiBold" pitchFamily="2" charset="77"/>
              </a:rPr>
              <a:t> to those who keep his covenant and remember to do his commandments. </a:t>
            </a:r>
            <a:r>
              <a:rPr lang="en-US" sz="2200" baseline="30000" dirty="0">
                <a:solidFill>
                  <a:schemeClr val="bg1"/>
                </a:solidFill>
                <a:latin typeface="CMG Sans SemiBold" pitchFamily="2" charset="77"/>
              </a:rPr>
              <a:t>19</a:t>
            </a:r>
            <a:r>
              <a:rPr lang="en-US" sz="2200" dirty="0">
                <a:solidFill>
                  <a:schemeClr val="bg1"/>
                </a:solidFill>
                <a:latin typeface="CMG Sans SemiBold" pitchFamily="2" charset="77"/>
              </a:rPr>
              <a:t> The Lord has established his throne in the heavens, and his kingdom rules over all.</a:t>
            </a:r>
            <a:endParaRPr lang="en-GB" sz="2200" dirty="0">
              <a:solidFill>
                <a:schemeClr val="bg1"/>
              </a:solidFill>
              <a:latin typeface="CMG Sans SemiBold" pitchFamily="2" charset="77"/>
            </a:endParaRPr>
          </a:p>
        </p:txBody>
      </p:sp>
    </p:spTree>
    <p:extLst>
      <p:ext uri="{BB962C8B-B14F-4D97-AF65-F5344CB8AC3E}">
        <p14:creationId xmlns:p14="http://schemas.microsoft.com/office/powerpoint/2010/main" val="385254771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554545"/>
          </a:xfrm>
          <a:prstGeom prst="rect">
            <a:avLst/>
          </a:prstGeom>
          <a:noFill/>
        </p:spPr>
        <p:txBody>
          <a:bodyPr wrap="square" rtlCol="0">
            <a:spAutoFit/>
          </a:bodyPr>
          <a:lstStyle/>
          <a:p>
            <a:pPr lvl="0"/>
            <a:r>
              <a:rPr lang="en-GB" sz="3200" b="1" dirty="0">
                <a:solidFill>
                  <a:schemeClr val="bg1">
                    <a:lumMod val="85000"/>
                  </a:schemeClr>
                </a:solidFill>
                <a:latin typeface="CMG Sans SemiBold" pitchFamily="2" charset="77"/>
              </a:rPr>
              <a:t>Forgiveness &amp; Fulness</a:t>
            </a:r>
          </a:p>
          <a:p>
            <a:pPr lvl="0"/>
            <a:r>
              <a:rPr lang="en-GB" sz="3200" b="1" dirty="0">
                <a:solidFill>
                  <a:schemeClr val="bg1">
                    <a:lumMod val="85000"/>
                  </a:schemeClr>
                </a:solidFill>
                <a:latin typeface="CMG Sans SemiBold" pitchFamily="2" charset="77"/>
              </a:rPr>
              <a:t>Faithfulness</a:t>
            </a:r>
          </a:p>
          <a:p>
            <a:pPr lvl="0"/>
            <a:r>
              <a:rPr lang="en-GB" sz="3200" b="1" dirty="0">
                <a:solidFill>
                  <a:schemeClr val="bg1">
                    <a:lumMod val="85000"/>
                  </a:schemeClr>
                </a:solidFill>
                <a:latin typeface="CMG Sans SemiBold" pitchFamily="2" charset="77"/>
              </a:rPr>
              <a:t>Fathering</a:t>
            </a:r>
          </a:p>
          <a:p>
            <a:pPr lvl="0"/>
            <a:r>
              <a:rPr lang="en-GB" sz="3200" b="1" dirty="0">
                <a:solidFill>
                  <a:schemeClr val="bg1">
                    <a:lumMod val="85000"/>
                  </a:schemeClr>
                </a:solidFill>
                <a:latin typeface="CMG Sans SemiBold" pitchFamily="2" charset="77"/>
              </a:rPr>
              <a:t>Future</a:t>
            </a:r>
          </a:p>
          <a:p>
            <a:pPr lvl="0"/>
            <a:r>
              <a:rPr lang="en-GB" sz="3200" b="1" dirty="0">
                <a:solidFill>
                  <a:srgbClr val="FFFF00"/>
                </a:solidFill>
                <a:latin typeface="CMG Sans SemiBold" pitchFamily="2" charset="77"/>
              </a:rPr>
              <a:t>Forgetfulness – Do not forget!</a:t>
            </a:r>
          </a:p>
        </p:txBody>
      </p:sp>
    </p:spTree>
    <p:extLst>
      <p:ext uri="{BB962C8B-B14F-4D97-AF65-F5344CB8AC3E}">
        <p14:creationId xmlns:p14="http://schemas.microsoft.com/office/powerpoint/2010/main" val="263772849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739211"/>
          </a:xfrm>
          <a:prstGeom prst="rect">
            <a:avLst/>
          </a:prstGeom>
          <a:noFill/>
        </p:spPr>
        <p:txBody>
          <a:bodyPr wrap="square" rtlCol="0">
            <a:spAutoFit/>
          </a:bodyPr>
          <a:lstStyle/>
          <a:p>
            <a:r>
              <a:rPr lang="en-GB" sz="3600" b="1" dirty="0">
                <a:solidFill>
                  <a:srgbClr val="FFFF00"/>
                </a:solidFill>
                <a:latin typeface="CMG Sans SemiBold" pitchFamily="2" charset="77"/>
              </a:rPr>
              <a:t>Do not forget!</a:t>
            </a:r>
          </a:p>
          <a:p>
            <a:endParaRPr lang="en-US" sz="3600" baseline="30000" dirty="0">
              <a:solidFill>
                <a:schemeClr val="bg1"/>
              </a:solidFill>
              <a:latin typeface="CMG Sans SemiBold" pitchFamily="2" charset="77"/>
            </a:endParaRPr>
          </a:p>
          <a:p>
            <a:r>
              <a:rPr lang="en-US" sz="2800" baseline="30000" dirty="0">
                <a:solidFill>
                  <a:schemeClr val="bg1"/>
                </a:solidFill>
                <a:latin typeface="CMG Sans SemiBold" pitchFamily="2" charset="77"/>
              </a:rPr>
              <a:t>1</a:t>
            </a:r>
            <a:r>
              <a:rPr lang="en-US" sz="2800" dirty="0">
                <a:solidFill>
                  <a:schemeClr val="bg1"/>
                </a:solidFill>
                <a:latin typeface="CMG Sans SemiBold" pitchFamily="2" charset="77"/>
              </a:rPr>
              <a:t> Bless the Lord, O my soul, and all that is within me, bless his holy name! </a:t>
            </a:r>
            <a:r>
              <a:rPr lang="en-US" sz="2800" baseline="30000" dirty="0">
                <a:solidFill>
                  <a:schemeClr val="bg1"/>
                </a:solidFill>
                <a:latin typeface="CMG Sans SemiBold" pitchFamily="2" charset="77"/>
              </a:rPr>
              <a:t>2</a:t>
            </a:r>
            <a:r>
              <a:rPr lang="en-US" sz="2800" dirty="0">
                <a:solidFill>
                  <a:schemeClr val="bg1"/>
                </a:solidFill>
                <a:latin typeface="CMG Sans SemiBold" pitchFamily="2" charset="77"/>
              </a:rPr>
              <a:t> Bless the Lord, O my soul, and </a:t>
            </a:r>
            <a:r>
              <a:rPr lang="en-US" sz="2800" dirty="0">
                <a:solidFill>
                  <a:srgbClr val="FFFF00"/>
                </a:solidFill>
                <a:latin typeface="CMG Sans SemiBold" pitchFamily="2" charset="77"/>
              </a:rPr>
              <a:t>forget not </a:t>
            </a:r>
            <a:r>
              <a:rPr lang="en-US" sz="2800" dirty="0">
                <a:solidFill>
                  <a:schemeClr val="bg1"/>
                </a:solidFill>
                <a:latin typeface="CMG Sans SemiBold" pitchFamily="2" charset="77"/>
              </a:rPr>
              <a:t>all his benefits..</a:t>
            </a:r>
          </a:p>
        </p:txBody>
      </p:sp>
    </p:spTree>
    <p:extLst>
      <p:ext uri="{BB962C8B-B14F-4D97-AF65-F5344CB8AC3E}">
        <p14:creationId xmlns:p14="http://schemas.microsoft.com/office/powerpoint/2010/main" val="19729791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554545"/>
          </a:xfrm>
          <a:prstGeom prst="rect">
            <a:avLst/>
          </a:prstGeom>
          <a:noFill/>
        </p:spPr>
        <p:txBody>
          <a:bodyPr wrap="square" rtlCol="0">
            <a:spAutoFit/>
          </a:bodyPr>
          <a:lstStyle/>
          <a:p>
            <a:pPr lvl="0"/>
            <a:r>
              <a:rPr lang="en-GB" sz="3200" b="1" dirty="0">
                <a:solidFill>
                  <a:schemeClr val="bg1"/>
                </a:solidFill>
                <a:latin typeface="CMG Sans SemiBold" pitchFamily="2" charset="77"/>
              </a:rPr>
              <a:t>Forgiveness &amp; Fulness</a:t>
            </a:r>
          </a:p>
          <a:p>
            <a:pPr lvl="0"/>
            <a:r>
              <a:rPr lang="en-GB" sz="3200" b="1" dirty="0">
                <a:solidFill>
                  <a:schemeClr val="bg1"/>
                </a:solidFill>
                <a:latin typeface="CMG Sans SemiBold" pitchFamily="2" charset="77"/>
              </a:rPr>
              <a:t>Faithfulness</a:t>
            </a:r>
          </a:p>
          <a:p>
            <a:pPr lvl="0"/>
            <a:r>
              <a:rPr lang="en-GB" sz="3200" b="1" dirty="0">
                <a:solidFill>
                  <a:schemeClr val="bg1"/>
                </a:solidFill>
                <a:latin typeface="CMG Sans SemiBold" pitchFamily="2" charset="77"/>
              </a:rPr>
              <a:t>Fathering</a:t>
            </a:r>
          </a:p>
          <a:p>
            <a:pPr lvl="0"/>
            <a:r>
              <a:rPr lang="en-GB" sz="3200" b="1" dirty="0">
                <a:solidFill>
                  <a:schemeClr val="bg1"/>
                </a:solidFill>
                <a:latin typeface="CMG Sans SemiBold" pitchFamily="2" charset="77"/>
              </a:rPr>
              <a:t>Future</a:t>
            </a:r>
          </a:p>
          <a:p>
            <a:pPr lvl="0"/>
            <a:r>
              <a:rPr lang="en-GB" sz="3200" b="1" dirty="0">
                <a:solidFill>
                  <a:schemeClr val="bg1"/>
                </a:solidFill>
                <a:latin typeface="CMG Sans SemiBold" pitchFamily="2" charset="77"/>
              </a:rPr>
              <a:t>Forgetfulness – Do not forget!</a:t>
            </a:r>
          </a:p>
        </p:txBody>
      </p:sp>
    </p:spTree>
    <p:extLst>
      <p:ext uri="{BB962C8B-B14F-4D97-AF65-F5344CB8AC3E}">
        <p14:creationId xmlns:p14="http://schemas.microsoft.com/office/powerpoint/2010/main" val="23678526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4401205"/>
          </a:xfrm>
          <a:prstGeom prst="rect">
            <a:avLst/>
          </a:prstGeom>
          <a:noFill/>
        </p:spPr>
        <p:txBody>
          <a:bodyPr wrap="square" rtlCol="0">
            <a:spAutoFit/>
          </a:bodyPr>
          <a:lstStyle/>
          <a:p>
            <a:r>
              <a:rPr lang="en-GB" sz="2800" b="1" baseline="30000" dirty="0">
                <a:solidFill>
                  <a:schemeClr val="bg1"/>
                </a:solidFill>
                <a:latin typeface="CMG Sans SemiBold" pitchFamily="2" charset="77"/>
              </a:rPr>
              <a:t>1 </a:t>
            </a:r>
            <a:r>
              <a:rPr lang="en-GB" sz="2800" b="1" dirty="0">
                <a:solidFill>
                  <a:schemeClr val="bg1"/>
                </a:solidFill>
                <a:latin typeface="CMG Sans SemiBold" pitchFamily="2" charset="77"/>
              </a:rPr>
              <a:t>Bless the Lord, O my soul, and all that is within me,  bless his holy name!  </a:t>
            </a:r>
            <a:r>
              <a:rPr lang="en-GB" sz="2800" b="1" baseline="30000" dirty="0">
                <a:solidFill>
                  <a:schemeClr val="bg1"/>
                </a:solidFill>
                <a:latin typeface="CMG Sans SemiBold" pitchFamily="2" charset="77"/>
              </a:rPr>
              <a:t>2 </a:t>
            </a:r>
            <a:r>
              <a:rPr lang="en-GB" sz="2800" b="1" dirty="0">
                <a:solidFill>
                  <a:schemeClr val="bg1"/>
                </a:solidFill>
                <a:latin typeface="CMG Sans SemiBold" pitchFamily="2" charset="77"/>
              </a:rPr>
              <a:t>Bless the Lord, O my soul, and forget not all his benefits, </a:t>
            </a:r>
            <a:r>
              <a:rPr lang="en-GB" sz="2800" b="1" baseline="30000" dirty="0">
                <a:solidFill>
                  <a:schemeClr val="bg1"/>
                </a:solidFill>
                <a:latin typeface="CMG Sans SemiBold" pitchFamily="2" charset="77"/>
              </a:rPr>
              <a:t>3 </a:t>
            </a:r>
            <a:r>
              <a:rPr lang="en-GB" sz="2800" b="1" dirty="0">
                <a:solidFill>
                  <a:schemeClr val="bg1"/>
                </a:solidFill>
                <a:latin typeface="CMG Sans SemiBold" pitchFamily="2" charset="77"/>
              </a:rPr>
              <a:t>who forgives all your iniquity, who heals all your diseases, </a:t>
            </a:r>
            <a:r>
              <a:rPr lang="en-GB" sz="2800" b="1" baseline="30000" dirty="0">
                <a:solidFill>
                  <a:schemeClr val="bg1"/>
                </a:solidFill>
                <a:latin typeface="CMG Sans SemiBold" pitchFamily="2" charset="77"/>
              </a:rPr>
              <a:t>4 </a:t>
            </a:r>
            <a:r>
              <a:rPr lang="en-GB" sz="2800" b="1" dirty="0">
                <a:solidFill>
                  <a:schemeClr val="bg1"/>
                </a:solidFill>
                <a:latin typeface="CMG Sans SemiBold" pitchFamily="2" charset="77"/>
              </a:rPr>
              <a:t>who redeems your life from the pit, who crowns you with steadfast love and mercy, </a:t>
            </a:r>
            <a:r>
              <a:rPr lang="en-GB" sz="2800" b="1" baseline="30000" dirty="0">
                <a:solidFill>
                  <a:schemeClr val="bg1"/>
                </a:solidFill>
                <a:latin typeface="CMG Sans SemiBold" pitchFamily="2" charset="77"/>
              </a:rPr>
              <a:t>5 </a:t>
            </a:r>
            <a:r>
              <a:rPr lang="en-GB" sz="2800" b="1" dirty="0">
                <a:solidFill>
                  <a:schemeClr val="bg1"/>
                </a:solidFill>
                <a:latin typeface="CMG Sans SemiBold" pitchFamily="2" charset="77"/>
              </a:rPr>
              <a:t>who satisfies you with good so that your youth is renewed like the eagle’s. </a:t>
            </a:r>
          </a:p>
          <a:p>
            <a:r>
              <a:rPr lang="en-GB" b="1" dirty="0">
                <a:solidFill>
                  <a:schemeClr val="bg1"/>
                </a:solidFill>
                <a:latin typeface="CMG Sans SemiBold" pitchFamily="2" charset="77"/>
              </a:rPr>
              <a:t>Psalm 103:1-5 ESV</a:t>
            </a:r>
          </a:p>
        </p:txBody>
      </p:sp>
    </p:spTree>
    <p:extLst>
      <p:ext uri="{BB962C8B-B14F-4D97-AF65-F5344CB8AC3E}">
        <p14:creationId xmlns:p14="http://schemas.microsoft.com/office/powerpoint/2010/main" val="824880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4401205"/>
          </a:xfrm>
          <a:prstGeom prst="rect">
            <a:avLst/>
          </a:prstGeom>
          <a:noFill/>
        </p:spPr>
        <p:txBody>
          <a:bodyPr wrap="square" rtlCol="0">
            <a:spAutoFit/>
          </a:bodyPr>
          <a:lstStyle/>
          <a:p>
            <a:r>
              <a:rPr lang="en-GB" sz="2800" b="1" baseline="30000" dirty="0">
                <a:solidFill>
                  <a:schemeClr val="bg1"/>
                </a:solidFill>
                <a:latin typeface="CMG Sans SemiBold" pitchFamily="2" charset="77"/>
              </a:rPr>
              <a:t>6 </a:t>
            </a:r>
            <a:r>
              <a:rPr lang="en-GB" sz="2800" b="1" dirty="0">
                <a:solidFill>
                  <a:schemeClr val="bg1"/>
                </a:solidFill>
                <a:latin typeface="CMG Sans SemiBold" pitchFamily="2" charset="77"/>
              </a:rPr>
              <a:t>The Lord works righteousness and justice for all who are oppressed. </a:t>
            </a:r>
            <a:r>
              <a:rPr lang="en-GB" sz="2800" b="1" baseline="30000" dirty="0">
                <a:solidFill>
                  <a:schemeClr val="bg1"/>
                </a:solidFill>
                <a:latin typeface="CMG Sans SemiBold" pitchFamily="2" charset="77"/>
              </a:rPr>
              <a:t>7 </a:t>
            </a:r>
            <a:r>
              <a:rPr lang="en-GB" sz="2800" b="1" dirty="0">
                <a:solidFill>
                  <a:schemeClr val="bg1"/>
                </a:solidFill>
                <a:latin typeface="CMG Sans SemiBold" pitchFamily="2" charset="77"/>
              </a:rPr>
              <a:t>He made known his ways to Moses, his acts to the people of Israel. </a:t>
            </a:r>
            <a:r>
              <a:rPr lang="en-GB" sz="2800" b="1" baseline="30000" dirty="0">
                <a:solidFill>
                  <a:schemeClr val="bg1"/>
                </a:solidFill>
                <a:latin typeface="CMG Sans SemiBold" pitchFamily="2" charset="77"/>
              </a:rPr>
              <a:t>8 </a:t>
            </a:r>
            <a:r>
              <a:rPr lang="en-GB" sz="2800" b="1" dirty="0">
                <a:solidFill>
                  <a:schemeClr val="bg1"/>
                </a:solidFill>
                <a:latin typeface="CMG Sans SemiBold" pitchFamily="2" charset="77"/>
              </a:rPr>
              <a:t>The Lord is merciful and gracious, slow to anger and abounding in steadfast love. </a:t>
            </a:r>
            <a:r>
              <a:rPr lang="en-GB" sz="2800" b="1" baseline="30000" dirty="0">
                <a:solidFill>
                  <a:schemeClr val="bg1"/>
                </a:solidFill>
                <a:latin typeface="CMG Sans SemiBold" pitchFamily="2" charset="77"/>
              </a:rPr>
              <a:t>9 </a:t>
            </a:r>
            <a:r>
              <a:rPr lang="en-GB" sz="2800" b="1" dirty="0">
                <a:solidFill>
                  <a:schemeClr val="bg1"/>
                </a:solidFill>
                <a:latin typeface="CMG Sans SemiBold" pitchFamily="2" charset="77"/>
              </a:rPr>
              <a:t>He will not always chide, nor will he keep his anger forever. </a:t>
            </a:r>
            <a:r>
              <a:rPr lang="en-GB" sz="2800" b="1" baseline="30000" dirty="0">
                <a:solidFill>
                  <a:schemeClr val="bg1"/>
                </a:solidFill>
                <a:latin typeface="CMG Sans SemiBold" pitchFamily="2" charset="77"/>
              </a:rPr>
              <a:t>10 </a:t>
            </a:r>
            <a:r>
              <a:rPr lang="en-GB" sz="2800" b="1" dirty="0">
                <a:solidFill>
                  <a:schemeClr val="bg1"/>
                </a:solidFill>
                <a:latin typeface="CMG Sans SemiBold" pitchFamily="2" charset="77"/>
              </a:rPr>
              <a:t>He does not deal with us according to our sins, nor repay us according to our iniquities. </a:t>
            </a:r>
          </a:p>
          <a:p>
            <a:r>
              <a:rPr lang="en-GB" b="1" dirty="0">
                <a:solidFill>
                  <a:schemeClr val="bg1"/>
                </a:solidFill>
                <a:latin typeface="CMG Sans SemiBold" pitchFamily="2" charset="77"/>
              </a:rPr>
              <a:t>Psalm 103:6-10 ESV</a:t>
            </a:r>
          </a:p>
        </p:txBody>
      </p:sp>
    </p:spTree>
    <p:extLst>
      <p:ext uri="{BB962C8B-B14F-4D97-AF65-F5344CB8AC3E}">
        <p14:creationId xmlns:p14="http://schemas.microsoft.com/office/powerpoint/2010/main" val="50616090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DBFFD-14CF-0044-9191-C3BF4B6BF4D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8838602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4401205"/>
          </a:xfrm>
          <a:prstGeom prst="rect">
            <a:avLst/>
          </a:prstGeom>
          <a:noFill/>
        </p:spPr>
        <p:txBody>
          <a:bodyPr wrap="square" rtlCol="0">
            <a:spAutoFit/>
          </a:bodyPr>
          <a:lstStyle/>
          <a:p>
            <a:r>
              <a:rPr lang="en-GB" sz="2800" b="1" baseline="30000" dirty="0">
                <a:solidFill>
                  <a:schemeClr val="bg1"/>
                </a:solidFill>
                <a:latin typeface="CMG Sans SemiBold" pitchFamily="2" charset="77"/>
              </a:rPr>
              <a:t>11 </a:t>
            </a:r>
            <a:r>
              <a:rPr lang="en-GB" sz="2800" b="1" dirty="0">
                <a:solidFill>
                  <a:schemeClr val="bg1"/>
                </a:solidFill>
                <a:latin typeface="CMG Sans SemiBold" pitchFamily="2" charset="77"/>
              </a:rPr>
              <a:t>For as high as the heavens are above the earth, so great is his steadfast love toward those who fear him; </a:t>
            </a:r>
            <a:r>
              <a:rPr lang="en-GB" sz="2800" b="1" baseline="30000" dirty="0">
                <a:solidFill>
                  <a:schemeClr val="bg1"/>
                </a:solidFill>
                <a:latin typeface="CMG Sans SemiBold" pitchFamily="2" charset="77"/>
              </a:rPr>
              <a:t>12 </a:t>
            </a:r>
            <a:r>
              <a:rPr lang="en-GB" sz="2800" b="1" dirty="0">
                <a:solidFill>
                  <a:schemeClr val="bg1"/>
                </a:solidFill>
                <a:latin typeface="CMG Sans SemiBold" pitchFamily="2" charset="77"/>
              </a:rPr>
              <a:t>as far as the east is from the west, so far does he remove our transgressions from us. </a:t>
            </a:r>
            <a:r>
              <a:rPr lang="en-GB" sz="2800" b="1" baseline="30000" dirty="0">
                <a:solidFill>
                  <a:schemeClr val="bg1"/>
                </a:solidFill>
                <a:latin typeface="CMG Sans SemiBold" pitchFamily="2" charset="77"/>
              </a:rPr>
              <a:t>13 </a:t>
            </a:r>
            <a:r>
              <a:rPr lang="en-GB" sz="2800" b="1" dirty="0">
                <a:solidFill>
                  <a:schemeClr val="bg1"/>
                </a:solidFill>
                <a:latin typeface="CMG Sans SemiBold" pitchFamily="2" charset="77"/>
              </a:rPr>
              <a:t>As a father shows compassion to his children, so the Lord shows compassion to those who fear him. </a:t>
            </a:r>
            <a:r>
              <a:rPr lang="en-GB" sz="2800" b="1" baseline="30000" dirty="0">
                <a:solidFill>
                  <a:schemeClr val="bg1"/>
                </a:solidFill>
                <a:latin typeface="CMG Sans SemiBold" pitchFamily="2" charset="77"/>
              </a:rPr>
              <a:t>14 </a:t>
            </a:r>
            <a:r>
              <a:rPr lang="en-GB" sz="2800" b="1" dirty="0">
                <a:solidFill>
                  <a:schemeClr val="bg1"/>
                </a:solidFill>
                <a:latin typeface="CMG Sans SemiBold" pitchFamily="2" charset="77"/>
              </a:rPr>
              <a:t>For he knows our frame; he remembers that we are dust. </a:t>
            </a:r>
          </a:p>
          <a:p>
            <a:r>
              <a:rPr lang="en-GB" b="1" dirty="0">
                <a:solidFill>
                  <a:schemeClr val="bg1"/>
                </a:solidFill>
                <a:latin typeface="CMG Sans SemiBold" pitchFamily="2" charset="77"/>
              </a:rPr>
              <a:t>Psalm 103:11-14 ESV</a:t>
            </a:r>
          </a:p>
        </p:txBody>
      </p:sp>
    </p:spTree>
    <p:extLst>
      <p:ext uri="{BB962C8B-B14F-4D97-AF65-F5344CB8AC3E}">
        <p14:creationId xmlns:p14="http://schemas.microsoft.com/office/powerpoint/2010/main" val="193675287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4247317"/>
          </a:xfrm>
          <a:prstGeom prst="rect">
            <a:avLst/>
          </a:prstGeom>
          <a:noFill/>
        </p:spPr>
        <p:txBody>
          <a:bodyPr wrap="square" rtlCol="0">
            <a:spAutoFit/>
          </a:bodyPr>
          <a:lstStyle/>
          <a:p>
            <a:r>
              <a:rPr lang="en-GB" sz="2800" b="1" baseline="30000" dirty="0">
                <a:solidFill>
                  <a:schemeClr val="bg1"/>
                </a:solidFill>
                <a:latin typeface="CMG Sans SemiBold" pitchFamily="2" charset="77"/>
              </a:rPr>
              <a:t>15 </a:t>
            </a:r>
            <a:r>
              <a:rPr lang="en-GB" sz="2800" b="1" dirty="0">
                <a:solidFill>
                  <a:schemeClr val="bg1"/>
                </a:solidFill>
                <a:latin typeface="CMG Sans SemiBold" pitchFamily="2" charset="77"/>
              </a:rPr>
              <a:t>As for man, his days are like grass; he flourishes like a flower of the field; </a:t>
            </a:r>
            <a:r>
              <a:rPr lang="en-GB" sz="2800" b="1" baseline="30000" dirty="0">
                <a:solidFill>
                  <a:schemeClr val="bg1"/>
                </a:solidFill>
                <a:latin typeface="CMG Sans SemiBold" pitchFamily="2" charset="77"/>
              </a:rPr>
              <a:t>16 </a:t>
            </a:r>
            <a:r>
              <a:rPr lang="en-GB" sz="2800" b="1" dirty="0">
                <a:solidFill>
                  <a:schemeClr val="bg1"/>
                </a:solidFill>
                <a:latin typeface="CMG Sans SemiBold" pitchFamily="2" charset="77"/>
              </a:rPr>
              <a:t>for the wind passes over it, and it is gone, and its place knows it no more.  </a:t>
            </a:r>
            <a:r>
              <a:rPr lang="en-GB" sz="2800" b="1" baseline="30000" dirty="0">
                <a:solidFill>
                  <a:schemeClr val="bg1"/>
                </a:solidFill>
                <a:latin typeface="CMG Sans SemiBold" pitchFamily="2" charset="77"/>
              </a:rPr>
              <a:t>17 </a:t>
            </a:r>
            <a:r>
              <a:rPr lang="en-GB" sz="2800" b="1" dirty="0">
                <a:solidFill>
                  <a:schemeClr val="bg1"/>
                </a:solidFill>
                <a:latin typeface="CMG Sans SemiBold" pitchFamily="2" charset="77"/>
              </a:rPr>
              <a:t>But the steadfast love of the Lord is from everlasting to everlasting on those who fear him, and his righteousness to children’s children, </a:t>
            </a:r>
            <a:r>
              <a:rPr lang="en-GB" sz="2800" b="1" baseline="30000" dirty="0">
                <a:solidFill>
                  <a:schemeClr val="bg1"/>
                </a:solidFill>
                <a:latin typeface="CMG Sans SemiBold" pitchFamily="2" charset="77"/>
              </a:rPr>
              <a:t>18 </a:t>
            </a:r>
            <a:r>
              <a:rPr lang="en-GB" sz="2800" b="1" dirty="0">
                <a:solidFill>
                  <a:schemeClr val="bg1"/>
                </a:solidFill>
                <a:latin typeface="CMG Sans SemiBold" pitchFamily="2" charset="77"/>
              </a:rPr>
              <a:t>to those who keep his covenant and remember to do his commandments. </a:t>
            </a:r>
          </a:p>
          <a:p>
            <a:r>
              <a:rPr lang="en-GB" b="1" dirty="0">
                <a:solidFill>
                  <a:schemeClr val="bg1"/>
                </a:solidFill>
                <a:latin typeface="CMG Sans SemiBold" pitchFamily="2" charset="77"/>
              </a:rPr>
              <a:t>Psalm 103:15-18 ESV</a:t>
            </a:r>
          </a:p>
        </p:txBody>
      </p:sp>
    </p:spTree>
    <p:extLst>
      <p:ext uri="{BB962C8B-B14F-4D97-AF65-F5344CB8AC3E}">
        <p14:creationId xmlns:p14="http://schemas.microsoft.com/office/powerpoint/2010/main" val="402712820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739211"/>
          </a:xfrm>
          <a:prstGeom prst="rect">
            <a:avLst/>
          </a:prstGeom>
          <a:noFill/>
        </p:spPr>
        <p:txBody>
          <a:bodyPr wrap="square" rtlCol="0">
            <a:spAutoFit/>
          </a:bodyPr>
          <a:lstStyle/>
          <a:p>
            <a:r>
              <a:rPr lang="en-GB" sz="3600" b="1" dirty="0">
                <a:solidFill>
                  <a:srgbClr val="FFFF00"/>
                </a:solidFill>
                <a:latin typeface="CMG Sans SemiBold" pitchFamily="2" charset="77"/>
              </a:rPr>
              <a:t>Do not forget!</a:t>
            </a:r>
          </a:p>
          <a:p>
            <a:endParaRPr lang="en-US" sz="3600" baseline="30000" dirty="0">
              <a:solidFill>
                <a:schemeClr val="bg1"/>
              </a:solidFill>
              <a:latin typeface="CMG Sans SemiBold" pitchFamily="2" charset="77"/>
            </a:endParaRPr>
          </a:p>
          <a:p>
            <a:r>
              <a:rPr lang="en-US" sz="2800" baseline="30000" dirty="0">
                <a:solidFill>
                  <a:schemeClr val="bg1"/>
                </a:solidFill>
                <a:latin typeface="CMG Sans SemiBold" pitchFamily="2" charset="77"/>
              </a:rPr>
              <a:t>1</a:t>
            </a:r>
            <a:r>
              <a:rPr lang="en-US" sz="2800" dirty="0">
                <a:solidFill>
                  <a:schemeClr val="bg1"/>
                </a:solidFill>
                <a:latin typeface="CMG Sans SemiBold" pitchFamily="2" charset="77"/>
              </a:rPr>
              <a:t> Bless the Lord, O my soul, and all that is within me, bless his holy name! </a:t>
            </a:r>
            <a:r>
              <a:rPr lang="en-US" sz="2800" baseline="30000" dirty="0">
                <a:solidFill>
                  <a:schemeClr val="bg1"/>
                </a:solidFill>
                <a:latin typeface="CMG Sans SemiBold" pitchFamily="2" charset="77"/>
              </a:rPr>
              <a:t>2</a:t>
            </a:r>
            <a:r>
              <a:rPr lang="en-US" sz="2800" dirty="0">
                <a:solidFill>
                  <a:schemeClr val="bg1"/>
                </a:solidFill>
                <a:latin typeface="CMG Sans SemiBold" pitchFamily="2" charset="77"/>
              </a:rPr>
              <a:t> Bless the Lord, O my soul, and </a:t>
            </a:r>
            <a:r>
              <a:rPr lang="en-US" sz="2800" dirty="0">
                <a:solidFill>
                  <a:srgbClr val="FFFF00"/>
                </a:solidFill>
                <a:latin typeface="CMG Sans SemiBold" pitchFamily="2" charset="77"/>
              </a:rPr>
              <a:t>forget not </a:t>
            </a:r>
            <a:r>
              <a:rPr lang="en-US" sz="2800" dirty="0">
                <a:solidFill>
                  <a:schemeClr val="bg1"/>
                </a:solidFill>
                <a:latin typeface="CMG Sans SemiBold" pitchFamily="2" charset="77"/>
              </a:rPr>
              <a:t>all his benefits..</a:t>
            </a:r>
          </a:p>
        </p:txBody>
      </p:sp>
    </p:spTree>
    <p:extLst>
      <p:ext uri="{BB962C8B-B14F-4D97-AF65-F5344CB8AC3E}">
        <p14:creationId xmlns:p14="http://schemas.microsoft.com/office/powerpoint/2010/main" val="206034159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40EE5-A05C-414C-A7FC-6FC6602F486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4454485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A3982-3612-4C4C-9533-8E6A1515D75C}"/>
              </a:ext>
            </a:extLst>
          </p:cNvPr>
          <p:cNvPicPr>
            <a:picLocks noChangeAspect="1"/>
          </p:cNvPicPr>
          <p:nvPr/>
        </p:nvPicPr>
        <p:blipFill>
          <a:blip r:embed="rId2"/>
          <a:stretch>
            <a:fillRect/>
          </a:stretch>
        </p:blipFill>
        <p:spPr>
          <a:xfrm>
            <a:off x="0" y="994"/>
            <a:ext cx="9144000" cy="5141511"/>
          </a:xfrm>
          <a:prstGeom prst="rect">
            <a:avLst/>
          </a:prstGeom>
        </p:spPr>
      </p:pic>
    </p:spTree>
    <p:extLst>
      <p:ext uri="{BB962C8B-B14F-4D97-AF65-F5344CB8AC3E}">
        <p14:creationId xmlns:p14="http://schemas.microsoft.com/office/powerpoint/2010/main" val="338249768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3416320"/>
          </a:xfrm>
          <a:prstGeom prst="rect">
            <a:avLst/>
          </a:prstGeom>
          <a:noFill/>
        </p:spPr>
        <p:txBody>
          <a:bodyPr wrap="square" rtlCol="0">
            <a:spAutoFit/>
          </a:bodyPr>
          <a:lstStyle/>
          <a:p>
            <a:r>
              <a:rPr lang="en-GB" sz="2400" b="1" dirty="0">
                <a:solidFill>
                  <a:schemeClr val="bg1"/>
                </a:solidFill>
                <a:latin typeface="CMG Sans SemiBold" pitchFamily="2" charset="77"/>
              </a:rPr>
              <a:t>Here is how to work the Gospel into one’s own heart until it transforms. It happens through inward dialogue, speaking directly and forcefully to your own heart (”my soul”) rather than just listening to it. Biblical meditation, unlike the popular varieties, is not a relaxation technique for emptying the mind but rather one that fills it with truth, using thought and memory to set your heart on fire</a:t>
            </a:r>
          </a:p>
          <a:p>
            <a:r>
              <a:rPr lang="en-GB" sz="1600" b="1" dirty="0">
                <a:solidFill>
                  <a:schemeClr val="bg1"/>
                </a:solidFill>
                <a:latin typeface="CMG Sans SemiBold" pitchFamily="2" charset="77"/>
              </a:rPr>
              <a:t>Tim Keller</a:t>
            </a:r>
            <a:endParaRPr lang="en-US" sz="1200" dirty="0">
              <a:solidFill>
                <a:schemeClr val="bg1"/>
              </a:solidFill>
              <a:latin typeface="CMG Sans SemiBold" pitchFamily="2" charset="77"/>
            </a:endParaRPr>
          </a:p>
        </p:txBody>
      </p:sp>
    </p:spTree>
    <p:extLst>
      <p:ext uri="{BB962C8B-B14F-4D97-AF65-F5344CB8AC3E}">
        <p14:creationId xmlns:p14="http://schemas.microsoft.com/office/powerpoint/2010/main" val="230755122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2739211"/>
          </a:xfrm>
          <a:prstGeom prst="rect">
            <a:avLst/>
          </a:prstGeom>
          <a:noFill/>
        </p:spPr>
        <p:txBody>
          <a:bodyPr wrap="square" rtlCol="0">
            <a:spAutoFit/>
          </a:bodyPr>
          <a:lstStyle/>
          <a:p>
            <a:r>
              <a:rPr lang="en-GB" sz="3600" b="1" dirty="0">
                <a:solidFill>
                  <a:srgbClr val="FFFF00"/>
                </a:solidFill>
                <a:latin typeface="CMG Sans SemiBold" pitchFamily="2" charset="77"/>
              </a:rPr>
              <a:t>Do not forget!</a:t>
            </a:r>
          </a:p>
          <a:p>
            <a:endParaRPr lang="en-US" sz="3600" baseline="30000" dirty="0">
              <a:solidFill>
                <a:schemeClr val="bg1"/>
              </a:solidFill>
              <a:latin typeface="CMG Sans SemiBold" pitchFamily="2" charset="77"/>
            </a:endParaRPr>
          </a:p>
          <a:p>
            <a:r>
              <a:rPr lang="en-US" sz="2800" baseline="30000" dirty="0">
                <a:solidFill>
                  <a:schemeClr val="bg1"/>
                </a:solidFill>
                <a:latin typeface="CMG Sans SemiBold" pitchFamily="2" charset="77"/>
              </a:rPr>
              <a:t>1</a:t>
            </a:r>
            <a:r>
              <a:rPr lang="en-US" sz="2800" dirty="0">
                <a:solidFill>
                  <a:schemeClr val="bg1"/>
                </a:solidFill>
                <a:latin typeface="CMG Sans SemiBold" pitchFamily="2" charset="77"/>
              </a:rPr>
              <a:t> Bless the Lord, O my soul, and all that is within me, bless his holy name! </a:t>
            </a:r>
            <a:r>
              <a:rPr lang="en-US" sz="2800" baseline="30000" dirty="0">
                <a:solidFill>
                  <a:schemeClr val="bg1"/>
                </a:solidFill>
                <a:latin typeface="CMG Sans SemiBold" pitchFamily="2" charset="77"/>
              </a:rPr>
              <a:t>2</a:t>
            </a:r>
            <a:r>
              <a:rPr lang="en-US" sz="2800" dirty="0">
                <a:solidFill>
                  <a:schemeClr val="bg1"/>
                </a:solidFill>
                <a:latin typeface="CMG Sans SemiBold" pitchFamily="2" charset="77"/>
              </a:rPr>
              <a:t> Bless the Lord, O my soul, and </a:t>
            </a:r>
            <a:r>
              <a:rPr lang="en-US" sz="2800" dirty="0">
                <a:solidFill>
                  <a:srgbClr val="FFFF00"/>
                </a:solidFill>
                <a:latin typeface="CMG Sans SemiBold" pitchFamily="2" charset="77"/>
              </a:rPr>
              <a:t>forget not </a:t>
            </a:r>
            <a:r>
              <a:rPr lang="en-US" sz="2800" dirty="0">
                <a:solidFill>
                  <a:schemeClr val="bg1"/>
                </a:solidFill>
                <a:latin typeface="CMG Sans SemiBold" pitchFamily="2" charset="77"/>
              </a:rPr>
              <a:t>all his benefits..</a:t>
            </a:r>
          </a:p>
        </p:txBody>
      </p:sp>
    </p:spTree>
    <p:extLst>
      <p:ext uri="{BB962C8B-B14F-4D97-AF65-F5344CB8AC3E}">
        <p14:creationId xmlns:p14="http://schemas.microsoft.com/office/powerpoint/2010/main" val="148363727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3416320"/>
          </a:xfrm>
          <a:prstGeom prst="rect">
            <a:avLst/>
          </a:prstGeom>
          <a:noFill/>
        </p:spPr>
        <p:txBody>
          <a:bodyPr wrap="square" rtlCol="0">
            <a:spAutoFit/>
          </a:bodyPr>
          <a:lstStyle/>
          <a:p>
            <a:pPr lvl="0"/>
            <a:r>
              <a:rPr lang="en-GB" sz="3200" b="1" dirty="0">
                <a:solidFill>
                  <a:srgbClr val="FFFF00"/>
                </a:solidFill>
                <a:latin typeface="CMG Sans SemiBold" pitchFamily="2" charset="77"/>
              </a:rPr>
              <a:t>Forgiveness &amp; Fulness</a:t>
            </a:r>
          </a:p>
          <a:p>
            <a:pPr lvl="0"/>
            <a:endParaRPr lang="en-GB" sz="2400" baseline="30000" dirty="0">
              <a:solidFill>
                <a:schemeClr val="bg1"/>
              </a:solidFill>
              <a:latin typeface="CMG Sans SemiBold" pitchFamily="2" charset="77"/>
            </a:endParaRPr>
          </a:p>
          <a:p>
            <a:pPr lvl="0"/>
            <a:endParaRPr lang="en-GB" sz="2400" baseline="30000" dirty="0">
              <a:solidFill>
                <a:schemeClr val="bg1"/>
              </a:solidFill>
              <a:latin typeface="CMG Sans SemiBold" pitchFamily="2" charset="77"/>
            </a:endParaRPr>
          </a:p>
          <a:p>
            <a:pPr lvl="0"/>
            <a:r>
              <a:rPr lang="en-GB" sz="2400" baseline="30000" dirty="0">
                <a:solidFill>
                  <a:schemeClr val="bg1"/>
                </a:solidFill>
                <a:latin typeface="CMG Sans SemiBold" pitchFamily="2" charset="77"/>
              </a:rPr>
              <a:t>3</a:t>
            </a:r>
            <a:r>
              <a:rPr lang="en-GB" sz="2400" dirty="0">
                <a:solidFill>
                  <a:schemeClr val="bg1"/>
                </a:solidFill>
                <a:latin typeface="CMG Sans SemiBold" pitchFamily="2" charset="77"/>
              </a:rPr>
              <a:t> who </a:t>
            </a:r>
            <a:r>
              <a:rPr lang="en-GB" sz="2400" dirty="0">
                <a:solidFill>
                  <a:srgbClr val="FFFF00"/>
                </a:solidFill>
                <a:latin typeface="CMG Sans SemiBold" pitchFamily="2" charset="77"/>
              </a:rPr>
              <a:t>forgives</a:t>
            </a:r>
            <a:r>
              <a:rPr lang="en-GB" sz="2400" dirty="0">
                <a:solidFill>
                  <a:schemeClr val="bg1"/>
                </a:solidFill>
                <a:latin typeface="CMG Sans SemiBold" pitchFamily="2" charset="77"/>
              </a:rPr>
              <a:t> all your iniquity, who heals all your diseases, </a:t>
            </a:r>
            <a:r>
              <a:rPr lang="en-GB" sz="2400" baseline="30000" dirty="0">
                <a:solidFill>
                  <a:schemeClr val="bg1"/>
                </a:solidFill>
                <a:latin typeface="CMG Sans SemiBold" pitchFamily="2" charset="77"/>
              </a:rPr>
              <a:t>4 </a:t>
            </a:r>
            <a:r>
              <a:rPr lang="en-GB" sz="2400" dirty="0">
                <a:solidFill>
                  <a:schemeClr val="bg1"/>
                </a:solidFill>
                <a:latin typeface="CMG Sans SemiBold" pitchFamily="2" charset="77"/>
              </a:rPr>
              <a:t>who redeems your life from the pit, who crowns you with steadfast love and mercy, </a:t>
            </a:r>
            <a:r>
              <a:rPr lang="en-GB" sz="2400" baseline="30000" dirty="0">
                <a:solidFill>
                  <a:schemeClr val="bg1"/>
                </a:solidFill>
                <a:latin typeface="CMG Sans SemiBold" pitchFamily="2" charset="77"/>
              </a:rPr>
              <a:t>5</a:t>
            </a:r>
            <a:r>
              <a:rPr lang="en-GB" sz="2400" dirty="0">
                <a:solidFill>
                  <a:schemeClr val="bg1"/>
                </a:solidFill>
                <a:latin typeface="CMG Sans SemiBold" pitchFamily="2" charset="77"/>
              </a:rPr>
              <a:t> who </a:t>
            </a:r>
            <a:r>
              <a:rPr lang="en-GB" sz="2400" dirty="0">
                <a:solidFill>
                  <a:srgbClr val="FFFF00"/>
                </a:solidFill>
                <a:latin typeface="CMG Sans SemiBold" pitchFamily="2" charset="77"/>
              </a:rPr>
              <a:t>satisfies</a:t>
            </a:r>
            <a:r>
              <a:rPr lang="en-GB" sz="2400" dirty="0">
                <a:solidFill>
                  <a:schemeClr val="bg1"/>
                </a:solidFill>
                <a:latin typeface="CMG Sans SemiBold" pitchFamily="2" charset="77"/>
              </a:rPr>
              <a:t> you with good so that your youth is renewed like the eagle’s.</a:t>
            </a:r>
          </a:p>
          <a:p>
            <a:pPr lvl="0"/>
            <a:endParaRPr lang="en-GB" sz="3200" dirty="0">
              <a:solidFill>
                <a:schemeClr val="bg1"/>
              </a:solidFill>
              <a:latin typeface="CMG Sans SemiBold" pitchFamily="2" charset="77"/>
            </a:endParaRPr>
          </a:p>
        </p:txBody>
      </p:sp>
    </p:spTree>
    <p:extLst>
      <p:ext uri="{BB962C8B-B14F-4D97-AF65-F5344CB8AC3E}">
        <p14:creationId xmlns:p14="http://schemas.microsoft.com/office/powerpoint/2010/main" val="250623948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8E0A-943D-2C43-8896-6940C195B52B}"/>
              </a:ext>
            </a:extLst>
          </p:cNvPr>
          <p:cNvSpPr txBox="1"/>
          <p:nvPr/>
        </p:nvSpPr>
        <p:spPr>
          <a:xfrm>
            <a:off x="262759" y="252248"/>
            <a:ext cx="8586951" cy="1077218"/>
          </a:xfrm>
          <a:prstGeom prst="rect">
            <a:avLst/>
          </a:prstGeom>
          <a:noFill/>
        </p:spPr>
        <p:txBody>
          <a:bodyPr wrap="square" rtlCol="0">
            <a:spAutoFit/>
          </a:bodyPr>
          <a:lstStyle/>
          <a:p>
            <a:pPr lvl="0"/>
            <a:r>
              <a:rPr lang="en-GB" sz="3200" b="1" dirty="0">
                <a:solidFill>
                  <a:schemeClr val="bg1">
                    <a:lumMod val="85000"/>
                  </a:schemeClr>
                </a:solidFill>
                <a:latin typeface="CMG Sans SemiBold" pitchFamily="2" charset="77"/>
              </a:rPr>
              <a:t>Forgiveness &amp; Fulness</a:t>
            </a:r>
          </a:p>
          <a:p>
            <a:pPr lvl="0"/>
            <a:r>
              <a:rPr lang="en-GB" sz="3200" b="1" dirty="0">
                <a:solidFill>
                  <a:srgbClr val="FFFF00"/>
                </a:solidFill>
                <a:latin typeface="CMG Sans SemiBold" pitchFamily="2" charset="77"/>
              </a:rPr>
              <a:t>Faithfulness</a:t>
            </a:r>
          </a:p>
        </p:txBody>
      </p:sp>
    </p:spTree>
    <p:extLst>
      <p:ext uri="{BB962C8B-B14F-4D97-AF65-F5344CB8AC3E}">
        <p14:creationId xmlns:p14="http://schemas.microsoft.com/office/powerpoint/2010/main" val="120281608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7483</TotalTime>
  <Words>879</Words>
  <Application>Microsoft Macintosh PowerPoint</Application>
  <PresentationFormat>On-screen Show (16:9)</PresentationFormat>
  <Paragraphs>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Microsoft Office User</cp:lastModifiedBy>
  <cp:revision>229</cp:revision>
  <dcterms:created xsi:type="dcterms:W3CDTF">2016-05-05T14:24:59Z</dcterms:created>
  <dcterms:modified xsi:type="dcterms:W3CDTF">2020-10-08T06:51:21Z</dcterms:modified>
</cp:coreProperties>
</file>