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6520E-81B0-44BB-9A06-C613A7706AA9}" type="datetimeFigureOut">
              <a:rPr lang="en-GB" smtClean="0"/>
              <a:t>16/02/2022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24509-C8F8-481D-A1A1-692699C9A9A0}" type="slidenum">
              <a:rPr lang="en-GB" smtClean="0"/>
              <a:t>‹#›</a:t>
            </a:fld>
            <a:endParaRPr lang="en-GB" dirty="0"/>
          </a:p>
        </p:txBody>
      </p:sp>
    </p:spTree>
    <p:extLst>
      <p:ext uri="{BB962C8B-B14F-4D97-AF65-F5344CB8AC3E}">
        <p14:creationId xmlns:p14="http://schemas.microsoft.com/office/powerpoint/2010/main" val="68239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2F4442A-30AD-4318-B70C-C9062AF94629}" type="datetimeFigureOut">
              <a:rPr lang="en-GB" smtClean="0"/>
              <a:t>16/02/2022</a:t>
            </a:fld>
            <a:endParaRPr lang="en-GB"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DBB140-81CE-434C-AB91-8DFC9BD36F9F}" type="slidenum">
              <a:rPr lang="en-GB" smtClean="0"/>
              <a:t>‹#›</a:t>
            </a:fld>
            <a:endParaRPr lang="en-GB"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265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87909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384050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DBB140-81CE-434C-AB91-8DFC9BD36F9F}" type="slidenum">
              <a:rPr lang="en-GB" smtClean="0"/>
              <a:t>‹#›</a:t>
            </a:fld>
            <a:endParaRPr lang="en-GB"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684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34549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381836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268013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1028964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123714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290977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235899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129421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416441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365017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97371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37807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4442A-30AD-4318-B70C-C9062AF94629}" type="datetimeFigureOut">
              <a:rPr lang="en-GB" smtClean="0"/>
              <a:t>16/02/2022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DBB140-81CE-434C-AB91-8DFC9BD36F9F}" type="slidenum">
              <a:rPr lang="en-GB" smtClean="0"/>
              <a:t>‹#›</a:t>
            </a:fld>
            <a:endParaRPr lang="en-GB" dirty="0"/>
          </a:p>
        </p:txBody>
      </p:sp>
    </p:spTree>
    <p:extLst>
      <p:ext uri="{BB962C8B-B14F-4D97-AF65-F5344CB8AC3E}">
        <p14:creationId xmlns:p14="http://schemas.microsoft.com/office/powerpoint/2010/main" val="31989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2F4442A-30AD-4318-B70C-C9062AF94629}" type="datetimeFigureOut">
              <a:rPr lang="en-GB" smtClean="0"/>
              <a:t>16/02/2022</a:t>
            </a:fld>
            <a:endParaRPr lang="en-GB"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FDBB140-81CE-434C-AB91-8DFC9BD36F9F}" type="slidenum">
              <a:rPr lang="en-GB" smtClean="0"/>
              <a:t>‹#›</a:t>
            </a:fld>
            <a:endParaRPr lang="en-GB" dirty="0"/>
          </a:p>
        </p:txBody>
      </p:sp>
    </p:spTree>
    <p:extLst>
      <p:ext uri="{BB962C8B-B14F-4D97-AF65-F5344CB8AC3E}">
        <p14:creationId xmlns:p14="http://schemas.microsoft.com/office/powerpoint/2010/main" val="3050078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BA89-252A-4805-B591-FAB173A26770}"/>
              </a:ext>
            </a:extLst>
          </p:cNvPr>
          <p:cNvSpPr>
            <a:spLocks noGrp="1"/>
          </p:cNvSpPr>
          <p:nvPr>
            <p:ph type="ctrTitle"/>
          </p:nvPr>
        </p:nvSpPr>
        <p:spPr/>
        <p:txBody>
          <a:bodyPr/>
          <a:lstStyle/>
          <a:p>
            <a:r>
              <a:rPr lang="en-GB" dirty="0"/>
              <a:t>Living as a new testament church!</a:t>
            </a:r>
          </a:p>
        </p:txBody>
      </p:sp>
      <p:sp>
        <p:nvSpPr>
          <p:cNvPr id="3" name="Subtitle 2">
            <a:extLst>
              <a:ext uri="{FF2B5EF4-FFF2-40B4-BE49-F238E27FC236}">
                <a16:creationId xmlns:a16="http://schemas.microsoft.com/office/drawing/2014/main" id="{FE44D2A4-4442-43AE-8DE0-6629DC0DF550}"/>
              </a:ext>
            </a:extLst>
          </p:cNvPr>
          <p:cNvSpPr>
            <a:spLocks noGrp="1"/>
          </p:cNvSpPr>
          <p:nvPr>
            <p:ph type="subTitle" idx="1"/>
          </p:nvPr>
        </p:nvSpPr>
        <p:spPr/>
        <p:txBody>
          <a:bodyPr/>
          <a:lstStyle/>
          <a:p>
            <a:r>
              <a:rPr lang="en-GB" dirty="0"/>
              <a:t>Fullness of Life in the holy  spirit!</a:t>
            </a:r>
          </a:p>
        </p:txBody>
      </p:sp>
    </p:spTree>
    <p:extLst>
      <p:ext uri="{BB962C8B-B14F-4D97-AF65-F5344CB8AC3E}">
        <p14:creationId xmlns:p14="http://schemas.microsoft.com/office/powerpoint/2010/main" val="22287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3" y="259308"/>
            <a:ext cx="10849970" cy="646331"/>
          </a:xfrm>
          <a:prstGeom prst="rect">
            <a:avLst/>
          </a:prstGeom>
          <a:noFill/>
        </p:spPr>
        <p:txBody>
          <a:bodyPr wrap="square" rtlCol="0">
            <a:spAutoFit/>
          </a:bodyPr>
          <a:lstStyle/>
          <a:p>
            <a:pPr algn="ctr"/>
            <a:r>
              <a:rPr lang="en-GB" sz="3600" b="1" dirty="0">
                <a:latin typeface="system-ui"/>
              </a:rPr>
              <a:t>3.	A Change of Empowerment</a:t>
            </a:r>
          </a:p>
        </p:txBody>
      </p:sp>
      <p:sp>
        <p:nvSpPr>
          <p:cNvPr id="4" name="TextBox 3">
            <a:extLst>
              <a:ext uri="{FF2B5EF4-FFF2-40B4-BE49-F238E27FC236}">
                <a16:creationId xmlns:a16="http://schemas.microsoft.com/office/drawing/2014/main" id="{16D32D27-519B-440F-BC38-AABD3F7FA953}"/>
              </a:ext>
            </a:extLst>
          </p:cNvPr>
          <p:cNvSpPr txBox="1"/>
          <p:nvPr/>
        </p:nvSpPr>
        <p:spPr>
          <a:xfrm>
            <a:off x="739252" y="1301423"/>
            <a:ext cx="10713493" cy="3785652"/>
          </a:xfrm>
          <a:prstGeom prst="rect">
            <a:avLst/>
          </a:prstGeom>
          <a:noFill/>
        </p:spPr>
        <p:txBody>
          <a:bodyPr wrap="square" rtlCol="0">
            <a:spAutoFit/>
          </a:bodyPr>
          <a:lstStyle/>
          <a:p>
            <a:pPr algn="ctr"/>
            <a:r>
              <a:rPr lang="en-GB" sz="3000" dirty="0">
                <a:highlight>
                  <a:srgbClr val="FFFF00"/>
                </a:highlight>
                <a:latin typeface="system-ui"/>
              </a:rPr>
              <a:t>Case 1:	Philip in Samaria	Acts 8:4-19</a:t>
            </a:r>
          </a:p>
          <a:p>
            <a:r>
              <a:rPr lang="en-GB" sz="3000" dirty="0">
                <a:highlight>
                  <a:srgbClr val="FFFF00"/>
                </a:highlight>
                <a:latin typeface="system-ui"/>
              </a:rPr>
              <a:t>Believed v12 </a:t>
            </a:r>
            <a:r>
              <a:rPr lang="en-GB" sz="3000" dirty="0">
                <a:highlight>
                  <a:srgbClr val="FFFF00"/>
                </a:highlight>
                <a:latin typeface="system-ui"/>
                <a:sym typeface="Wingdings" panose="05000000000000000000" pitchFamily="2" charset="2"/>
              </a:rPr>
              <a:t></a:t>
            </a:r>
            <a:r>
              <a:rPr lang="en-GB" sz="3000" dirty="0">
                <a:highlight>
                  <a:srgbClr val="FFFF00"/>
                </a:highlight>
                <a:latin typeface="system-ui"/>
              </a:rPr>
              <a:t> Baptised in Water v12 </a:t>
            </a:r>
            <a:r>
              <a:rPr lang="en-GB" sz="3000" dirty="0">
                <a:highlight>
                  <a:srgbClr val="FFFF00"/>
                </a:highlight>
                <a:latin typeface="system-ui"/>
                <a:sym typeface="Wingdings" panose="05000000000000000000" pitchFamily="2" charset="2"/>
              </a:rPr>
              <a:t> Received the HS v17</a:t>
            </a:r>
          </a:p>
          <a:p>
            <a:endParaRPr lang="en-GB" sz="3000" dirty="0">
              <a:highlight>
                <a:srgbClr val="FFFF00"/>
              </a:highlight>
              <a:latin typeface="system-ui"/>
              <a:sym typeface="Wingdings" panose="05000000000000000000" pitchFamily="2" charset="2"/>
            </a:endParaRPr>
          </a:p>
          <a:p>
            <a:pPr algn="ctr"/>
            <a:r>
              <a:rPr lang="en-GB" sz="3000" dirty="0">
                <a:highlight>
                  <a:srgbClr val="FFFF00"/>
                </a:highlight>
                <a:latin typeface="system-ui"/>
                <a:sym typeface="Wingdings" panose="05000000000000000000" pitchFamily="2" charset="2"/>
              </a:rPr>
              <a:t>Case 2: Saul of Tarsus Acts 9:17-19</a:t>
            </a:r>
          </a:p>
          <a:p>
            <a:r>
              <a:rPr lang="en-GB" sz="3000" dirty="0">
                <a:highlight>
                  <a:srgbClr val="FFFF00"/>
                </a:highlight>
                <a:latin typeface="system-ui"/>
                <a:sym typeface="Wingdings" panose="05000000000000000000" pitchFamily="2" charset="2"/>
              </a:rPr>
              <a:t>Brother v17  Filled with the HS Vs 17,18  Baptised in Water v18</a:t>
            </a:r>
          </a:p>
          <a:p>
            <a:endParaRPr lang="en-GB" sz="3000" dirty="0">
              <a:latin typeface="system-ui"/>
              <a:sym typeface="Wingdings" panose="05000000000000000000" pitchFamily="2" charset="2"/>
            </a:endParaRPr>
          </a:p>
          <a:p>
            <a:pPr algn="ctr"/>
            <a:r>
              <a:rPr lang="en-GB" sz="3000" dirty="0">
                <a:highlight>
                  <a:srgbClr val="FFFF00"/>
                </a:highlight>
                <a:latin typeface="system-ui"/>
                <a:sym typeface="Wingdings" panose="05000000000000000000" pitchFamily="2" charset="2"/>
              </a:rPr>
              <a:t>Case 3:	Disciples at Ephesus Acts 19:1-7</a:t>
            </a:r>
          </a:p>
          <a:p>
            <a:r>
              <a:rPr lang="en-GB" sz="3000" dirty="0">
                <a:highlight>
                  <a:srgbClr val="FFFF00"/>
                </a:highlight>
                <a:latin typeface="system-ui"/>
                <a:sym typeface="Wingdings" panose="05000000000000000000" pitchFamily="2" charset="2"/>
              </a:rPr>
              <a:t>Believed Vs 4,5  Baptised in Water v5  HS came upon them v6</a:t>
            </a:r>
          </a:p>
        </p:txBody>
      </p:sp>
    </p:spTree>
    <p:extLst>
      <p:ext uri="{BB962C8B-B14F-4D97-AF65-F5344CB8AC3E}">
        <p14:creationId xmlns:p14="http://schemas.microsoft.com/office/powerpoint/2010/main" val="257383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4" y="232012"/>
            <a:ext cx="10849970" cy="646331"/>
          </a:xfrm>
          <a:prstGeom prst="rect">
            <a:avLst/>
          </a:prstGeom>
          <a:noFill/>
        </p:spPr>
        <p:txBody>
          <a:bodyPr wrap="square" rtlCol="0">
            <a:spAutoFit/>
          </a:bodyPr>
          <a:lstStyle/>
          <a:p>
            <a:pPr algn="ctr"/>
            <a:r>
              <a:rPr lang="en-GB" sz="3600" b="1" dirty="0">
                <a:latin typeface="system-ui"/>
              </a:rPr>
              <a:t>3.	A Change of Empowerment</a:t>
            </a:r>
          </a:p>
        </p:txBody>
      </p:sp>
      <p:sp>
        <p:nvSpPr>
          <p:cNvPr id="4" name="TextBox 3">
            <a:extLst>
              <a:ext uri="{FF2B5EF4-FFF2-40B4-BE49-F238E27FC236}">
                <a16:creationId xmlns:a16="http://schemas.microsoft.com/office/drawing/2014/main" id="{16D32D27-519B-440F-BC38-AABD3F7FA953}"/>
              </a:ext>
            </a:extLst>
          </p:cNvPr>
          <p:cNvSpPr txBox="1"/>
          <p:nvPr/>
        </p:nvSpPr>
        <p:spPr>
          <a:xfrm>
            <a:off x="739252" y="878343"/>
            <a:ext cx="10713493" cy="4708981"/>
          </a:xfrm>
          <a:prstGeom prst="rect">
            <a:avLst/>
          </a:prstGeom>
          <a:noFill/>
        </p:spPr>
        <p:txBody>
          <a:bodyPr wrap="square" rtlCol="0">
            <a:spAutoFit/>
          </a:bodyPr>
          <a:lstStyle/>
          <a:p>
            <a:r>
              <a:rPr lang="en-GB" sz="3000" dirty="0">
                <a:highlight>
                  <a:srgbClr val="FFFF00"/>
                </a:highlight>
                <a:latin typeface="system-ui"/>
              </a:rPr>
              <a:t>The baptism in the HS is always experiential</a:t>
            </a:r>
            <a:r>
              <a:rPr lang="en-GB" sz="3000" dirty="0">
                <a:latin typeface="system-ui"/>
              </a:rPr>
              <a:t>. The NT believers knew they had received because there was clear evidence that was seen/heard. </a:t>
            </a:r>
            <a:r>
              <a:rPr lang="en-GB" sz="3000" dirty="0">
                <a:highlight>
                  <a:srgbClr val="FFFF00"/>
                </a:highlight>
                <a:latin typeface="system-ui"/>
              </a:rPr>
              <a:t>What type of evidence is seen/heard?</a:t>
            </a:r>
          </a:p>
          <a:p>
            <a:endParaRPr lang="en-GB" sz="3000" dirty="0">
              <a:highlight>
                <a:srgbClr val="FFFF00"/>
              </a:highlight>
              <a:latin typeface="system-ui"/>
            </a:endParaRPr>
          </a:p>
          <a:p>
            <a:r>
              <a:rPr lang="en-GB" sz="3000" dirty="0">
                <a:latin typeface="system-ui"/>
              </a:rPr>
              <a:t>Acts 2 </a:t>
            </a:r>
            <a:r>
              <a:rPr lang="en-GB" sz="3000" dirty="0">
                <a:latin typeface="system-ui"/>
                <a:sym typeface="Wingdings" panose="05000000000000000000" pitchFamily="2" charset="2"/>
              </a:rPr>
              <a:t> Speaking in Tongues.</a:t>
            </a:r>
            <a:endParaRPr lang="en-GB" sz="3000" dirty="0">
              <a:latin typeface="system-ui"/>
            </a:endParaRPr>
          </a:p>
          <a:p>
            <a:r>
              <a:rPr lang="en-GB" sz="3000" dirty="0">
                <a:latin typeface="system-ui"/>
              </a:rPr>
              <a:t>Acts 8 </a:t>
            </a:r>
            <a:r>
              <a:rPr lang="en-GB" sz="3000" dirty="0">
                <a:latin typeface="system-ui"/>
                <a:sym typeface="Wingdings" panose="05000000000000000000" pitchFamily="2" charset="2"/>
              </a:rPr>
              <a:t> No specifics but evidence clearly seen by Simon.</a:t>
            </a:r>
          </a:p>
          <a:p>
            <a:r>
              <a:rPr lang="en-GB" sz="3000" dirty="0">
                <a:latin typeface="system-ui"/>
                <a:sym typeface="Wingdings" panose="05000000000000000000" pitchFamily="2" charset="2"/>
              </a:rPr>
              <a:t>Acts 9  Healing &amp; “I thank God that I speak in tongues more than 				 all of you.” 1 Cor. 14:18</a:t>
            </a:r>
          </a:p>
          <a:p>
            <a:r>
              <a:rPr lang="en-GB" sz="3000" dirty="0">
                <a:latin typeface="system-ui"/>
                <a:sym typeface="Wingdings" panose="05000000000000000000" pitchFamily="2" charset="2"/>
              </a:rPr>
              <a:t>Acts 10  Speaking in Tongues &amp; Prophecy.</a:t>
            </a:r>
          </a:p>
          <a:p>
            <a:r>
              <a:rPr lang="en-GB" sz="3000" dirty="0">
                <a:latin typeface="system-ui"/>
                <a:sym typeface="Wingdings" panose="05000000000000000000" pitchFamily="2" charset="2"/>
              </a:rPr>
              <a:t>Acts 19  Speaking in Tongues &amp; Prophecy.</a:t>
            </a:r>
            <a:endParaRPr lang="en-GB" sz="3000" dirty="0">
              <a:latin typeface="system-ui"/>
            </a:endParaRPr>
          </a:p>
        </p:txBody>
      </p:sp>
    </p:spTree>
    <p:extLst>
      <p:ext uri="{BB962C8B-B14F-4D97-AF65-F5344CB8AC3E}">
        <p14:creationId xmlns:p14="http://schemas.microsoft.com/office/powerpoint/2010/main" val="116976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4" y="232012"/>
            <a:ext cx="10849970" cy="646331"/>
          </a:xfrm>
          <a:prstGeom prst="rect">
            <a:avLst/>
          </a:prstGeom>
          <a:noFill/>
        </p:spPr>
        <p:txBody>
          <a:bodyPr wrap="square" rtlCol="0">
            <a:spAutoFit/>
          </a:bodyPr>
          <a:lstStyle/>
          <a:p>
            <a:pPr algn="ctr"/>
            <a:r>
              <a:rPr lang="en-GB" sz="3600" b="1" dirty="0">
                <a:latin typeface="system-ui"/>
              </a:rPr>
              <a:t>4.	A Change of Family</a:t>
            </a:r>
          </a:p>
        </p:txBody>
      </p:sp>
      <p:sp>
        <p:nvSpPr>
          <p:cNvPr id="4" name="TextBox 3">
            <a:extLst>
              <a:ext uri="{FF2B5EF4-FFF2-40B4-BE49-F238E27FC236}">
                <a16:creationId xmlns:a16="http://schemas.microsoft.com/office/drawing/2014/main" id="{16D32D27-519B-440F-BC38-AABD3F7FA953}"/>
              </a:ext>
            </a:extLst>
          </p:cNvPr>
          <p:cNvSpPr txBox="1"/>
          <p:nvPr/>
        </p:nvSpPr>
        <p:spPr>
          <a:xfrm>
            <a:off x="739252" y="878343"/>
            <a:ext cx="10713493" cy="553998"/>
          </a:xfrm>
          <a:prstGeom prst="rect">
            <a:avLst/>
          </a:prstGeom>
          <a:noFill/>
        </p:spPr>
        <p:txBody>
          <a:bodyPr wrap="square" rtlCol="0">
            <a:spAutoFit/>
          </a:bodyPr>
          <a:lstStyle/>
          <a:p>
            <a:endParaRPr lang="en-GB" sz="3000" dirty="0">
              <a:latin typeface="system-ui"/>
            </a:endParaRPr>
          </a:p>
        </p:txBody>
      </p:sp>
      <p:sp>
        <p:nvSpPr>
          <p:cNvPr id="2" name="TextBox 1">
            <a:extLst>
              <a:ext uri="{FF2B5EF4-FFF2-40B4-BE49-F238E27FC236}">
                <a16:creationId xmlns:a16="http://schemas.microsoft.com/office/drawing/2014/main" id="{B080F5C7-336F-4679-9D4B-2AE6AC20135C}"/>
              </a:ext>
            </a:extLst>
          </p:cNvPr>
          <p:cNvSpPr txBox="1"/>
          <p:nvPr/>
        </p:nvSpPr>
        <p:spPr>
          <a:xfrm>
            <a:off x="671014" y="1037230"/>
            <a:ext cx="10588389" cy="4247317"/>
          </a:xfrm>
          <a:prstGeom prst="rect">
            <a:avLst/>
          </a:prstGeom>
          <a:noFill/>
        </p:spPr>
        <p:txBody>
          <a:bodyPr wrap="square" rtlCol="0">
            <a:spAutoFit/>
          </a:bodyPr>
          <a:lstStyle/>
          <a:p>
            <a:r>
              <a:rPr lang="en-GB" sz="3000" dirty="0">
                <a:latin typeface="system-ui"/>
              </a:rPr>
              <a:t>“</a:t>
            </a:r>
            <a:r>
              <a:rPr lang="en-GB" sz="3000" dirty="0">
                <a:highlight>
                  <a:srgbClr val="FFFF00"/>
                </a:highlight>
                <a:latin typeface="system-ui"/>
              </a:rPr>
              <a:t>Added to their number that day</a:t>
            </a:r>
            <a:r>
              <a:rPr lang="en-GB" sz="3000" dirty="0">
                <a:latin typeface="system-ui"/>
              </a:rPr>
              <a:t>” Acts 2:41</a:t>
            </a:r>
          </a:p>
          <a:p>
            <a:endParaRPr lang="en-GB" sz="3000" dirty="0">
              <a:latin typeface="system-ui"/>
            </a:endParaRPr>
          </a:p>
          <a:p>
            <a:r>
              <a:rPr lang="en-GB" sz="3000" dirty="0">
                <a:latin typeface="system-ui"/>
              </a:rPr>
              <a:t>It is an integral part of God’s plan for you that you live your Christian life within the context of a community of believers.</a:t>
            </a:r>
          </a:p>
          <a:p>
            <a:endParaRPr lang="en-GB" sz="3000" dirty="0">
              <a:latin typeface="system-ui"/>
            </a:endParaRPr>
          </a:p>
          <a:p>
            <a:r>
              <a:rPr lang="en-GB" sz="3000" dirty="0">
                <a:latin typeface="system-ui"/>
              </a:rPr>
              <a:t>The Christian life is never meant to be lived in isolation.</a:t>
            </a:r>
          </a:p>
          <a:p>
            <a:endParaRPr lang="en-GB" sz="3000" dirty="0">
              <a:latin typeface="system-ui"/>
            </a:endParaRPr>
          </a:p>
          <a:p>
            <a:r>
              <a:rPr lang="en-GB" sz="3000" dirty="0">
                <a:latin typeface="system-ui"/>
              </a:rPr>
              <a:t>Isolating yourself from other believers won’t help. Through the rough and the smooth we are called to help one another grow.</a:t>
            </a:r>
          </a:p>
        </p:txBody>
      </p:sp>
    </p:spTree>
    <p:extLst>
      <p:ext uri="{BB962C8B-B14F-4D97-AF65-F5344CB8AC3E}">
        <p14:creationId xmlns:p14="http://schemas.microsoft.com/office/powerpoint/2010/main" val="215542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3" y="218364"/>
            <a:ext cx="10849970" cy="646331"/>
          </a:xfrm>
          <a:prstGeom prst="rect">
            <a:avLst/>
          </a:prstGeom>
          <a:noFill/>
        </p:spPr>
        <p:txBody>
          <a:bodyPr wrap="square" rtlCol="0">
            <a:spAutoFit/>
          </a:bodyPr>
          <a:lstStyle/>
          <a:p>
            <a:pPr algn="ctr"/>
            <a:r>
              <a:rPr lang="en-GB" sz="3600" b="1" dirty="0">
                <a:latin typeface="system-ui"/>
              </a:rPr>
              <a:t>An Eruption of Praise!</a:t>
            </a:r>
          </a:p>
        </p:txBody>
      </p:sp>
      <p:sp>
        <p:nvSpPr>
          <p:cNvPr id="4" name="TextBox 3">
            <a:extLst>
              <a:ext uri="{FF2B5EF4-FFF2-40B4-BE49-F238E27FC236}">
                <a16:creationId xmlns:a16="http://schemas.microsoft.com/office/drawing/2014/main" id="{16D32D27-519B-440F-BC38-AABD3F7FA953}"/>
              </a:ext>
            </a:extLst>
          </p:cNvPr>
          <p:cNvSpPr txBox="1"/>
          <p:nvPr/>
        </p:nvSpPr>
        <p:spPr>
          <a:xfrm>
            <a:off x="2158619" y="1062612"/>
            <a:ext cx="10713493" cy="553998"/>
          </a:xfrm>
          <a:prstGeom prst="rect">
            <a:avLst/>
          </a:prstGeom>
          <a:noFill/>
        </p:spPr>
        <p:txBody>
          <a:bodyPr wrap="square" rtlCol="0">
            <a:spAutoFit/>
          </a:bodyPr>
          <a:lstStyle/>
          <a:p>
            <a:endParaRPr lang="en-GB" sz="3000" dirty="0">
              <a:latin typeface="system-ui"/>
            </a:endParaRPr>
          </a:p>
        </p:txBody>
      </p:sp>
      <p:pic>
        <p:nvPicPr>
          <p:cNvPr id="1026" name="Picture 2" descr="What Happens When a Volcano Erupts?">
            <a:extLst>
              <a:ext uri="{FF2B5EF4-FFF2-40B4-BE49-F238E27FC236}">
                <a16:creationId xmlns:a16="http://schemas.microsoft.com/office/drawing/2014/main" id="{BEC3C8F6-F31A-4D2F-B49C-0EEE9D24D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460" y="1062612"/>
            <a:ext cx="7927075" cy="445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D6282-3F2D-45A2-A16D-1880C5AAFC03}"/>
              </a:ext>
            </a:extLst>
          </p:cNvPr>
          <p:cNvSpPr txBox="1"/>
          <p:nvPr/>
        </p:nvSpPr>
        <p:spPr>
          <a:xfrm>
            <a:off x="553329" y="985789"/>
            <a:ext cx="11085341" cy="3323987"/>
          </a:xfrm>
          <a:prstGeom prst="rect">
            <a:avLst/>
          </a:prstGeom>
          <a:noFill/>
        </p:spPr>
        <p:txBody>
          <a:bodyPr wrap="square" rtlCol="0">
            <a:spAutoFit/>
          </a:bodyPr>
          <a:lstStyle/>
          <a:p>
            <a:r>
              <a:rPr lang="en-US" sz="3000" b="0" i="0" dirty="0">
                <a:solidFill>
                  <a:srgbClr val="000000"/>
                </a:solidFill>
                <a:effectLst/>
                <a:latin typeface="system-ui"/>
              </a:rPr>
              <a:t>“Men of Israel, hear these words: Jesus of Nazareth, a man attested to you by God with mighty works and wonders and signs that God did through him in your midst, as you yourselves know— </a:t>
            </a:r>
            <a:r>
              <a:rPr lang="en-US" sz="3000" b="0" i="0" dirty="0">
                <a:solidFill>
                  <a:srgbClr val="000000"/>
                </a:solidFill>
                <a:effectLst/>
                <a:highlight>
                  <a:srgbClr val="FFFF00"/>
                </a:highlight>
                <a:latin typeface="system-ui"/>
              </a:rPr>
              <a:t>this Jesus, delivered up according to the definite plan and foreknowledge of God</a:t>
            </a:r>
            <a:r>
              <a:rPr lang="en-US" sz="3000" b="0" i="0" dirty="0">
                <a:solidFill>
                  <a:srgbClr val="000000"/>
                </a:solidFill>
                <a:effectLst/>
                <a:latin typeface="system-ui"/>
              </a:rPr>
              <a:t>, you crucified and killed by the hands of lawless men. </a:t>
            </a:r>
            <a:r>
              <a:rPr lang="en-US" sz="3000" b="0" i="0" dirty="0">
                <a:solidFill>
                  <a:srgbClr val="000000"/>
                </a:solidFill>
                <a:effectLst/>
                <a:highlight>
                  <a:srgbClr val="FFFF00"/>
                </a:highlight>
                <a:latin typeface="system-ui"/>
              </a:rPr>
              <a:t>God raised him up</a:t>
            </a:r>
            <a:r>
              <a:rPr lang="en-US" sz="3000" b="0" i="0" dirty="0">
                <a:solidFill>
                  <a:srgbClr val="000000"/>
                </a:solidFill>
                <a:effectLst/>
                <a:latin typeface="system-ui"/>
              </a:rPr>
              <a:t>, loosing the pangs of death, because </a:t>
            </a:r>
            <a:r>
              <a:rPr lang="en-US" sz="3000" b="0" i="0" dirty="0">
                <a:solidFill>
                  <a:srgbClr val="000000"/>
                </a:solidFill>
                <a:effectLst/>
                <a:highlight>
                  <a:srgbClr val="FFFF00"/>
                </a:highlight>
                <a:latin typeface="system-ui"/>
              </a:rPr>
              <a:t>it was not possible for him to be held by it</a:t>
            </a:r>
            <a:r>
              <a:rPr lang="en-US" sz="3000" b="0" i="0" dirty="0">
                <a:solidFill>
                  <a:srgbClr val="000000"/>
                </a:solidFill>
                <a:effectLst/>
                <a:latin typeface="system-ui"/>
              </a:rPr>
              <a:t>. Acts 2:22-24</a:t>
            </a:r>
          </a:p>
        </p:txBody>
      </p:sp>
      <p:sp>
        <p:nvSpPr>
          <p:cNvPr id="6" name="TextBox 5">
            <a:extLst>
              <a:ext uri="{FF2B5EF4-FFF2-40B4-BE49-F238E27FC236}">
                <a16:creationId xmlns:a16="http://schemas.microsoft.com/office/drawing/2014/main" id="{D16AE568-13F1-4326-B4E3-7D686DEEA58D}"/>
              </a:ext>
            </a:extLst>
          </p:cNvPr>
          <p:cNvSpPr txBox="1"/>
          <p:nvPr/>
        </p:nvSpPr>
        <p:spPr>
          <a:xfrm>
            <a:off x="2964853" y="5732060"/>
            <a:ext cx="6262291" cy="584775"/>
          </a:xfrm>
          <a:prstGeom prst="rect">
            <a:avLst/>
          </a:prstGeom>
          <a:noFill/>
        </p:spPr>
        <p:txBody>
          <a:bodyPr wrap="square">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Jesus Christ is Alive!</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5520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3B3401-EC53-4C76-AC87-7C739B661344}"/>
              </a:ext>
            </a:extLst>
          </p:cNvPr>
          <p:cNvSpPr txBox="1"/>
          <p:nvPr/>
        </p:nvSpPr>
        <p:spPr>
          <a:xfrm>
            <a:off x="711958" y="504967"/>
            <a:ext cx="10768083" cy="4247317"/>
          </a:xfrm>
          <a:prstGeom prst="rect">
            <a:avLst/>
          </a:prstGeom>
          <a:noFill/>
        </p:spPr>
        <p:txBody>
          <a:bodyPr wrap="square" rtlCol="0">
            <a:spAutoFit/>
          </a:bodyPr>
          <a:lstStyle/>
          <a:p>
            <a:pPr algn="l"/>
            <a:r>
              <a:rPr lang="en-US" sz="3000" b="0" i="0" dirty="0">
                <a:solidFill>
                  <a:srgbClr val="000000"/>
                </a:solidFill>
                <a:effectLst/>
                <a:highlight>
                  <a:srgbClr val="FFFF00"/>
                </a:highlight>
                <a:latin typeface="system-ui"/>
              </a:rPr>
              <a:t>This Jesus</a:t>
            </a:r>
            <a:r>
              <a:rPr lang="en-US" sz="3000" b="0" i="0" dirty="0">
                <a:solidFill>
                  <a:srgbClr val="000000"/>
                </a:solidFill>
                <a:effectLst/>
                <a:latin typeface="system-ui"/>
              </a:rPr>
              <a:t> God raised up, and of that we all are witnesses. Being therefore exalted at the right hand of God, and </a:t>
            </a:r>
            <a:r>
              <a:rPr lang="en-US" sz="3000" b="0" i="0" dirty="0">
                <a:solidFill>
                  <a:srgbClr val="000000"/>
                </a:solidFill>
                <a:effectLst/>
                <a:highlight>
                  <a:srgbClr val="FFFF00"/>
                </a:highlight>
                <a:latin typeface="system-ui"/>
              </a:rPr>
              <a:t>having received from the Father the promise of the Holy Spirit, he has poured out this that you yourselves are seeing and hearing</a:t>
            </a:r>
            <a:r>
              <a:rPr lang="en-US" sz="3000" b="0" i="0" dirty="0">
                <a:solidFill>
                  <a:srgbClr val="000000"/>
                </a:solidFill>
                <a:effectLst/>
                <a:latin typeface="system-ui"/>
              </a:rPr>
              <a:t>. </a:t>
            </a:r>
            <a:r>
              <a:rPr lang="en-US" sz="3000" b="1" i="0" baseline="30000" dirty="0">
                <a:solidFill>
                  <a:srgbClr val="000000"/>
                </a:solidFill>
                <a:effectLst/>
                <a:latin typeface="system-ui"/>
              </a:rPr>
              <a:t>34 </a:t>
            </a:r>
            <a:r>
              <a:rPr lang="en-US" sz="3000" b="0" i="0" dirty="0">
                <a:solidFill>
                  <a:srgbClr val="000000"/>
                </a:solidFill>
                <a:effectLst/>
                <a:latin typeface="system-ui"/>
              </a:rPr>
              <a:t>For David did not ascend into the heavens, but he himself says, “‘The Lord said to my Lord, “Sit at my right hand, until I make your enemies your footstool.”’ Let all the house of Israel therefore know for certain that God has made him both Lord and Christ, this Jesus whom you crucified.”</a:t>
            </a:r>
          </a:p>
        </p:txBody>
      </p:sp>
      <p:sp>
        <p:nvSpPr>
          <p:cNvPr id="6" name="Rectangle 5">
            <a:extLst>
              <a:ext uri="{FF2B5EF4-FFF2-40B4-BE49-F238E27FC236}">
                <a16:creationId xmlns:a16="http://schemas.microsoft.com/office/drawing/2014/main" id="{8E0D2F8F-63AF-4652-9352-9CBA5B6E3A95}"/>
              </a:ext>
            </a:extLst>
          </p:cNvPr>
          <p:cNvSpPr/>
          <p:nvPr/>
        </p:nvSpPr>
        <p:spPr>
          <a:xfrm>
            <a:off x="3284978" y="5669592"/>
            <a:ext cx="5622052" cy="584775"/>
          </a:xfrm>
          <a:prstGeom prst="rect">
            <a:avLst/>
          </a:prstGeom>
          <a:noFill/>
        </p:spPr>
        <p:txBody>
          <a:bodyPr wrap="non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Jesus </a:t>
            </a:r>
            <a:r>
              <a:rPr lang="en-GB"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Baptises</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in the Holy Spirit!</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83738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5" y="327546"/>
            <a:ext cx="10849970" cy="5170646"/>
          </a:xfrm>
          <a:prstGeom prst="rect">
            <a:avLst/>
          </a:prstGeom>
          <a:noFill/>
        </p:spPr>
        <p:txBody>
          <a:bodyPr wrap="square" rtlCol="0">
            <a:spAutoFit/>
          </a:bodyPr>
          <a:lstStyle/>
          <a:p>
            <a:r>
              <a:rPr lang="en-US" sz="3000" b="0" i="0" dirty="0">
                <a:solidFill>
                  <a:srgbClr val="000000"/>
                </a:solidFill>
                <a:effectLst/>
                <a:latin typeface="system-ui"/>
              </a:rPr>
              <a:t>Now when they heard this they were cut to the heart, and said to Peter and the rest of the apostles, “Brothers, what shall we do?” And Peter said to them, “</a:t>
            </a:r>
            <a:r>
              <a:rPr lang="en-US" sz="3000" b="0" i="0" dirty="0">
                <a:solidFill>
                  <a:srgbClr val="000000"/>
                </a:solidFill>
                <a:effectLst/>
                <a:highlight>
                  <a:srgbClr val="FFFF00"/>
                </a:highlight>
                <a:latin typeface="system-ui"/>
              </a:rPr>
              <a:t>Repent and be baptised every one of you</a:t>
            </a:r>
            <a:r>
              <a:rPr lang="en-US" sz="3000" b="0" i="0" dirty="0">
                <a:solidFill>
                  <a:srgbClr val="000000"/>
                </a:solidFill>
                <a:effectLst/>
                <a:latin typeface="system-ui"/>
              </a:rPr>
              <a:t> in the name of Jesus Christ for the forgiveness of your sins, </a:t>
            </a:r>
            <a:r>
              <a:rPr lang="en-US" sz="3000" b="0" i="0" dirty="0">
                <a:solidFill>
                  <a:srgbClr val="000000"/>
                </a:solidFill>
                <a:effectLst/>
                <a:highlight>
                  <a:srgbClr val="FFFF00"/>
                </a:highlight>
                <a:latin typeface="system-ui"/>
              </a:rPr>
              <a:t>and you will receive the gift of the Holy Spirit</a:t>
            </a:r>
            <a:r>
              <a:rPr lang="en-US" sz="3000" b="0" i="0" dirty="0">
                <a:solidFill>
                  <a:srgbClr val="000000"/>
                </a:solidFill>
                <a:effectLst/>
                <a:latin typeface="system-ui"/>
              </a:rPr>
              <a:t>. For the promise is for you and for your children and for all who are far off, everyone whom the Lord our God calls to himself.” And with many other words he bore witness and continued to exhort them, saying, “Save yourselves from this crooked generation.” </a:t>
            </a:r>
            <a:r>
              <a:rPr lang="en-US" sz="3000" b="0" i="0" dirty="0">
                <a:solidFill>
                  <a:srgbClr val="000000"/>
                </a:solidFill>
                <a:effectLst/>
                <a:highlight>
                  <a:srgbClr val="FFFF00"/>
                </a:highlight>
                <a:latin typeface="system-ui"/>
              </a:rPr>
              <a:t>So those who received his word were baptised, and there were added that day about three thousand souls.  </a:t>
            </a:r>
            <a:r>
              <a:rPr lang="en-US" sz="3000" b="0" i="0" dirty="0">
                <a:solidFill>
                  <a:srgbClr val="000000"/>
                </a:solidFill>
                <a:effectLst/>
                <a:latin typeface="system-ui"/>
              </a:rPr>
              <a:t>Acts 2:32-41</a:t>
            </a:r>
            <a:endParaRPr lang="en-GB" sz="3000" dirty="0"/>
          </a:p>
        </p:txBody>
      </p:sp>
      <p:sp>
        <p:nvSpPr>
          <p:cNvPr id="4" name="Rectangle 3">
            <a:extLst>
              <a:ext uri="{FF2B5EF4-FFF2-40B4-BE49-F238E27FC236}">
                <a16:creationId xmlns:a16="http://schemas.microsoft.com/office/drawing/2014/main" id="{CB924A64-7AED-438B-9161-1F82F6A0040E}"/>
              </a:ext>
            </a:extLst>
          </p:cNvPr>
          <p:cNvSpPr/>
          <p:nvPr/>
        </p:nvSpPr>
        <p:spPr>
          <a:xfrm>
            <a:off x="3327457" y="5661965"/>
            <a:ext cx="5537093" cy="584775"/>
          </a:xfrm>
          <a:prstGeom prst="rect">
            <a:avLst/>
          </a:prstGeom>
          <a:noFill/>
        </p:spPr>
        <p:txBody>
          <a:bodyPr wrap="non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 Will Build My Church!” – Jesus</a:t>
            </a:r>
          </a:p>
        </p:txBody>
      </p:sp>
    </p:spTree>
    <p:extLst>
      <p:ext uri="{BB962C8B-B14F-4D97-AF65-F5344CB8AC3E}">
        <p14:creationId xmlns:p14="http://schemas.microsoft.com/office/powerpoint/2010/main" val="7137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5" y="232012"/>
            <a:ext cx="10849970" cy="646331"/>
          </a:xfrm>
          <a:prstGeom prst="rect">
            <a:avLst/>
          </a:prstGeom>
          <a:noFill/>
        </p:spPr>
        <p:txBody>
          <a:bodyPr wrap="square" rtlCol="0">
            <a:spAutoFit/>
          </a:bodyPr>
          <a:lstStyle/>
          <a:p>
            <a:pPr algn="ctr"/>
            <a:r>
              <a:rPr lang="en-GB" sz="3600" b="1" dirty="0">
                <a:latin typeface="system-ui"/>
              </a:rPr>
              <a:t>1.	A Change of Direction</a:t>
            </a:r>
          </a:p>
        </p:txBody>
      </p:sp>
      <p:sp>
        <p:nvSpPr>
          <p:cNvPr id="2" name="TextBox 1">
            <a:extLst>
              <a:ext uri="{FF2B5EF4-FFF2-40B4-BE49-F238E27FC236}">
                <a16:creationId xmlns:a16="http://schemas.microsoft.com/office/drawing/2014/main" id="{377843DF-FB33-487B-BAB4-99C2804E80B6}"/>
              </a:ext>
            </a:extLst>
          </p:cNvPr>
          <p:cNvSpPr txBox="1"/>
          <p:nvPr/>
        </p:nvSpPr>
        <p:spPr>
          <a:xfrm>
            <a:off x="724468" y="1014821"/>
            <a:ext cx="10743063" cy="4247317"/>
          </a:xfrm>
          <a:prstGeom prst="rect">
            <a:avLst/>
          </a:prstGeom>
          <a:noFill/>
        </p:spPr>
        <p:txBody>
          <a:bodyPr wrap="square" rtlCol="0">
            <a:spAutoFit/>
          </a:bodyPr>
          <a:lstStyle/>
          <a:p>
            <a:r>
              <a:rPr lang="en-GB" sz="3000" dirty="0">
                <a:latin typeface="system-ui"/>
              </a:rPr>
              <a:t>Repentance means to turn around and go in a different direction.</a:t>
            </a:r>
          </a:p>
          <a:p>
            <a:endParaRPr lang="en-GB" sz="3000" dirty="0">
              <a:latin typeface="system-ui"/>
            </a:endParaRPr>
          </a:p>
          <a:p>
            <a:r>
              <a:rPr lang="en-GB" sz="3000" dirty="0">
                <a:latin typeface="system-ui"/>
              </a:rPr>
              <a:t>“We all like sheep, have gone astray, </a:t>
            </a:r>
            <a:r>
              <a:rPr lang="en-GB" sz="3000" dirty="0">
                <a:highlight>
                  <a:srgbClr val="FFFF00"/>
                </a:highlight>
                <a:latin typeface="system-ui"/>
              </a:rPr>
              <a:t>each of us has turned to his own way</a:t>
            </a:r>
            <a:r>
              <a:rPr lang="en-GB" sz="3000" dirty="0">
                <a:latin typeface="system-ui"/>
              </a:rPr>
              <a:t>; and the Lord has laid on him the iniquity of us all.” </a:t>
            </a:r>
          </a:p>
          <a:p>
            <a:r>
              <a:rPr lang="en-GB" sz="3000" dirty="0">
                <a:latin typeface="system-ui"/>
              </a:rPr>
              <a:t>																				Isa. 53:6</a:t>
            </a:r>
          </a:p>
          <a:p>
            <a:endParaRPr lang="en-GB" sz="3000" dirty="0">
              <a:latin typeface="system-ui"/>
            </a:endParaRPr>
          </a:p>
          <a:p>
            <a:r>
              <a:rPr lang="en-GB" sz="3000" dirty="0">
                <a:latin typeface="system-ui"/>
              </a:rPr>
              <a:t>You turn around to live for Him in response to what the Holy Spirit shows you abut Him and what He has accomplished. Repentance is a continuing part of our lives even after we come to believe in Him.</a:t>
            </a:r>
          </a:p>
        </p:txBody>
      </p:sp>
    </p:spTree>
    <p:extLst>
      <p:ext uri="{BB962C8B-B14F-4D97-AF65-F5344CB8AC3E}">
        <p14:creationId xmlns:p14="http://schemas.microsoft.com/office/powerpoint/2010/main" val="395407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5" y="232012"/>
            <a:ext cx="10849970" cy="646331"/>
          </a:xfrm>
          <a:prstGeom prst="rect">
            <a:avLst/>
          </a:prstGeom>
          <a:noFill/>
        </p:spPr>
        <p:txBody>
          <a:bodyPr wrap="square" rtlCol="0">
            <a:spAutoFit/>
          </a:bodyPr>
          <a:lstStyle/>
          <a:p>
            <a:pPr algn="ctr"/>
            <a:r>
              <a:rPr lang="en-GB" sz="3600" b="1" dirty="0">
                <a:latin typeface="system-ui"/>
              </a:rPr>
              <a:t>2.	A Change of Behaviour</a:t>
            </a:r>
          </a:p>
        </p:txBody>
      </p:sp>
      <p:sp>
        <p:nvSpPr>
          <p:cNvPr id="4" name="TextBox 3">
            <a:extLst>
              <a:ext uri="{FF2B5EF4-FFF2-40B4-BE49-F238E27FC236}">
                <a16:creationId xmlns:a16="http://schemas.microsoft.com/office/drawing/2014/main" id="{16D32D27-519B-440F-BC38-AABD3F7FA953}"/>
              </a:ext>
            </a:extLst>
          </p:cNvPr>
          <p:cNvSpPr txBox="1"/>
          <p:nvPr/>
        </p:nvSpPr>
        <p:spPr>
          <a:xfrm>
            <a:off x="739253" y="878343"/>
            <a:ext cx="10713493" cy="3785652"/>
          </a:xfrm>
          <a:prstGeom prst="rect">
            <a:avLst/>
          </a:prstGeom>
          <a:noFill/>
        </p:spPr>
        <p:txBody>
          <a:bodyPr wrap="square" rtlCol="0">
            <a:spAutoFit/>
          </a:bodyPr>
          <a:lstStyle/>
          <a:p>
            <a:endParaRPr lang="en-GB" sz="3000" dirty="0">
              <a:latin typeface="system-ui"/>
            </a:endParaRPr>
          </a:p>
          <a:p>
            <a:r>
              <a:rPr lang="en-GB" sz="3000" dirty="0">
                <a:latin typeface="system-ui"/>
              </a:rPr>
              <a:t>Baptism in water is an outward demonstration of an inward change.</a:t>
            </a:r>
          </a:p>
          <a:p>
            <a:endParaRPr lang="en-GB" sz="3000" dirty="0">
              <a:latin typeface="system-ui"/>
            </a:endParaRPr>
          </a:p>
          <a:p>
            <a:r>
              <a:rPr lang="en-US" sz="3000" b="0" i="0" dirty="0">
                <a:solidFill>
                  <a:srgbClr val="000000"/>
                </a:solidFill>
                <a:effectLst/>
                <a:latin typeface="system-ui"/>
              </a:rPr>
              <a:t>“Do you not know that all of us who have been baptised into Christ Jesus were baptised into his death? We were buried therefore with him by baptism into death, in order that, just as Christ was raised from the dead by the glory of the Father, we too might walk in newness of life.” Romans 6:3-4</a:t>
            </a:r>
            <a:endParaRPr lang="en-GB" sz="3000" dirty="0">
              <a:latin typeface="system-ui"/>
            </a:endParaRPr>
          </a:p>
        </p:txBody>
      </p:sp>
    </p:spTree>
    <p:extLst>
      <p:ext uri="{BB962C8B-B14F-4D97-AF65-F5344CB8AC3E}">
        <p14:creationId xmlns:p14="http://schemas.microsoft.com/office/powerpoint/2010/main" val="93466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5" y="232012"/>
            <a:ext cx="10849970" cy="646331"/>
          </a:xfrm>
          <a:prstGeom prst="rect">
            <a:avLst/>
          </a:prstGeom>
          <a:noFill/>
        </p:spPr>
        <p:txBody>
          <a:bodyPr wrap="square" rtlCol="0">
            <a:spAutoFit/>
          </a:bodyPr>
          <a:lstStyle/>
          <a:p>
            <a:pPr algn="ctr"/>
            <a:r>
              <a:rPr lang="en-GB" sz="3600" b="1" dirty="0">
                <a:latin typeface="system-ui"/>
              </a:rPr>
              <a:t>2.	A Change of Behaviour</a:t>
            </a:r>
          </a:p>
        </p:txBody>
      </p:sp>
      <p:sp>
        <p:nvSpPr>
          <p:cNvPr id="4" name="TextBox 3">
            <a:extLst>
              <a:ext uri="{FF2B5EF4-FFF2-40B4-BE49-F238E27FC236}">
                <a16:creationId xmlns:a16="http://schemas.microsoft.com/office/drawing/2014/main" id="{16D32D27-519B-440F-BC38-AABD3F7FA953}"/>
              </a:ext>
            </a:extLst>
          </p:cNvPr>
          <p:cNvSpPr txBox="1"/>
          <p:nvPr/>
        </p:nvSpPr>
        <p:spPr>
          <a:xfrm>
            <a:off x="739253" y="878343"/>
            <a:ext cx="10713493" cy="4247317"/>
          </a:xfrm>
          <a:prstGeom prst="rect">
            <a:avLst/>
          </a:prstGeom>
          <a:noFill/>
        </p:spPr>
        <p:txBody>
          <a:bodyPr wrap="square" rtlCol="0">
            <a:spAutoFit/>
          </a:bodyPr>
          <a:lstStyle/>
          <a:p>
            <a:endParaRPr lang="en-GB" sz="3000" dirty="0">
              <a:latin typeface="system-ui"/>
            </a:endParaRPr>
          </a:p>
          <a:p>
            <a:r>
              <a:rPr lang="en-GB" sz="3000" dirty="0">
                <a:latin typeface="system-ui"/>
              </a:rPr>
              <a:t>Why Should We Be Baptised?</a:t>
            </a:r>
          </a:p>
          <a:p>
            <a:endParaRPr lang="en-GB" sz="3000" dirty="0">
              <a:latin typeface="system-ui"/>
            </a:endParaRPr>
          </a:p>
          <a:p>
            <a:pPr marL="514350" indent="-514350">
              <a:buAutoNum type="alphaLcPeriod"/>
            </a:pPr>
            <a:r>
              <a:rPr lang="en-GB" sz="3000" dirty="0">
                <a:latin typeface="system-ui"/>
              </a:rPr>
              <a:t>It is part of the ‘Great Commission’. Matthew 28:19</a:t>
            </a:r>
          </a:p>
          <a:p>
            <a:pPr marL="514350" indent="-514350">
              <a:buAutoNum type="alphaLcPeriod"/>
            </a:pPr>
            <a:endParaRPr lang="en-GB" sz="3000" dirty="0">
              <a:latin typeface="system-ui"/>
            </a:endParaRPr>
          </a:p>
          <a:p>
            <a:pPr marL="514350" indent="-514350">
              <a:buAutoNum type="alphaLcPeriod"/>
            </a:pPr>
            <a:r>
              <a:rPr lang="en-GB" sz="3000" dirty="0">
                <a:latin typeface="system-ui"/>
              </a:rPr>
              <a:t>It was the practice of the early church. Acts 2:38</a:t>
            </a:r>
          </a:p>
          <a:p>
            <a:pPr marL="514350" indent="-514350">
              <a:buAutoNum type="alphaLcPeriod"/>
            </a:pPr>
            <a:endParaRPr lang="en-GB" sz="3000" dirty="0">
              <a:latin typeface="system-ui"/>
            </a:endParaRPr>
          </a:p>
          <a:p>
            <a:r>
              <a:rPr lang="en-GB" sz="3000" dirty="0">
                <a:latin typeface="system-ui"/>
              </a:rPr>
              <a:t>We have come to know Christ and we want to lovingly obey Him.</a:t>
            </a:r>
          </a:p>
          <a:p>
            <a:endParaRPr lang="en-GB" sz="3000" dirty="0">
              <a:latin typeface="system-ui"/>
            </a:endParaRPr>
          </a:p>
        </p:txBody>
      </p:sp>
    </p:spTree>
    <p:extLst>
      <p:ext uri="{BB962C8B-B14F-4D97-AF65-F5344CB8AC3E}">
        <p14:creationId xmlns:p14="http://schemas.microsoft.com/office/powerpoint/2010/main" val="289105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4" y="232012"/>
            <a:ext cx="10849970" cy="646331"/>
          </a:xfrm>
          <a:prstGeom prst="rect">
            <a:avLst/>
          </a:prstGeom>
          <a:noFill/>
        </p:spPr>
        <p:txBody>
          <a:bodyPr wrap="square" rtlCol="0">
            <a:spAutoFit/>
          </a:bodyPr>
          <a:lstStyle/>
          <a:p>
            <a:pPr algn="ctr"/>
            <a:r>
              <a:rPr lang="en-GB" sz="3600" b="1" dirty="0">
                <a:latin typeface="system-ui"/>
              </a:rPr>
              <a:t>2.	A Change of Behaviour</a:t>
            </a:r>
          </a:p>
        </p:txBody>
      </p:sp>
      <p:sp>
        <p:nvSpPr>
          <p:cNvPr id="4" name="TextBox 3">
            <a:extLst>
              <a:ext uri="{FF2B5EF4-FFF2-40B4-BE49-F238E27FC236}">
                <a16:creationId xmlns:a16="http://schemas.microsoft.com/office/drawing/2014/main" id="{16D32D27-519B-440F-BC38-AABD3F7FA953}"/>
              </a:ext>
            </a:extLst>
          </p:cNvPr>
          <p:cNvSpPr txBox="1"/>
          <p:nvPr/>
        </p:nvSpPr>
        <p:spPr>
          <a:xfrm>
            <a:off x="739252" y="1260480"/>
            <a:ext cx="10713493" cy="3785652"/>
          </a:xfrm>
          <a:prstGeom prst="rect">
            <a:avLst/>
          </a:prstGeom>
          <a:noFill/>
        </p:spPr>
        <p:txBody>
          <a:bodyPr wrap="square" rtlCol="0">
            <a:spAutoFit/>
          </a:bodyPr>
          <a:lstStyle/>
          <a:p>
            <a:r>
              <a:rPr lang="en-GB" sz="3000" dirty="0">
                <a:latin typeface="system-ui"/>
              </a:rPr>
              <a:t>How Should We Be Baptised? </a:t>
            </a:r>
          </a:p>
          <a:p>
            <a:endParaRPr lang="en-GB" sz="3000" dirty="0">
              <a:latin typeface="system-ui"/>
            </a:endParaRPr>
          </a:p>
          <a:p>
            <a:r>
              <a:rPr lang="en-GB" sz="3000" dirty="0">
                <a:latin typeface="system-ui"/>
              </a:rPr>
              <a:t>By total immersion!</a:t>
            </a:r>
          </a:p>
          <a:p>
            <a:endParaRPr lang="en-GB" sz="3000" dirty="0">
              <a:latin typeface="system-ui"/>
            </a:endParaRPr>
          </a:p>
          <a:p>
            <a:r>
              <a:rPr lang="en-GB" sz="3000" dirty="0">
                <a:latin typeface="system-ui"/>
              </a:rPr>
              <a:t>“Then both Philip and the eunuch went </a:t>
            </a:r>
            <a:r>
              <a:rPr lang="en-GB" sz="3000" dirty="0">
                <a:highlight>
                  <a:srgbClr val="FFFF00"/>
                </a:highlight>
                <a:latin typeface="system-ui"/>
              </a:rPr>
              <a:t>down into the water</a:t>
            </a:r>
            <a:r>
              <a:rPr lang="en-GB" sz="3000" dirty="0">
                <a:latin typeface="system-ui"/>
              </a:rPr>
              <a:t> and Philip baptised him. When they came </a:t>
            </a:r>
            <a:r>
              <a:rPr lang="en-GB" sz="3000" dirty="0">
                <a:highlight>
                  <a:srgbClr val="FFFF00"/>
                </a:highlight>
                <a:latin typeface="system-ui"/>
              </a:rPr>
              <a:t>up out of the water</a:t>
            </a:r>
            <a:r>
              <a:rPr lang="en-GB" sz="3000" dirty="0">
                <a:latin typeface="system-ui"/>
              </a:rPr>
              <a:t> ….”       																				Acts 8:38,39</a:t>
            </a:r>
          </a:p>
          <a:p>
            <a:endParaRPr lang="en-GB" sz="3000" dirty="0">
              <a:latin typeface="system-ui"/>
            </a:endParaRPr>
          </a:p>
        </p:txBody>
      </p:sp>
    </p:spTree>
    <p:extLst>
      <p:ext uri="{BB962C8B-B14F-4D97-AF65-F5344CB8AC3E}">
        <p14:creationId xmlns:p14="http://schemas.microsoft.com/office/powerpoint/2010/main" val="108425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C8F10-A042-43C8-97B7-6E1964B5BD86}"/>
              </a:ext>
            </a:extLst>
          </p:cNvPr>
          <p:cNvSpPr txBox="1"/>
          <p:nvPr/>
        </p:nvSpPr>
        <p:spPr>
          <a:xfrm>
            <a:off x="671014" y="232012"/>
            <a:ext cx="10849970" cy="646331"/>
          </a:xfrm>
          <a:prstGeom prst="rect">
            <a:avLst/>
          </a:prstGeom>
          <a:noFill/>
        </p:spPr>
        <p:txBody>
          <a:bodyPr wrap="square" rtlCol="0">
            <a:spAutoFit/>
          </a:bodyPr>
          <a:lstStyle/>
          <a:p>
            <a:pPr algn="ctr"/>
            <a:r>
              <a:rPr lang="en-GB" sz="3600" b="1" dirty="0">
                <a:latin typeface="system-ui"/>
              </a:rPr>
              <a:t>3.	A Change of Empowerment</a:t>
            </a:r>
          </a:p>
        </p:txBody>
      </p:sp>
      <p:sp>
        <p:nvSpPr>
          <p:cNvPr id="4" name="TextBox 3">
            <a:extLst>
              <a:ext uri="{FF2B5EF4-FFF2-40B4-BE49-F238E27FC236}">
                <a16:creationId xmlns:a16="http://schemas.microsoft.com/office/drawing/2014/main" id="{16D32D27-519B-440F-BC38-AABD3F7FA953}"/>
              </a:ext>
            </a:extLst>
          </p:cNvPr>
          <p:cNvSpPr txBox="1"/>
          <p:nvPr/>
        </p:nvSpPr>
        <p:spPr>
          <a:xfrm>
            <a:off x="739252" y="1028468"/>
            <a:ext cx="10713493" cy="4247317"/>
          </a:xfrm>
          <a:prstGeom prst="rect">
            <a:avLst/>
          </a:prstGeom>
          <a:noFill/>
        </p:spPr>
        <p:txBody>
          <a:bodyPr wrap="square" rtlCol="0">
            <a:spAutoFit/>
          </a:bodyPr>
          <a:lstStyle/>
          <a:p>
            <a:r>
              <a:rPr lang="en-GB" sz="3000" dirty="0">
                <a:latin typeface="system-ui"/>
              </a:rPr>
              <a:t>Various phrases are used for the same experience: baptism in the Holy Spirit, filled with the Holy Spirit, receiving the Holy Spirit, the Holy Spirit coming upon or endued with power from on high.</a:t>
            </a:r>
          </a:p>
          <a:p>
            <a:endParaRPr lang="en-GB" sz="3000" dirty="0">
              <a:latin typeface="system-ui"/>
            </a:endParaRPr>
          </a:p>
          <a:p>
            <a:r>
              <a:rPr lang="en-GB" sz="3000" dirty="0">
                <a:highlight>
                  <a:srgbClr val="FFFF00"/>
                </a:highlight>
                <a:latin typeface="system-ui"/>
              </a:rPr>
              <a:t>The baptism in the Holy Spirit is not the same as believing in Jesus</a:t>
            </a:r>
            <a:r>
              <a:rPr lang="en-GB" sz="3000" dirty="0">
                <a:latin typeface="system-ui"/>
              </a:rPr>
              <a:t>.</a:t>
            </a:r>
          </a:p>
          <a:p>
            <a:endParaRPr lang="en-GB" sz="3000" dirty="0">
              <a:latin typeface="system-ui"/>
            </a:endParaRPr>
          </a:p>
          <a:p>
            <a:r>
              <a:rPr lang="en-GB" sz="3000" dirty="0">
                <a:latin typeface="system-ui"/>
              </a:rPr>
              <a:t>You can have the Spirit of God living in you (a Christian) and still not be baptised in the Holy Spirit. This encounter is for all who belong to Christ. 	</a:t>
            </a:r>
          </a:p>
        </p:txBody>
      </p:sp>
    </p:spTree>
    <p:extLst>
      <p:ext uri="{BB962C8B-B14F-4D97-AF65-F5344CB8AC3E}">
        <p14:creationId xmlns:p14="http://schemas.microsoft.com/office/powerpoint/2010/main" val="16063542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1276</TotalTime>
  <Words>1061</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Impact</vt:lpstr>
      <vt:lpstr>system-ui</vt:lpstr>
      <vt:lpstr>Main Event</vt:lpstr>
      <vt:lpstr>Living as a new testament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McDonald</dc:creator>
  <cp:lastModifiedBy>Alastair McDonald</cp:lastModifiedBy>
  <cp:revision>23</cp:revision>
  <dcterms:created xsi:type="dcterms:W3CDTF">2022-02-14T10:38:18Z</dcterms:created>
  <dcterms:modified xsi:type="dcterms:W3CDTF">2022-02-16T11:36:33Z</dcterms:modified>
</cp:coreProperties>
</file>