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339" r:id="rId2"/>
    <p:sldId id="326" r:id="rId3"/>
    <p:sldId id="328" r:id="rId4"/>
    <p:sldId id="345" r:id="rId5"/>
    <p:sldId id="344" r:id="rId6"/>
    <p:sldId id="346" r:id="rId7"/>
    <p:sldId id="347" r:id="rId8"/>
    <p:sldId id="349" r:id="rId9"/>
    <p:sldId id="350" r:id="rId10"/>
    <p:sldId id="353" r:id="rId11"/>
    <p:sldId id="351" r:id="rId12"/>
    <p:sldId id="352" r:id="rId13"/>
    <p:sldId id="35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2DC"/>
    <a:srgbClr val="FBEFDA"/>
    <a:srgbClr val="C4BBB0"/>
    <a:srgbClr val="744B2B"/>
    <a:srgbClr val="473123"/>
    <a:srgbClr val="4472C4"/>
    <a:srgbClr val="0B1A2A"/>
    <a:srgbClr val="2D3F57"/>
    <a:srgbClr val="0C4BBB"/>
    <a:srgbClr val="CD2A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B0C537-269F-4200-A431-3928E277F51F}" v="17" dt="2022-07-09T21:49:09.7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45"/>
    <p:restoredTop sz="72912" autoAdjust="0"/>
  </p:normalViewPr>
  <p:slideViewPr>
    <p:cSldViewPr snapToGrid="0" snapToObjects="1">
      <p:cViewPr varScale="1">
        <p:scale>
          <a:sx n="48" d="100"/>
          <a:sy n="48" d="100"/>
        </p:scale>
        <p:origin x="112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7B6102-27AE-4966-81CA-12BBACB3FDC0}" type="datetimeFigureOut">
              <a:rPr lang="en-GB" smtClean="0"/>
              <a:t>09/07/2022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7C36A0-F16F-4D4B-8417-6B53CCB4B3B7}" type="slidenum">
              <a:rPr lang="en-GB" smtClean="0"/>
              <a:t>‹#›</a:t>
            </a:fld>
            <a:endParaRPr lang="en-GB"/>
          </a:p>
        </p:txBody>
      </p:sp>
    </p:spTree>
    <p:extLst>
      <p:ext uri="{BB962C8B-B14F-4D97-AF65-F5344CB8AC3E}">
        <p14:creationId xmlns:p14="http://schemas.microsoft.com/office/powerpoint/2010/main" val="1406112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Morning. Turn to Chapter 3 of the letter to the Philippians.</a:t>
            </a:r>
          </a:p>
          <a:p>
            <a:endParaRPr lang="en-GB" dirty="0"/>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letter to the Philippians is a wonderfully encouraging letter to a local Church that has been doing well. The church there was Paul’s first plant in Europe. Paul sees how God is at work in them and is confident that He will finish what he started in them when Jesus returns. It’s a letter of great affection. </a:t>
            </a:r>
            <a:endParaRPr lang="en-GB" dirty="0"/>
          </a:p>
          <a:p>
            <a:endParaRPr lang="en-GB" dirty="0"/>
          </a:p>
        </p:txBody>
      </p:sp>
      <p:sp>
        <p:nvSpPr>
          <p:cNvPr id="4" name="Slide Number Placeholder 3"/>
          <p:cNvSpPr>
            <a:spLocks noGrp="1"/>
          </p:cNvSpPr>
          <p:nvPr>
            <p:ph type="sldNum" sz="quarter" idx="5"/>
          </p:nvPr>
        </p:nvSpPr>
        <p:spPr/>
        <p:txBody>
          <a:bodyPr/>
          <a:lstStyle/>
          <a:p>
            <a:fld id="{1D7C36A0-F16F-4D4B-8417-6B53CCB4B3B7}" type="slidenum">
              <a:rPr lang="en-GB" smtClean="0"/>
              <a:t>1</a:t>
            </a:fld>
            <a:endParaRPr lang="en-GB"/>
          </a:p>
        </p:txBody>
      </p:sp>
    </p:spTree>
    <p:extLst>
      <p:ext uri="{BB962C8B-B14F-4D97-AF65-F5344CB8AC3E}">
        <p14:creationId xmlns:p14="http://schemas.microsoft.com/office/powerpoint/2010/main" val="54875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God offers us redemption for our yesterday.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Rejoicing in Jesus is a weapon! A weapon against crippling discouragement from troubles in this life. </a:t>
            </a:r>
          </a:p>
          <a:p>
            <a:endParaRPr lang="en-GB" dirty="0"/>
          </a:p>
          <a:p>
            <a:r>
              <a:rPr lang="en-GB" dirty="0"/>
              <a:t>If you follow Christ, we will have trouble in this life. But Jesus also said for us to “take heart! He’s overcome the world!”</a:t>
            </a:r>
          </a:p>
          <a:p>
            <a:r>
              <a:rPr lang="en-GB" dirty="0"/>
              <a:t>When we rejoice in the Lord, we overcome!</a:t>
            </a:r>
          </a:p>
          <a:p>
            <a:endParaRPr lang="en-GB" dirty="0"/>
          </a:p>
          <a:p>
            <a:r>
              <a:rPr lang="en-GB" dirty="0"/>
              <a:t>We have confidence come what may, Romans 8v28 says, “we know that for those who love God all things work together for good, for those who are called according to his purposes”. All things! That’s a bold statement. Many of you have been and are going through some terribly painful things. Many of us will do in the future. But until we see God’s purpose in the pain we will keep asking “why”, rather than “what”. What’s God doing in this, as Hugh unpacked in part one. </a:t>
            </a:r>
          </a:p>
          <a:p>
            <a:r>
              <a:rPr lang="en-GB" dirty="0"/>
              <a:t>God can redeem your past- all things- the “good” and the “bad”. The joy and the pain. What the enemy might have intended for harm, God will work for good.(Gen 50:20) Whether that’s your own sin, or the sin of others done too you, or because we live in a broken world. Jesus is the great redeemer, and will work all things for our good.</a:t>
            </a:r>
          </a:p>
          <a:p>
            <a:endParaRPr lang="en-GB" dirty="0"/>
          </a:p>
        </p:txBody>
      </p:sp>
      <p:sp>
        <p:nvSpPr>
          <p:cNvPr id="4" name="Slide Number Placeholder 3"/>
          <p:cNvSpPr>
            <a:spLocks noGrp="1"/>
          </p:cNvSpPr>
          <p:nvPr>
            <p:ph type="sldNum" sz="quarter" idx="5"/>
          </p:nvPr>
        </p:nvSpPr>
        <p:spPr/>
        <p:txBody>
          <a:bodyPr/>
          <a:lstStyle/>
          <a:p>
            <a:fld id="{1D7C36A0-F16F-4D4B-8417-6B53CCB4B3B7}" type="slidenum">
              <a:rPr lang="en-GB" smtClean="0"/>
              <a:t>10</a:t>
            </a:fld>
            <a:endParaRPr lang="en-GB"/>
          </a:p>
        </p:txBody>
      </p:sp>
    </p:spTree>
    <p:extLst>
      <p:ext uri="{BB962C8B-B14F-4D97-AF65-F5344CB8AC3E}">
        <p14:creationId xmlns:p14="http://schemas.microsoft.com/office/powerpoint/2010/main" val="4261735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I like to run-long distances. I like the simplicity of it. I know for many it’s the monotony that they can’t stand. But when you run 10, 15, 26 miles, one step at a time, you have to keep mental focus. You have to be single minded, and as the race goes on you will feel the strain more and more. You can’t think about what you’ve done the previous miles, you have to dig deep, maintain the pace, even up it in the second half of the race (if you’re a pro). Its this kind of single mindedness necessary as we follow Jesus, day by day, step by step, until the race is over. That’s how you will see God’s purpose for your today. </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From v 12, “Not that I have already obtained this or am already perfect, but I press on to make it my own, because Christ Jesus has made me his own. Brothers, I do not consider that I have made it my own. But one thing I do: forgetting what lies behind and straining forward to what lies ahead, I press on toward the goal for the prize of the upward call of God in Christ Jesus. Let those who are mature think this way, and if in anything you think otherwise, God will reveal that also to you. Only let us hold true to what we have attained”. </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Life is short. Until I was saved, I lived with a moto that “as long as I have money, I know I’ll be alright”. I had no strong sense of identity, or plan for life. I tended to just find myself somewhere or another. </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But God calls each of his children into His purposes. As it says in Ephesians 2:10,  “For we are God’s workmanship, created in Christ Jesus for good works, which God prepared beforehand, that we should walk in them”. Our Father in heaven has a purpose for you in Christ.</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Whilst studying to become a physiotherapist, I was visiting St </a:t>
            </a:r>
            <a:r>
              <a:rPr kumimoji="0" lang="en-GB" sz="1200" b="0" i="0" u="none" strike="noStrike" kern="1200" cap="none" spc="0" normalizeH="0" baseline="0" noProof="0" dirty="0" err="1">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Ebbe’s</a:t>
            </a:r>
            <a:r>
              <a:rPr kumimoji="0" lang="en-GB" sz="1200" b="0"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 in Oxford, a young man encouraged us to ask God, “whatever you want me to do, show me and I’ll do it”. I wasn’t even following Jesus at the time. For me it was more like, “I think you’re real Jesus;  show me what you want me to do, and I’ll do it”. My faith was tiny, like a really small mustard seed. But enough to ask Him to show me.</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And he did.</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Here’s the point. A journey starts with a step. Make a start!. Forget what lies behind. Look at and learn from those who are a good example of suffering loss for the sake of Christ. Ask God what he wants you to do, and then do it. Today could be the first time. Take that step.</a:t>
            </a:r>
          </a:p>
          <a:p>
            <a:endParaRPr lang="en-GB" dirty="0"/>
          </a:p>
        </p:txBody>
      </p:sp>
      <p:sp>
        <p:nvSpPr>
          <p:cNvPr id="4" name="Slide Number Placeholder 3"/>
          <p:cNvSpPr>
            <a:spLocks noGrp="1"/>
          </p:cNvSpPr>
          <p:nvPr>
            <p:ph type="sldNum" sz="quarter" idx="5"/>
          </p:nvPr>
        </p:nvSpPr>
        <p:spPr/>
        <p:txBody>
          <a:bodyPr/>
          <a:lstStyle/>
          <a:p>
            <a:fld id="{1D7C36A0-F16F-4D4B-8417-6B53CCB4B3B7}" type="slidenum">
              <a:rPr lang="en-GB" smtClean="0"/>
              <a:t>11</a:t>
            </a:fld>
            <a:endParaRPr lang="en-GB"/>
          </a:p>
        </p:txBody>
      </p:sp>
    </p:spTree>
    <p:extLst>
      <p:ext uri="{BB962C8B-B14F-4D97-AF65-F5344CB8AC3E}">
        <p14:creationId xmlns:p14="http://schemas.microsoft.com/office/powerpoint/2010/main" val="3398081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Finally, if you follow Christ, you can have an mind set on eternity by seeing God’s plan for your tomorrow. </a:t>
            </a:r>
          </a:p>
          <a:p>
            <a:endParaRPr lang="en-GB" dirty="0"/>
          </a:p>
          <a:p>
            <a:r>
              <a:rPr lang="en-GB" dirty="0"/>
              <a:t>We are citizens of heaven. Our destiny ultimately is to be untied with Christ in perfect eternal union. That’s God’s plan for our tomorrow. We’re called to endure he calls us home, or he returns. </a:t>
            </a:r>
          </a:p>
          <a:p>
            <a:r>
              <a:rPr lang="en-GB" dirty="0"/>
              <a:t>We live this day in the light of that day, when in the twinkling of an eye, we will be transformed, our bodies made like his resurrected, glorified body, free from pain, sin and death forever. </a:t>
            </a:r>
          </a:p>
          <a:p>
            <a:r>
              <a:rPr lang="en-GB" dirty="0"/>
              <a:t> </a:t>
            </a:r>
          </a:p>
        </p:txBody>
      </p:sp>
      <p:sp>
        <p:nvSpPr>
          <p:cNvPr id="4" name="Slide Number Placeholder 3"/>
          <p:cNvSpPr>
            <a:spLocks noGrp="1"/>
          </p:cNvSpPr>
          <p:nvPr>
            <p:ph type="sldNum" sz="quarter" idx="5"/>
          </p:nvPr>
        </p:nvSpPr>
        <p:spPr/>
        <p:txBody>
          <a:bodyPr/>
          <a:lstStyle/>
          <a:p>
            <a:fld id="{1D7C36A0-F16F-4D4B-8417-6B53CCB4B3B7}" type="slidenum">
              <a:rPr lang="en-GB" smtClean="0"/>
              <a:t>12</a:t>
            </a:fld>
            <a:endParaRPr lang="en-GB"/>
          </a:p>
        </p:txBody>
      </p:sp>
    </p:spTree>
    <p:extLst>
      <p:ext uri="{BB962C8B-B14F-4D97-AF65-F5344CB8AC3E}">
        <p14:creationId xmlns:p14="http://schemas.microsoft.com/office/powerpoint/2010/main" val="1001698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Sum up and invitation: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Jesus made a promise that anyone who just lives for the hear and now, with a mind set on earthly things will end up “losing it”, but whoever “loses his life”, for Jesus sake, (suffering loss gladly for the sake of him), “will find it”. Jesus calls us to lay down our lives for him, to take up </a:t>
            </a:r>
            <a:r>
              <a:rPr lang="en-GB" dirty="0" err="1"/>
              <a:t>tou</a:t>
            </a:r>
            <a:r>
              <a:rPr lang="en-GB" dirty="0"/>
              <a:t> cross and follow him. But, we must never forget, that “Jesus, the founder and perfecter our faith, ..”for the joy that was set before him endured the cross”. He endured for Joy. We are called to endure with Joy. Rejoice in the Lord, always! I’ll say it again, Rejoice!</a:t>
            </a:r>
          </a:p>
          <a:p>
            <a:endParaRPr lang="en-GB" dirty="0"/>
          </a:p>
          <a:p>
            <a:r>
              <a:rPr lang="en-GB" dirty="0"/>
              <a:t>That’s the offer. To live life, past present and future with an eternal mindset. Jesus our Joy’s Focus. </a:t>
            </a:r>
          </a:p>
          <a:p>
            <a:endParaRPr lang="en-GB" dirty="0"/>
          </a:p>
          <a:p>
            <a:endParaRPr lang="en-GB" dirty="0"/>
          </a:p>
          <a:p>
            <a:r>
              <a:rPr lang="en-GB" dirty="0"/>
              <a:t>If you don’t know Jesus as your personal saviour, you can say yes to him today. </a:t>
            </a:r>
          </a:p>
          <a:p>
            <a:endParaRPr lang="en-GB" dirty="0"/>
          </a:p>
          <a:p>
            <a:r>
              <a:rPr lang="en-GB" dirty="0"/>
              <a:t>Communion</a:t>
            </a:r>
          </a:p>
          <a:p>
            <a:r>
              <a:rPr lang="en-GB" dirty="0"/>
              <a:t> </a:t>
            </a:r>
          </a:p>
        </p:txBody>
      </p:sp>
      <p:sp>
        <p:nvSpPr>
          <p:cNvPr id="4" name="Slide Number Placeholder 3"/>
          <p:cNvSpPr>
            <a:spLocks noGrp="1"/>
          </p:cNvSpPr>
          <p:nvPr>
            <p:ph type="sldNum" sz="quarter" idx="5"/>
          </p:nvPr>
        </p:nvSpPr>
        <p:spPr/>
        <p:txBody>
          <a:bodyPr/>
          <a:lstStyle/>
          <a:p>
            <a:fld id="{1D7C36A0-F16F-4D4B-8417-6B53CCB4B3B7}" type="slidenum">
              <a:rPr lang="en-GB" smtClean="0"/>
              <a:t>13</a:t>
            </a:fld>
            <a:endParaRPr lang="en-GB"/>
          </a:p>
        </p:txBody>
      </p:sp>
    </p:spTree>
    <p:extLst>
      <p:ext uri="{BB962C8B-B14F-4D97-AF65-F5344CB8AC3E}">
        <p14:creationId xmlns:p14="http://schemas.microsoft.com/office/powerpoint/2010/main" val="1720236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Let’s read from verse 1 of chapter 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“Finally, my brothers and sisters, rejoice in the Lord. To write the same things to you is no trouble to me and is safe for you”.</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So, things are going well in Philippi. But, in chapter 3 Paul encourages the Church, not to rest on their laurels, but to press on in the faith, live lives of love and service to God and one another until Jesus returns.. And key to their success is to rejoice in the Lord. Paul’s aim is to safeguard their faith, by reminding them to “rejoice in the Lord” Again in chapter 4:4, he exhorts them “rejoice in the Lord, always”. And just in case we haven’t got the message, “I will say it again, Rejoice”. He’s returning it to their minds repeatedly- “find Joy in God”- “because it’s good for you,  “rejoicing in God is safe foy you, it protects your faith”.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Joy of the Lord really is our strength as we’ve been singing this morning. It is the power to overcome, come what may.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When I was a new Christian, a good friend of mine whom I worked with, Oli, if he heard me moaning about stuff, he’d say, “you gotta feel the joy, Tom”. Again and again he’d remind me, “you gotta feel the joy” whenever he heard me complaining or grumbling about something. It was no trouble to my friend Oli, to remind me again and again.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If you’re a Christian, rejoicing in the Lord is part of who we are. Joy is a gift. The source of joy is Christ. Joy is a choice. If we have Christ, Joy in him is a choice we can make.  Its not dependent on circumstances, because the focus of our Joy-Jesus-is unchanging. He’s the same yesterday, today and forever.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D7C36A0-F16F-4D4B-8417-6B53CCB4B3B7}" type="slidenum">
              <a:rPr lang="en-GB" smtClean="0"/>
              <a:t>2</a:t>
            </a:fld>
            <a:endParaRPr lang="en-GB"/>
          </a:p>
        </p:txBody>
      </p:sp>
    </p:spTree>
    <p:extLst>
      <p:ext uri="{BB962C8B-B14F-4D97-AF65-F5344CB8AC3E}">
        <p14:creationId xmlns:p14="http://schemas.microsoft.com/office/powerpoint/2010/main" val="4288274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Joy is a choice, an activity that involves our mind. The simplicity of returning to our minds the gospel of Jesus, helps Joy flourish. Paul does this here in these verses- “not having a righteousness of my own that comes from the law, but that which comes through faith in Christ, the righteousness from God that depends on faith”.</a:t>
            </a:r>
          </a:p>
          <a:p>
            <a:r>
              <a:rPr lang="en-GB" dirty="0"/>
              <a:t>Its righteousness through Christ, depending on him, trusting in his finished work on the cross. </a:t>
            </a:r>
          </a:p>
          <a:p>
            <a:r>
              <a:rPr lang="en-GB" dirty="0"/>
              <a:t>In Ephesians, Paul states its by grace through faith that we are made righteous before a Holy God. Justification is not of our “own doing”, but the gift of God. Recalling this to our minds will always stir Joy.</a:t>
            </a:r>
          </a:p>
          <a:p>
            <a:r>
              <a:rPr lang="en-GB" dirty="0"/>
              <a:t>Remembering, bringing it to our minds, and declaring it with our lips, is powerful. Regularly and frequently remembering what God has done through Jesus Christ is vital. </a:t>
            </a:r>
          </a:p>
        </p:txBody>
      </p:sp>
      <p:sp>
        <p:nvSpPr>
          <p:cNvPr id="4" name="Slide Number Placeholder 3"/>
          <p:cNvSpPr>
            <a:spLocks noGrp="1"/>
          </p:cNvSpPr>
          <p:nvPr>
            <p:ph type="sldNum" sz="quarter" idx="5"/>
          </p:nvPr>
        </p:nvSpPr>
        <p:spPr/>
        <p:txBody>
          <a:bodyPr/>
          <a:lstStyle/>
          <a:p>
            <a:fld id="{1D7C36A0-F16F-4D4B-8417-6B53CCB4B3B7}" type="slidenum">
              <a:rPr lang="en-GB" smtClean="0"/>
              <a:t>3</a:t>
            </a:fld>
            <a:endParaRPr lang="en-GB"/>
          </a:p>
        </p:txBody>
      </p:sp>
    </p:spTree>
    <p:extLst>
      <p:ext uri="{BB962C8B-B14F-4D97-AF65-F5344CB8AC3E}">
        <p14:creationId xmlns:p14="http://schemas.microsoft.com/office/powerpoint/2010/main" val="1531721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Things that rob Joy.  </a:t>
            </a:r>
          </a:p>
          <a:p>
            <a:r>
              <a:rPr lang="en-GB" dirty="0"/>
              <a:t>Paul writes, “For many, of who I have often told you and now tell you even with tears, walk as enemies of the cross of Christ. Their end is destruction, their god is their belly, and they glory in their shame, with minds set on earthly things.”</a:t>
            </a:r>
          </a:p>
          <a:p>
            <a:endParaRPr lang="en-GB" dirty="0"/>
          </a:p>
          <a:p>
            <a:r>
              <a:rPr lang="en-GB" dirty="0"/>
              <a:t>Having minds set on earthly things. Being consumed by earthly things. Kills joy. I recall the first time I heard a term that’s now commonly used to describe people in a capitalistic economy- “consumer”. It describes people, identifies people as beings who are about getting things, using things, consuming things. In these verses, Paul is writing about people who are consumed with earthly things. When your mind is on earthly things you essentially worship yourself, pursuing all the things you think will make you happy, “their god is their belly”. Even horrid things that shouldn't even be spoken of. They are unaware of the power of his cross. The Joy that is to be found in him alone. Joy that is inexpressible, greater than any, and never ending.  </a:t>
            </a:r>
          </a:p>
        </p:txBody>
      </p:sp>
      <p:sp>
        <p:nvSpPr>
          <p:cNvPr id="4" name="Slide Number Placeholder 3"/>
          <p:cNvSpPr>
            <a:spLocks noGrp="1"/>
          </p:cNvSpPr>
          <p:nvPr>
            <p:ph type="sldNum" sz="quarter" idx="5"/>
          </p:nvPr>
        </p:nvSpPr>
        <p:spPr/>
        <p:txBody>
          <a:bodyPr/>
          <a:lstStyle/>
          <a:p>
            <a:fld id="{1D7C36A0-F16F-4D4B-8417-6B53CCB4B3B7}" type="slidenum">
              <a:rPr lang="en-GB" smtClean="0"/>
              <a:t>4</a:t>
            </a:fld>
            <a:endParaRPr lang="en-GB"/>
          </a:p>
        </p:txBody>
      </p:sp>
    </p:spTree>
    <p:extLst>
      <p:ext uri="{BB962C8B-B14F-4D97-AF65-F5344CB8AC3E}">
        <p14:creationId xmlns:p14="http://schemas.microsoft.com/office/powerpoint/2010/main" val="3071614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we follow Christ, we should remind our selves of the benefits of the cross frequently.</a:t>
            </a:r>
          </a:p>
          <a:p>
            <a:r>
              <a:rPr lang="en-GB" dirty="0"/>
              <a:t>The psalmist exhorts himself to bless God, as he recalls all God’s benefits. Its there again, Bless the Lord oh my soul- rejoice in the Lord, don’t forget, remind yourself of His Gospel.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(Welcome and Invitation to non-believers visiting).</a:t>
            </a:r>
          </a:p>
          <a:p>
            <a:endParaRPr lang="en-GB" dirty="0"/>
          </a:p>
        </p:txBody>
      </p:sp>
      <p:sp>
        <p:nvSpPr>
          <p:cNvPr id="4" name="Slide Number Placeholder 3"/>
          <p:cNvSpPr>
            <a:spLocks noGrp="1"/>
          </p:cNvSpPr>
          <p:nvPr>
            <p:ph type="sldNum" sz="quarter" idx="5"/>
          </p:nvPr>
        </p:nvSpPr>
        <p:spPr/>
        <p:txBody>
          <a:bodyPr/>
          <a:lstStyle/>
          <a:p>
            <a:fld id="{1D7C36A0-F16F-4D4B-8417-6B53CCB4B3B7}" type="slidenum">
              <a:rPr lang="en-GB" smtClean="0"/>
              <a:t>5</a:t>
            </a:fld>
            <a:endParaRPr lang="en-GB"/>
          </a:p>
        </p:txBody>
      </p:sp>
    </p:spTree>
    <p:extLst>
      <p:ext uri="{BB962C8B-B14F-4D97-AF65-F5344CB8AC3E}">
        <p14:creationId xmlns:p14="http://schemas.microsoft.com/office/powerpoint/2010/main" val="786015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Joy killer is being addicted to pleasure. I’ve put a question mark there because, its who or what we’re “addicted” too. </a:t>
            </a:r>
          </a:p>
          <a:p>
            <a:endParaRPr lang="en-GB" dirty="0"/>
          </a:p>
          <a:p>
            <a:r>
              <a:rPr lang="en-GB" dirty="0"/>
              <a:t>Without Jesus, “your god is your belly”. The kind of mindset that says, “If it feels good, it must be good”. </a:t>
            </a:r>
          </a:p>
          <a:p>
            <a:endParaRPr lang="en-GB" dirty="0"/>
          </a:p>
          <a:p>
            <a:r>
              <a:rPr lang="en-GB" dirty="0"/>
              <a:t>Here’s the thing; God has made us Joy seekers. We’re wired this way, to desire and pursue Joy. We’re talking about true, abiding and robust joy. He’s made us to be motivated by desire. In Psalm 37:4 he promises that if we, “delight yourself in the Lord, and (then) he will give you the desires of your heart”. God has made us to ultimately desire Him! And he promises that if we desire Him, we get him. </a:t>
            </a:r>
          </a:p>
          <a:p>
            <a:endParaRPr lang="en-GB" dirty="0"/>
          </a:p>
          <a:p>
            <a:r>
              <a:rPr lang="en-GB" dirty="0"/>
              <a:t>It glorifies God when we delight ourselves in Him. Enjoyment of God, is consummated in Joy being expressed, not repressed.  Have a read of Song of Songs, and you’ll see how unblushing God is about his Church desiring Him and He his bride.  </a:t>
            </a:r>
          </a:p>
          <a:p>
            <a:endParaRPr lang="en-GB" dirty="0"/>
          </a:p>
          <a:p>
            <a:r>
              <a:rPr lang="en-GB" dirty="0"/>
              <a:t>Jesus wants a really, really, enthusiastic bride! Rejoicing in him, and him alone. Like a husband or wife wants the adoration of their spouse to be exclusively for them. </a:t>
            </a:r>
          </a:p>
          <a:p>
            <a:r>
              <a:rPr lang="en-GB" dirty="0"/>
              <a:t>Sometimes the church has missed this when seeking to serve God and give him glory. As if glorifying God cannot include the experience of Joy.</a:t>
            </a:r>
          </a:p>
          <a:p>
            <a:endParaRPr lang="en-GB" dirty="0"/>
          </a:p>
          <a:p>
            <a:r>
              <a:rPr lang="en-GB" dirty="0"/>
              <a:t>C S Lewis quote:</a:t>
            </a:r>
          </a:p>
          <a:p>
            <a:pPr marL="0" indent="0" algn="just">
              <a:lnSpc>
                <a:spcPct val="100000"/>
              </a:lnSpc>
              <a:buNone/>
            </a:pPr>
            <a:r>
              <a:rPr lang="en-GB" sz="1200" b="0" dirty="0">
                <a:solidFill>
                  <a:prstClr val="white"/>
                </a:solidFill>
                <a:latin typeface="Open Sans" panose="020B0606030504020204" pitchFamily="34" charset="0"/>
                <a:ea typeface="Open Sans" panose="020B0606030504020204" pitchFamily="34" charset="0"/>
                <a:cs typeface="Open Sans" panose="020B0606030504020204" pitchFamily="34" charset="0"/>
              </a:rPr>
              <a:t>“The New Testament has lots to say about self denial, but not about self denial as an end in itself. We are told to deny ourselves and to take up our crosses in order that we may follow Christ; and nearly every description of what we shall ultimately find if we do so contains an appeal to desire.</a:t>
            </a:r>
          </a:p>
          <a:p>
            <a:pPr marL="0" indent="0" algn="just">
              <a:lnSpc>
                <a:spcPct val="100000"/>
              </a:lnSpc>
              <a:buNone/>
            </a:pPr>
            <a:r>
              <a:rPr lang="en-GB" sz="1200" b="0" dirty="0">
                <a:solidFill>
                  <a:prstClr val="white"/>
                </a:solidFill>
                <a:latin typeface="Open Sans" panose="020B0606030504020204" pitchFamily="34" charset="0"/>
                <a:ea typeface="Open Sans" panose="020B0606030504020204" pitchFamily="34" charset="0"/>
                <a:cs typeface="Open Sans" panose="020B0606030504020204" pitchFamily="34" charset="0"/>
              </a:rPr>
              <a:t>If there lurks in most modern minds </a:t>
            </a:r>
            <a:r>
              <a:rPr lang="en-GB" sz="1200" b="0" dirty="0">
                <a:solidFill>
                  <a:srgbClr val="FFC000"/>
                </a:solidFill>
                <a:latin typeface="Open Sans" panose="020B0606030504020204" pitchFamily="34" charset="0"/>
                <a:ea typeface="Open Sans" panose="020B0606030504020204" pitchFamily="34" charset="0"/>
                <a:cs typeface="Open Sans" panose="020B0606030504020204" pitchFamily="34" charset="0"/>
              </a:rPr>
              <a:t>the notion that to desire our own good and earnestly to hope for the enjoyment of it as a bad thing</a:t>
            </a:r>
            <a:r>
              <a:rPr lang="en-GB" sz="1200" b="0" dirty="0">
                <a:solidFill>
                  <a:prstClr val="white"/>
                </a:solidFill>
                <a:latin typeface="Open Sans" panose="020B0606030504020204" pitchFamily="34" charset="0"/>
                <a:ea typeface="Open Sans" panose="020B0606030504020204" pitchFamily="34" charset="0"/>
                <a:cs typeface="Open Sans" panose="020B0606030504020204" pitchFamily="34" charset="0"/>
              </a:rPr>
              <a:t>, I submit that this notion has crept in from Kant and the Stoics and </a:t>
            </a:r>
            <a:r>
              <a:rPr lang="en-GB" sz="1200" b="0" dirty="0">
                <a:solidFill>
                  <a:srgbClr val="FFC000"/>
                </a:solidFill>
                <a:latin typeface="Open Sans" panose="020B0606030504020204" pitchFamily="34" charset="0"/>
                <a:ea typeface="Open Sans" panose="020B0606030504020204" pitchFamily="34" charset="0"/>
                <a:cs typeface="Open Sans" panose="020B0606030504020204" pitchFamily="34" charset="0"/>
              </a:rPr>
              <a:t>is no part of the Christian faith</a:t>
            </a:r>
            <a:r>
              <a:rPr lang="en-GB" sz="1200" b="0" dirty="0">
                <a:solidFill>
                  <a:prstClr val="white"/>
                </a:solidFill>
                <a:latin typeface="Open Sans" panose="020B0606030504020204" pitchFamily="34" charset="0"/>
                <a:ea typeface="Open Sans" panose="020B0606030504020204" pitchFamily="34" charset="0"/>
                <a:cs typeface="Open Sans" panose="020B0606030504020204" pitchFamily="34" charset="0"/>
              </a:rPr>
              <a:t>. In deed, if we </a:t>
            </a:r>
            <a:r>
              <a:rPr lang="en-GB" sz="1200" b="0" dirty="0">
                <a:solidFill>
                  <a:srgbClr val="FFC000"/>
                </a:solidFill>
                <a:latin typeface="Open Sans" panose="020B0606030504020204" pitchFamily="34" charset="0"/>
                <a:ea typeface="Open Sans" panose="020B0606030504020204" pitchFamily="34" charset="0"/>
                <a:cs typeface="Open Sans" panose="020B0606030504020204" pitchFamily="34" charset="0"/>
              </a:rPr>
              <a:t>consider the unblushing promises of reward and the staggering nature of the rewards promised in the Gospels</a:t>
            </a:r>
            <a:r>
              <a:rPr lang="en-GB" sz="1200" b="0" dirty="0">
                <a:solidFill>
                  <a:prstClr val="white"/>
                </a:solidFill>
                <a:latin typeface="Open Sans" panose="020B0606030504020204" pitchFamily="34" charset="0"/>
                <a:ea typeface="Open Sans" panose="020B0606030504020204" pitchFamily="34" charset="0"/>
                <a:cs typeface="Open Sans" panose="020B0606030504020204" pitchFamily="34" charset="0"/>
              </a:rPr>
              <a:t>, it would seem that </a:t>
            </a:r>
            <a:r>
              <a:rPr lang="en-GB" sz="1200" b="0" dirty="0">
                <a:solidFill>
                  <a:srgbClr val="FFC000"/>
                </a:solidFill>
                <a:latin typeface="Open Sans" panose="020B0606030504020204" pitchFamily="34" charset="0"/>
                <a:ea typeface="Open Sans" panose="020B0606030504020204" pitchFamily="34" charset="0"/>
                <a:cs typeface="Open Sans" panose="020B0606030504020204" pitchFamily="34" charset="0"/>
              </a:rPr>
              <a:t>Our Lord finds our desires not too strong, but too weak. We are half hearted creatures</a:t>
            </a:r>
            <a:r>
              <a:rPr lang="en-GB" sz="1200" b="0" dirty="0">
                <a:solidFill>
                  <a:prstClr val="white"/>
                </a:solidFill>
                <a:latin typeface="Open Sans" panose="020B0606030504020204" pitchFamily="34" charset="0"/>
                <a:ea typeface="Open Sans" panose="020B0606030504020204" pitchFamily="34" charset="0"/>
                <a:cs typeface="Open Sans" panose="020B0606030504020204" pitchFamily="34" charset="0"/>
              </a:rPr>
              <a:t>, fooling about with drink and sex and ambition when </a:t>
            </a:r>
            <a:r>
              <a:rPr lang="en-GB" sz="1200" b="0" u="sng" dirty="0">
                <a:solidFill>
                  <a:srgbClr val="FFC000"/>
                </a:solidFill>
                <a:latin typeface="Open Sans" panose="020B0606030504020204" pitchFamily="34" charset="0"/>
                <a:ea typeface="Open Sans" panose="020B0606030504020204" pitchFamily="34" charset="0"/>
                <a:cs typeface="Open Sans" panose="020B0606030504020204" pitchFamily="34" charset="0"/>
              </a:rPr>
              <a:t>infinite joy is offered us</a:t>
            </a:r>
            <a:r>
              <a:rPr lang="en-GB" sz="1200" b="0" dirty="0">
                <a:solidFill>
                  <a:prstClr val="white"/>
                </a:solidFill>
                <a:latin typeface="Open Sans" panose="020B0606030504020204" pitchFamily="34" charset="0"/>
                <a:ea typeface="Open Sans" panose="020B0606030504020204" pitchFamily="34" charset="0"/>
                <a:cs typeface="Open Sans" panose="020B0606030504020204" pitchFamily="34" charset="0"/>
              </a:rPr>
              <a:t>, like an ignorant child who wants to go on making mud pies in a slum because he cannot imagine what is meant by the offer of a holiday at the sea. We are far too easily pleased.”</a:t>
            </a:r>
          </a:p>
          <a:p>
            <a:endParaRPr lang="en-GB" dirty="0"/>
          </a:p>
          <a:p>
            <a:r>
              <a:rPr lang="en-GB" dirty="0"/>
              <a:t>If you’re living life in the slum, making “mud pies”, Jesus offers us much, much, more. “Infinite Joy”. </a:t>
            </a:r>
          </a:p>
          <a:p>
            <a:endParaRPr lang="en-GB" dirty="0"/>
          </a:p>
        </p:txBody>
      </p:sp>
      <p:sp>
        <p:nvSpPr>
          <p:cNvPr id="4" name="Slide Number Placeholder 3"/>
          <p:cNvSpPr>
            <a:spLocks noGrp="1"/>
          </p:cNvSpPr>
          <p:nvPr>
            <p:ph type="sldNum" sz="quarter" idx="5"/>
          </p:nvPr>
        </p:nvSpPr>
        <p:spPr/>
        <p:txBody>
          <a:bodyPr/>
          <a:lstStyle/>
          <a:p>
            <a:fld id="{1D7C36A0-F16F-4D4B-8417-6B53CCB4B3B7}" type="slidenum">
              <a:rPr lang="en-GB" smtClean="0"/>
              <a:t>6</a:t>
            </a:fld>
            <a:endParaRPr lang="en-GB"/>
          </a:p>
        </p:txBody>
      </p:sp>
    </p:spTree>
    <p:extLst>
      <p:ext uri="{BB962C8B-B14F-4D97-AF65-F5344CB8AC3E}">
        <p14:creationId xmlns:p14="http://schemas.microsoft.com/office/powerpoint/2010/main" val="3984712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can be earthly minded just be so caught up in the mundane of daily life, focusing only on what’s right here in front of us. You know that feeling when you feel a bit underwhelmed, on the treadmill of life, “eat, sleep, work, repeat” (whatever that looks like for you). Do you ever feel, “There must be more than this!”</a:t>
            </a:r>
          </a:p>
          <a:p>
            <a:r>
              <a:rPr lang="en-GB" dirty="0"/>
              <a:t>God is the God of infinite Joy. </a:t>
            </a:r>
          </a:p>
          <a:p>
            <a:r>
              <a:rPr lang="en-GB" dirty="0"/>
              <a:t>In chapter 3 Paul is saying to the Church at Philippi, I want you to know, to experience Joy in the Lord, Joy no matter what (come what may), joy beyond yourself, joy that has its focus and fulfilment in God. To know this Joy, your mind must be set on Jesus and his eternal kingdom. </a:t>
            </a:r>
          </a:p>
          <a:p>
            <a:endParaRPr lang="en-GB" dirty="0"/>
          </a:p>
          <a:p>
            <a:r>
              <a:rPr lang="en-GB" dirty="0"/>
              <a:t>As it says in Romans 12:2 “Do not be conformed to the is world, but be transformed by the renewal of your mind”. </a:t>
            </a:r>
          </a:p>
        </p:txBody>
      </p:sp>
      <p:sp>
        <p:nvSpPr>
          <p:cNvPr id="4" name="Slide Number Placeholder 3"/>
          <p:cNvSpPr>
            <a:spLocks noGrp="1"/>
          </p:cNvSpPr>
          <p:nvPr>
            <p:ph type="sldNum" sz="quarter" idx="5"/>
          </p:nvPr>
        </p:nvSpPr>
        <p:spPr/>
        <p:txBody>
          <a:bodyPr/>
          <a:lstStyle/>
          <a:p>
            <a:fld id="{1D7C36A0-F16F-4D4B-8417-6B53CCB4B3B7}" type="slidenum">
              <a:rPr lang="en-GB" smtClean="0"/>
              <a:t>7</a:t>
            </a:fld>
            <a:endParaRPr lang="en-GB"/>
          </a:p>
        </p:txBody>
      </p:sp>
    </p:spTree>
    <p:extLst>
      <p:ext uri="{BB962C8B-B14F-4D97-AF65-F5344CB8AC3E}">
        <p14:creationId xmlns:p14="http://schemas.microsoft.com/office/powerpoint/2010/main" val="1129315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our calling is not to have minds set on earthly things. But to have minds set on eternity.</a:t>
            </a:r>
          </a:p>
          <a:p>
            <a:r>
              <a:rPr lang="en-GB" dirty="0"/>
              <a:t>Paul doesn’t want the Philippians to get caught up in the things of this world. </a:t>
            </a:r>
          </a:p>
          <a:p>
            <a:r>
              <a:rPr lang="en-GB" dirty="0"/>
              <a:t>From v 20… he reminds them, “Our citizenship is in heaven, and from it we await a saviour, the Lord Jesus Christ, who will transform our lowly body to be like his glorious body, by the power that enables him even to subject all things to himself”.</a:t>
            </a:r>
          </a:p>
          <a:p>
            <a:endParaRPr lang="en-GB" dirty="0"/>
          </a:p>
          <a:p>
            <a:r>
              <a:rPr lang="en-GB" dirty="0"/>
              <a:t>Paul reminds us, this is not our home, “our citizenship is in heaven”. Philippi was a colony of Rome, in modern day Turkey. Probably a wealthy agricultural city with good trade links to Rome, and many of the Church members would have been Roman citizens-with many privileges.</a:t>
            </a:r>
          </a:p>
          <a:p>
            <a:r>
              <a:rPr lang="en-GB" dirty="0"/>
              <a:t>Paul reminds them, your true citizenship is not in Rome, its not in your sports club, your career, your position in life, your family, or anywhere or anything else on earth, if you’re a follower of Jesus you citizenship is in Heaven. For the Philippians Cesar was not their Lord. For us, the PM, or any other worldly authority, is not Lord;  Jesus Christ is Lord. Hallelujah!!</a:t>
            </a:r>
          </a:p>
        </p:txBody>
      </p:sp>
      <p:sp>
        <p:nvSpPr>
          <p:cNvPr id="4" name="Slide Number Placeholder 3"/>
          <p:cNvSpPr>
            <a:spLocks noGrp="1"/>
          </p:cNvSpPr>
          <p:nvPr>
            <p:ph type="sldNum" sz="quarter" idx="5"/>
          </p:nvPr>
        </p:nvSpPr>
        <p:spPr/>
        <p:txBody>
          <a:bodyPr/>
          <a:lstStyle/>
          <a:p>
            <a:fld id="{1D7C36A0-F16F-4D4B-8417-6B53CCB4B3B7}" type="slidenum">
              <a:rPr lang="en-GB" smtClean="0"/>
              <a:t>8</a:t>
            </a:fld>
            <a:endParaRPr lang="en-GB"/>
          </a:p>
        </p:txBody>
      </p:sp>
    </p:spTree>
    <p:extLst>
      <p:ext uri="{BB962C8B-B14F-4D97-AF65-F5344CB8AC3E}">
        <p14:creationId xmlns:p14="http://schemas.microsoft.com/office/powerpoint/2010/main" val="1360095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 How can we have a mind set on eternity, and not on earthly things?</a:t>
            </a:r>
          </a:p>
          <a:p>
            <a:endParaRPr lang="en-GB" dirty="0"/>
          </a:p>
          <a:p>
            <a:r>
              <a:rPr lang="en-GB" dirty="0"/>
              <a:t>Paul had a past. You and I have a past.</a:t>
            </a:r>
          </a:p>
          <a:p>
            <a:r>
              <a:rPr lang="en-GB" dirty="0"/>
              <a:t>Maybe, like Paul, in human terms your past looks pretty good (verses 5-6). Paul says, all that looked like gain, being circumcised on the eighth day, of the People of Israel, the top tribe in that people, a strict upholder of God’s law;  once he encountered God in Jesus, he counted it all as loss! </a:t>
            </a:r>
          </a:p>
          <a:p>
            <a:r>
              <a:rPr lang="en-GB" dirty="0"/>
              <a:t>“But whatever gain I had, I counted as loss for the sake of Christ. Indeed, I count everything as loss because of the surpassing worth of knowing Christ Jesus my Lord. For his sake I have suffered the loss of all things and count them as rubbish, in order that I gain Christ and be found in him…”</a:t>
            </a:r>
          </a:p>
          <a:p>
            <a:endParaRPr lang="en-GB" dirty="0"/>
          </a:p>
          <a:p>
            <a:r>
              <a:rPr lang="en-GB" dirty="0"/>
              <a:t>Earlier in the chapter, he’s instructed the believers in Philippi to “put no confidence in the flesh”- no confidence in who we are in this world, our status, or title, or what we have done-even if it appears impressive compared to others! When we meet Jesus, its all rubbish. The good and the bad. Seeing Jesus, we get to see just how sinfully self righteous our heart is. Paul described himself as “the worst of all sinners”. </a:t>
            </a:r>
          </a:p>
          <a:p>
            <a:endParaRPr lang="en-GB" dirty="0"/>
          </a:p>
          <a:p>
            <a:r>
              <a:rPr lang="en-GB" dirty="0"/>
              <a:t>Maybe there’s some baggage in your life. </a:t>
            </a:r>
          </a:p>
          <a:p>
            <a:endParaRPr lang="en-GB" dirty="0"/>
          </a:p>
          <a:p>
            <a:r>
              <a:rPr lang="en-GB" dirty="0"/>
              <a:t>I don’t know all your sin. I don’t know all your past. But, God does. And if he will forgive Paul, for overseeing the murder of God’s people, he can forgive you too. Paul’s putting his past behind him-its all rubbish! He see’s God’s redemption for his yesterday!</a:t>
            </a:r>
          </a:p>
          <a:p>
            <a:endParaRPr lang="en-GB" dirty="0"/>
          </a:p>
          <a:p>
            <a:r>
              <a:rPr lang="en-GB" dirty="0"/>
              <a:t>Q. Are you living in the past? Are the sins of your past determining how you’re living out your life today?- Maybe stuff you did last night or even this morning.</a:t>
            </a:r>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1D7C36A0-F16F-4D4B-8417-6B53CCB4B3B7}" type="slidenum">
              <a:rPr lang="en-GB" smtClean="0"/>
              <a:t>9</a:t>
            </a:fld>
            <a:endParaRPr lang="en-GB"/>
          </a:p>
        </p:txBody>
      </p:sp>
    </p:spTree>
    <p:extLst>
      <p:ext uri="{BB962C8B-B14F-4D97-AF65-F5344CB8AC3E}">
        <p14:creationId xmlns:p14="http://schemas.microsoft.com/office/powerpoint/2010/main" val="1415790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35E87-D331-974F-BA7E-4A1091B61A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578E510-62A7-6D44-9B3E-83688049A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8430AC3-4657-7944-815D-8B8D19EA8387}"/>
              </a:ext>
            </a:extLst>
          </p:cNvPr>
          <p:cNvSpPr>
            <a:spLocks noGrp="1"/>
          </p:cNvSpPr>
          <p:nvPr>
            <p:ph type="dt" sz="half" idx="10"/>
          </p:nvPr>
        </p:nvSpPr>
        <p:spPr/>
        <p:txBody>
          <a:bodyPr/>
          <a:lstStyle/>
          <a:p>
            <a:fld id="{0C47DB69-935C-ED48-8F76-23F09DAC02F8}" type="datetimeFigureOut">
              <a:rPr lang="en-GB" smtClean="0"/>
              <a:t>09/07/2022</a:t>
            </a:fld>
            <a:endParaRPr lang="en-GB"/>
          </a:p>
        </p:txBody>
      </p:sp>
      <p:sp>
        <p:nvSpPr>
          <p:cNvPr id="5" name="Footer Placeholder 4">
            <a:extLst>
              <a:ext uri="{FF2B5EF4-FFF2-40B4-BE49-F238E27FC236}">
                <a16:creationId xmlns:a16="http://schemas.microsoft.com/office/drawing/2014/main" id="{02142B43-B768-6D45-A0DE-8D2FA9FB56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9ADBD6-1898-A145-A2C1-28C51ECFF512}"/>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2625823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32F35-2FA5-7048-AEDC-0B5A5C37D29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759669-579D-2C42-90B9-6876DA1230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FE597A-D3E3-414B-B3F5-2DE4F5F49771}"/>
              </a:ext>
            </a:extLst>
          </p:cNvPr>
          <p:cNvSpPr>
            <a:spLocks noGrp="1"/>
          </p:cNvSpPr>
          <p:nvPr>
            <p:ph type="dt" sz="half" idx="10"/>
          </p:nvPr>
        </p:nvSpPr>
        <p:spPr/>
        <p:txBody>
          <a:bodyPr/>
          <a:lstStyle/>
          <a:p>
            <a:fld id="{0C47DB69-935C-ED48-8F76-23F09DAC02F8}" type="datetimeFigureOut">
              <a:rPr lang="en-GB" smtClean="0"/>
              <a:t>09/07/2022</a:t>
            </a:fld>
            <a:endParaRPr lang="en-GB"/>
          </a:p>
        </p:txBody>
      </p:sp>
      <p:sp>
        <p:nvSpPr>
          <p:cNvPr id="5" name="Footer Placeholder 4">
            <a:extLst>
              <a:ext uri="{FF2B5EF4-FFF2-40B4-BE49-F238E27FC236}">
                <a16:creationId xmlns:a16="http://schemas.microsoft.com/office/drawing/2014/main" id="{44A0D693-03E6-4946-A7F1-6B85467A23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4EDF2B-D76A-F84B-A017-B161C3E3B394}"/>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1513109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8BD73F-7847-074C-B66B-923AABA221D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67CB6D-6D8F-1B4C-B856-174FA699BC4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CF2603-4168-B143-8F5E-7DE9FC69BCD3}"/>
              </a:ext>
            </a:extLst>
          </p:cNvPr>
          <p:cNvSpPr>
            <a:spLocks noGrp="1"/>
          </p:cNvSpPr>
          <p:nvPr>
            <p:ph type="dt" sz="half" idx="10"/>
          </p:nvPr>
        </p:nvSpPr>
        <p:spPr/>
        <p:txBody>
          <a:bodyPr/>
          <a:lstStyle/>
          <a:p>
            <a:fld id="{0C47DB69-935C-ED48-8F76-23F09DAC02F8}" type="datetimeFigureOut">
              <a:rPr lang="en-GB" smtClean="0"/>
              <a:t>09/07/2022</a:t>
            </a:fld>
            <a:endParaRPr lang="en-GB"/>
          </a:p>
        </p:txBody>
      </p:sp>
      <p:sp>
        <p:nvSpPr>
          <p:cNvPr id="5" name="Footer Placeholder 4">
            <a:extLst>
              <a:ext uri="{FF2B5EF4-FFF2-40B4-BE49-F238E27FC236}">
                <a16:creationId xmlns:a16="http://schemas.microsoft.com/office/drawing/2014/main" id="{B15D08C4-6FDD-634F-99FE-D24BC56138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FA3D85-CA64-EA40-AB94-00789FD30C23}"/>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81066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883D6-9531-434E-A909-5080BF71E6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124A6F-FD86-7B4F-8137-4ECBD2CEBB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E552B7-3425-794E-A147-43605E4930DE}"/>
              </a:ext>
            </a:extLst>
          </p:cNvPr>
          <p:cNvSpPr>
            <a:spLocks noGrp="1"/>
          </p:cNvSpPr>
          <p:nvPr>
            <p:ph type="dt" sz="half" idx="10"/>
          </p:nvPr>
        </p:nvSpPr>
        <p:spPr/>
        <p:txBody>
          <a:bodyPr/>
          <a:lstStyle/>
          <a:p>
            <a:fld id="{0C47DB69-935C-ED48-8F76-23F09DAC02F8}" type="datetimeFigureOut">
              <a:rPr lang="en-GB" smtClean="0"/>
              <a:t>09/07/2022</a:t>
            </a:fld>
            <a:endParaRPr lang="en-GB"/>
          </a:p>
        </p:txBody>
      </p:sp>
      <p:sp>
        <p:nvSpPr>
          <p:cNvPr id="5" name="Footer Placeholder 4">
            <a:extLst>
              <a:ext uri="{FF2B5EF4-FFF2-40B4-BE49-F238E27FC236}">
                <a16:creationId xmlns:a16="http://schemas.microsoft.com/office/drawing/2014/main" id="{D16CDC1D-70FB-8E4A-989C-49E57B5017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4E1360-1876-7F42-8CFB-CA39D634D567}"/>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725906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41B4A-7465-344C-9912-C1339DC4CC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CF9C634-FD58-854A-92AC-9037749AA2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075499-0F0E-A843-A049-00030FF4A6EA}"/>
              </a:ext>
            </a:extLst>
          </p:cNvPr>
          <p:cNvSpPr>
            <a:spLocks noGrp="1"/>
          </p:cNvSpPr>
          <p:nvPr>
            <p:ph type="dt" sz="half" idx="10"/>
          </p:nvPr>
        </p:nvSpPr>
        <p:spPr/>
        <p:txBody>
          <a:bodyPr/>
          <a:lstStyle/>
          <a:p>
            <a:fld id="{0C47DB69-935C-ED48-8F76-23F09DAC02F8}" type="datetimeFigureOut">
              <a:rPr lang="en-GB" smtClean="0"/>
              <a:t>09/07/2022</a:t>
            </a:fld>
            <a:endParaRPr lang="en-GB"/>
          </a:p>
        </p:txBody>
      </p:sp>
      <p:sp>
        <p:nvSpPr>
          <p:cNvPr id="5" name="Footer Placeholder 4">
            <a:extLst>
              <a:ext uri="{FF2B5EF4-FFF2-40B4-BE49-F238E27FC236}">
                <a16:creationId xmlns:a16="http://schemas.microsoft.com/office/drawing/2014/main" id="{975E5C9D-761E-F943-AB74-C62EDC34C7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B3E752-DC10-DD4D-951D-C0060AA7E348}"/>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2713526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58C3-3034-C345-868C-86E87516FF0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BA56DC-FE05-A248-8F95-FFE09C3F531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0A8C27-2525-AA4A-B670-A0205F139B6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40F9B8-8852-4440-A9D9-73D937ADCBA7}"/>
              </a:ext>
            </a:extLst>
          </p:cNvPr>
          <p:cNvSpPr>
            <a:spLocks noGrp="1"/>
          </p:cNvSpPr>
          <p:nvPr>
            <p:ph type="dt" sz="half" idx="10"/>
          </p:nvPr>
        </p:nvSpPr>
        <p:spPr/>
        <p:txBody>
          <a:bodyPr/>
          <a:lstStyle/>
          <a:p>
            <a:fld id="{0C47DB69-935C-ED48-8F76-23F09DAC02F8}" type="datetimeFigureOut">
              <a:rPr lang="en-GB" smtClean="0"/>
              <a:t>09/07/2022</a:t>
            </a:fld>
            <a:endParaRPr lang="en-GB"/>
          </a:p>
        </p:txBody>
      </p:sp>
      <p:sp>
        <p:nvSpPr>
          <p:cNvPr id="6" name="Footer Placeholder 5">
            <a:extLst>
              <a:ext uri="{FF2B5EF4-FFF2-40B4-BE49-F238E27FC236}">
                <a16:creationId xmlns:a16="http://schemas.microsoft.com/office/drawing/2014/main" id="{FE650556-DE4F-4344-B44D-59AAA8876D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538BC3-E9EA-914F-AF17-12F27AE259E4}"/>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166902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F69C-F58D-3A4B-BB5D-5F92BACAF68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05ED8C-726A-A347-8197-C8DC0223D8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1B3D8CE-5C13-A040-8703-0E25FC0D0C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C9CD611-8F74-0647-982E-27D892EDFF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D3AF4CC-20CA-414F-951D-251B04D52EE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A2F6A21-4BEE-B945-A61F-D8E37D157CDD}"/>
              </a:ext>
            </a:extLst>
          </p:cNvPr>
          <p:cNvSpPr>
            <a:spLocks noGrp="1"/>
          </p:cNvSpPr>
          <p:nvPr>
            <p:ph type="dt" sz="half" idx="10"/>
          </p:nvPr>
        </p:nvSpPr>
        <p:spPr/>
        <p:txBody>
          <a:bodyPr/>
          <a:lstStyle/>
          <a:p>
            <a:fld id="{0C47DB69-935C-ED48-8F76-23F09DAC02F8}" type="datetimeFigureOut">
              <a:rPr lang="en-GB" smtClean="0"/>
              <a:t>09/07/2022</a:t>
            </a:fld>
            <a:endParaRPr lang="en-GB"/>
          </a:p>
        </p:txBody>
      </p:sp>
      <p:sp>
        <p:nvSpPr>
          <p:cNvPr id="8" name="Footer Placeholder 7">
            <a:extLst>
              <a:ext uri="{FF2B5EF4-FFF2-40B4-BE49-F238E27FC236}">
                <a16:creationId xmlns:a16="http://schemas.microsoft.com/office/drawing/2014/main" id="{9D020A71-8D37-D141-B34B-BAD96BC02EC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64C810C-E790-544E-8E21-4A9AF37868BC}"/>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74211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3B7B1-EC34-AE44-9D0B-67490A377AE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646DC5E-BEED-EA44-86E1-B979AEFDE8AC}"/>
              </a:ext>
            </a:extLst>
          </p:cNvPr>
          <p:cNvSpPr>
            <a:spLocks noGrp="1"/>
          </p:cNvSpPr>
          <p:nvPr>
            <p:ph type="dt" sz="half" idx="10"/>
          </p:nvPr>
        </p:nvSpPr>
        <p:spPr/>
        <p:txBody>
          <a:bodyPr/>
          <a:lstStyle/>
          <a:p>
            <a:fld id="{0C47DB69-935C-ED48-8F76-23F09DAC02F8}" type="datetimeFigureOut">
              <a:rPr lang="en-GB" smtClean="0"/>
              <a:t>09/07/2022</a:t>
            </a:fld>
            <a:endParaRPr lang="en-GB"/>
          </a:p>
        </p:txBody>
      </p:sp>
      <p:sp>
        <p:nvSpPr>
          <p:cNvPr id="4" name="Footer Placeholder 3">
            <a:extLst>
              <a:ext uri="{FF2B5EF4-FFF2-40B4-BE49-F238E27FC236}">
                <a16:creationId xmlns:a16="http://schemas.microsoft.com/office/drawing/2014/main" id="{7FD6F273-35B5-724F-A30C-BE68643C4B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E19C0B-94AD-A648-91D2-129C03BC21BE}"/>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447892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087C10-A6CB-AE4F-85B3-DC282B123470}"/>
              </a:ext>
            </a:extLst>
          </p:cNvPr>
          <p:cNvSpPr>
            <a:spLocks noGrp="1"/>
          </p:cNvSpPr>
          <p:nvPr>
            <p:ph type="dt" sz="half" idx="10"/>
          </p:nvPr>
        </p:nvSpPr>
        <p:spPr/>
        <p:txBody>
          <a:bodyPr/>
          <a:lstStyle/>
          <a:p>
            <a:fld id="{0C47DB69-935C-ED48-8F76-23F09DAC02F8}" type="datetimeFigureOut">
              <a:rPr lang="en-GB" smtClean="0"/>
              <a:t>09/07/2022</a:t>
            </a:fld>
            <a:endParaRPr lang="en-GB"/>
          </a:p>
        </p:txBody>
      </p:sp>
      <p:sp>
        <p:nvSpPr>
          <p:cNvPr id="3" name="Footer Placeholder 2">
            <a:extLst>
              <a:ext uri="{FF2B5EF4-FFF2-40B4-BE49-F238E27FC236}">
                <a16:creationId xmlns:a16="http://schemas.microsoft.com/office/drawing/2014/main" id="{A797F97A-2795-534A-9EA2-0DF4A0D6A54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098C41E-EA37-384C-8792-80156C4DFF87}"/>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44301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14516-5638-FB4A-8765-520352B083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0B9713C-DB42-9744-A61A-686B6CC417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40BC994-2714-1545-8B5E-C3E8DB08AC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205626-6B0E-4B40-BC9E-43EA9B5FE337}"/>
              </a:ext>
            </a:extLst>
          </p:cNvPr>
          <p:cNvSpPr>
            <a:spLocks noGrp="1"/>
          </p:cNvSpPr>
          <p:nvPr>
            <p:ph type="dt" sz="half" idx="10"/>
          </p:nvPr>
        </p:nvSpPr>
        <p:spPr/>
        <p:txBody>
          <a:bodyPr/>
          <a:lstStyle/>
          <a:p>
            <a:fld id="{0C47DB69-935C-ED48-8F76-23F09DAC02F8}" type="datetimeFigureOut">
              <a:rPr lang="en-GB" smtClean="0"/>
              <a:t>09/07/2022</a:t>
            </a:fld>
            <a:endParaRPr lang="en-GB"/>
          </a:p>
        </p:txBody>
      </p:sp>
      <p:sp>
        <p:nvSpPr>
          <p:cNvPr id="6" name="Footer Placeholder 5">
            <a:extLst>
              <a:ext uri="{FF2B5EF4-FFF2-40B4-BE49-F238E27FC236}">
                <a16:creationId xmlns:a16="http://schemas.microsoft.com/office/drawing/2014/main" id="{922EA156-031D-E340-A692-F0AF9D3CF2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AEC1F0-D16F-A449-88D2-C867B9B1ED79}"/>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4156794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D3D97-81F2-8248-966E-6C47B7631D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B1C0716-5CE1-8A47-9D37-328FA9132A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BE47E57-971B-DB44-B1DC-5BAD80D875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7371A0-2460-734B-B19B-8AF2D3F483F5}"/>
              </a:ext>
            </a:extLst>
          </p:cNvPr>
          <p:cNvSpPr>
            <a:spLocks noGrp="1"/>
          </p:cNvSpPr>
          <p:nvPr>
            <p:ph type="dt" sz="half" idx="10"/>
          </p:nvPr>
        </p:nvSpPr>
        <p:spPr/>
        <p:txBody>
          <a:bodyPr/>
          <a:lstStyle/>
          <a:p>
            <a:fld id="{0C47DB69-935C-ED48-8F76-23F09DAC02F8}" type="datetimeFigureOut">
              <a:rPr lang="en-GB" smtClean="0"/>
              <a:t>09/07/2022</a:t>
            </a:fld>
            <a:endParaRPr lang="en-GB"/>
          </a:p>
        </p:txBody>
      </p:sp>
      <p:sp>
        <p:nvSpPr>
          <p:cNvPr id="6" name="Footer Placeholder 5">
            <a:extLst>
              <a:ext uri="{FF2B5EF4-FFF2-40B4-BE49-F238E27FC236}">
                <a16:creationId xmlns:a16="http://schemas.microsoft.com/office/drawing/2014/main" id="{87B9A0E2-2041-2F4B-BA28-A6F3F57C79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D2B299-9A2A-624B-B4C7-3AB71D5FC726}"/>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907393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73123"/>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584049-2DE5-5248-8A0C-E2EFD85939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EFBB36-853E-964B-B207-C38316CC8A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5BF3B7-7218-2445-A3AA-90060BB521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7DB69-935C-ED48-8F76-23F09DAC02F8}" type="datetimeFigureOut">
              <a:rPr lang="en-GB" smtClean="0"/>
              <a:t>09/07/2022</a:t>
            </a:fld>
            <a:endParaRPr lang="en-GB"/>
          </a:p>
        </p:txBody>
      </p:sp>
      <p:sp>
        <p:nvSpPr>
          <p:cNvPr id="5" name="Footer Placeholder 4">
            <a:extLst>
              <a:ext uri="{FF2B5EF4-FFF2-40B4-BE49-F238E27FC236}">
                <a16:creationId xmlns:a16="http://schemas.microsoft.com/office/drawing/2014/main" id="{7008B17C-4E5A-F445-A40F-7EAA30863D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B39293A-68D3-4D4E-9CAE-2837A172C4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34C29-DFD4-B746-ADA4-D008DA7475F7}" type="slidenum">
              <a:rPr lang="en-GB" smtClean="0"/>
              <a:t>‹#›</a:t>
            </a:fld>
            <a:endParaRPr lang="en-GB"/>
          </a:p>
        </p:txBody>
      </p:sp>
    </p:spTree>
    <p:extLst>
      <p:ext uri="{BB962C8B-B14F-4D97-AF65-F5344CB8AC3E}">
        <p14:creationId xmlns:p14="http://schemas.microsoft.com/office/powerpoint/2010/main" val="23609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0B85E99-A9F0-0346-A6EE-C42F417A829A}"/>
              </a:ext>
            </a:extLst>
          </p:cNvPr>
          <p:cNvPicPr>
            <a:picLocks noChangeAspect="1"/>
          </p:cNvPicPr>
          <p:nvPr/>
        </p:nvPicPr>
        <p:blipFill>
          <a:blip r:embed="rId3"/>
          <a:stretch>
            <a:fillRect/>
          </a:stretch>
        </p:blipFill>
        <p:spPr>
          <a:xfrm>
            <a:off x="39329" y="0"/>
            <a:ext cx="12192000" cy="6858000"/>
          </a:xfrm>
          <a:prstGeom prst="rect">
            <a:avLst/>
          </a:prstGeom>
        </p:spPr>
      </p:pic>
      <p:sp>
        <p:nvSpPr>
          <p:cNvPr id="2" name="Rectangle 1">
            <a:extLst>
              <a:ext uri="{FF2B5EF4-FFF2-40B4-BE49-F238E27FC236}">
                <a16:creationId xmlns:a16="http://schemas.microsoft.com/office/drawing/2014/main" id="{53A63B64-3C47-470C-81BB-43BA5678641E}"/>
              </a:ext>
            </a:extLst>
          </p:cNvPr>
          <p:cNvSpPr/>
          <p:nvPr/>
        </p:nvSpPr>
        <p:spPr>
          <a:xfrm>
            <a:off x="2566219" y="3982065"/>
            <a:ext cx="6931742" cy="678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a:solidFill>
                  <a:schemeClr val="accent4">
                    <a:lumMod val="50000"/>
                  </a:schemeClr>
                </a:solidFill>
              </a:rPr>
              <a:t>Part 3: Joys Focus</a:t>
            </a:r>
          </a:p>
        </p:txBody>
      </p:sp>
    </p:spTree>
    <p:extLst>
      <p:ext uri="{BB962C8B-B14F-4D97-AF65-F5344CB8AC3E}">
        <p14:creationId xmlns:p14="http://schemas.microsoft.com/office/powerpoint/2010/main" val="1570217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80060" y="601883"/>
            <a:ext cx="11231880" cy="5990646"/>
          </a:xfrm>
        </p:spPr>
        <p:txBody>
          <a:bodyPr>
            <a:normAutofit/>
          </a:bodyPr>
          <a:lstStyle/>
          <a:p>
            <a:pPr marL="0" indent="0" algn="just">
              <a:lnSpc>
                <a:spcPct val="100000"/>
              </a:lnSpc>
              <a:buNone/>
            </a:pPr>
            <a:r>
              <a:rPr lang="en-GB" sz="3600" b="1" dirty="0">
                <a:solidFill>
                  <a:schemeClr val="bg1"/>
                </a:solidFill>
                <a:latin typeface="Open Sans" panose="020B0606030504020204" pitchFamily="34" charset="0"/>
                <a:ea typeface="Open Sans" panose="020B0606030504020204" pitchFamily="34" charset="0"/>
                <a:cs typeface="Open Sans" panose="020B0606030504020204" pitchFamily="34" charset="0"/>
              </a:rPr>
              <a:t>God’s redemption for my Yesterday</a:t>
            </a:r>
          </a:p>
          <a:p>
            <a:pPr marL="0" indent="0" algn="just">
              <a:lnSpc>
                <a:spcPct val="10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r>
              <a:rPr lang="en-GB" sz="2400" b="1" baseline="30000" dirty="0">
                <a:solidFill>
                  <a:srgbClr val="E9E2DC"/>
                </a:solidFill>
                <a:latin typeface="Open Sans" panose="020B0606030504020204" pitchFamily="34" charset="0"/>
                <a:ea typeface="Open Sans" panose="020B0606030504020204" pitchFamily="34" charset="0"/>
                <a:cs typeface="Open Sans" panose="020B0606030504020204" pitchFamily="34" charset="0"/>
              </a:rPr>
              <a:t> </a:t>
            </a:r>
            <a:r>
              <a:rPr lang="en-GB" sz="3000" b="1" dirty="0">
                <a:solidFill>
                  <a:srgbClr val="E9E2DC"/>
                </a:solidFill>
                <a:latin typeface="Open Sans" panose="020B0606030504020204" pitchFamily="34" charset="0"/>
                <a:ea typeface="Open Sans" panose="020B0606030504020204" pitchFamily="34" charset="0"/>
                <a:cs typeface="Open Sans" panose="020B0606030504020204" pitchFamily="34" charset="0"/>
              </a:rPr>
              <a:t>“In this world you will have trouble. But </a:t>
            </a:r>
            <a:r>
              <a:rPr lang="en-GB" sz="3000" b="1" dirty="0">
                <a:solidFill>
                  <a:srgbClr val="FFC000"/>
                </a:solidFill>
                <a:latin typeface="Open Sans" panose="020B0606030504020204" pitchFamily="34" charset="0"/>
                <a:ea typeface="Open Sans" panose="020B0606030504020204" pitchFamily="34" charset="0"/>
                <a:cs typeface="Open Sans" panose="020B0606030504020204" pitchFamily="34" charset="0"/>
              </a:rPr>
              <a:t>take heart! I have overcome the world</a:t>
            </a:r>
            <a:r>
              <a:rPr lang="en-GB" sz="3000" b="1" dirty="0">
                <a:solidFill>
                  <a:srgbClr val="E9E2DC"/>
                </a:solidFill>
                <a:latin typeface="Open Sans" panose="020B0606030504020204" pitchFamily="34" charset="0"/>
                <a:ea typeface="Open Sans" panose="020B0606030504020204" pitchFamily="34" charset="0"/>
                <a:cs typeface="Open Sans" panose="020B0606030504020204" pitchFamily="34" charset="0"/>
              </a:rPr>
              <a:t>.”</a:t>
            </a:r>
          </a:p>
          <a:p>
            <a:pPr marL="0" indent="0">
              <a:lnSpc>
                <a:spcPct val="100000"/>
              </a:lnSpc>
              <a:buNone/>
            </a:pPr>
            <a:r>
              <a:rPr lang="en-US" sz="2000" b="1" dirty="0">
                <a:solidFill>
                  <a:srgbClr val="E9E2DC"/>
                </a:solidFill>
                <a:latin typeface="Open Sans" panose="020B0606030504020204" pitchFamily="34" charset="0"/>
                <a:ea typeface="Open Sans" panose="020B0606030504020204" pitchFamily="34" charset="0"/>
                <a:cs typeface="Open Sans" panose="020B0606030504020204" pitchFamily="34" charset="0"/>
              </a:rPr>
              <a:t>John 16:33 NIV</a:t>
            </a:r>
          </a:p>
          <a:p>
            <a:pPr marL="0" indent="0">
              <a:lnSpc>
                <a:spcPct val="100000"/>
              </a:lnSpc>
              <a:buNone/>
            </a:pPr>
            <a:endParaRPr lang="en-US" sz="2200" b="1" dirty="0">
              <a:solidFill>
                <a:srgbClr val="E9E2DC"/>
              </a:solidFill>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r>
              <a:rPr lang="en-GB" sz="2400" b="1" baseline="30000" dirty="0">
                <a:solidFill>
                  <a:srgbClr val="E9E2DC"/>
                </a:solidFill>
                <a:latin typeface="Open Sans" panose="020B0606030504020204" pitchFamily="34" charset="0"/>
                <a:ea typeface="Open Sans" panose="020B0606030504020204" pitchFamily="34" charset="0"/>
                <a:cs typeface="Open Sans" panose="020B0606030504020204" pitchFamily="34" charset="0"/>
              </a:rPr>
              <a:t>28</a:t>
            </a:r>
            <a:r>
              <a:rPr lang="en-GB" sz="2400" b="1" dirty="0">
                <a:solidFill>
                  <a:srgbClr val="E9E2DC"/>
                </a:solidFill>
                <a:latin typeface="Open Sans" panose="020B0606030504020204" pitchFamily="34" charset="0"/>
                <a:ea typeface="Open Sans" panose="020B0606030504020204" pitchFamily="34" charset="0"/>
                <a:cs typeface="Open Sans" panose="020B0606030504020204" pitchFamily="34" charset="0"/>
              </a:rPr>
              <a:t> ”And we know that </a:t>
            </a:r>
            <a:r>
              <a:rPr lang="en-GB" sz="2400" b="1" dirty="0">
                <a:solidFill>
                  <a:srgbClr val="FFC000"/>
                </a:solidFill>
                <a:latin typeface="Open Sans" panose="020B0606030504020204" pitchFamily="34" charset="0"/>
                <a:ea typeface="Open Sans" panose="020B0606030504020204" pitchFamily="34" charset="0"/>
                <a:cs typeface="Open Sans" panose="020B0606030504020204" pitchFamily="34" charset="0"/>
              </a:rPr>
              <a:t>for those who love God all things work together for good, for those who are called according to His purpose</a:t>
            </a:r>
            <a:r>
              <a:rPr lang="en-GB" sz="2400" b="1" dirty="0">
                <a:solidFill>
                  <a:srgbClr val="E9E2DC"/>
                </a:solidFill>
                <a:latin typeface="Open Sans" panose="020B0606030504020204" pitchFamily="34" charset="0"/>
                <a:ea typeface="Open Sans" panose="020B0606030504020204" pitchFamily="34" charset="0"/>
                <a:cs typeface="Open Sans" panose="020B0606030504020204" pitchFamily="34" charset="0"/>
              </a:rPr>
              <a:t>.”</a:t>
            </a:r>
          </a:p>
          <a:p>
            <a:pPr marL="0" indent="0">
              <a:lnSpc>
                <a:spcPct val="100000"/>
              </a:lnSpc>
              <a:buNone/>
            </a:pPr>
            <a:r>
              <a:rPr lang="en-US" sz="2000" b="1" dirty="0">
                <a:solidFill>
                  <a:srgbClr val="E9E2DC"/>
                </a:solidFill>
                <a:latin typeface="Open Sans" panose="020B0606030504020204" pitchFamily="34" charset="0"/>
                <a:ea typeface="Open Sans" panose="020B0606030504020204" pitchFamily="34" charset="0"/>
                <a:cs typeface="Open Sans" panose="020B0606030504020204" pitchFamily="34" charset="0"/>
              </a:rPr>
              <a:t>Romans 8v28 ESV</a:t>
            </a:r>
          </a:p>
          <a:p>
            <a:pPr marL="0" indent="0">
              <a:lnSpc>
                <a:spcPct val="100000"/>
              </a:lnSpc>
              <a:buNone/>
            </a:pPr>
            <a:endParaRPr lang="en-GB" sz="2000" b="1" dirty="0">
              <a:solidFill>
                <a:srgbClr val="E9E2DC"/>
              </a:solidFill>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endParaRPr lang="en-US" sz="2200" b="1" dirty="0">
              <a:solidFill>
                <a:srgbClr val="E9E2DC"/>
              </a:solidFill>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endParaRPr lang="en-US" sz="2200" b="1" dirty="0">
              <a:solidFill>
                <a:srgbClr val="E9E2DC"/>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US" sz="1400" b="1"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lang="en-US" sz="1400" b="1" dirty="0">
              <a:solidFill>
                <a:srgbClr val="E9E2DC"/>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GB" sz="1400" b="1"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sz="2000" b="1" dirty="0">
              <a:solidFill>
                <a:srgbClr val="FFC000"/>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50734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80060" y="601883"/>
            <a:ext cx="11231880" cy="5990646"/>
          </a:xfrm>
        </p:spPr>
        <p:txBody>
          <a:bodyPr>
            <a:normAutofit fontScale="55000" lnSpcReduction="20000"/>
          </a:bodyPr>
          <a:lstStyle/>
          <a:p>
            <a:pPr marL="0" indent="0" algn="just">
              <a:lnSpc>
                <a:spcPct val="100000"/>
              </a:lnSpc>
              <a:buNone/>
            </a:pPr>
            <a:endParaRPr lang="en-GB" sz="2000" b="1" dirty="0">
              <a:solidFill>
                <a:srgbClr val="FFC000"/>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r>
              <a:rPr lang="en-GB" sz="6500" b="1" dirty="0">
                <a:solidFill>
                  <a:schemeClr val="bg1"/>
                </a:solidFill>
                <a:latin typeface="Open Sans" panose="020B0606030504020204" pitchFamily="34" charset="0"/>
                <a:ea typeface="Open Sans" panose="020B0606030504020204" pitchFamily="34" charset="0"/>
                <a:cs typeface="Open Sans" panose="020B0606030504020204" pitchFamily="34" charset="0"/>
              </a:rPr>
              <a:t>God’s Purpose for my Today</a:t>
            </a:r>
          </a:p>
          <a:p>
            <a:pPr marL="0" indent="0" algn="just">
              <a:lnSpc>
                <a:spcPct val="10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r>
              <a:rPr lang="en-GB" sz="5100" b="1" baseline="30000" dirty="0">
                <a:solidFill>
                  <a:srgbClr val="E9E2DC"/>
                </a:solidFill>
                <a:latin typeface="Open Sans" panose="020B0606030504020204" pitchFamily="34" charset="0"/>
                <a:ea typeface="Open Sans" panose="020B0606030504020204" pitchFamily="34" charset="0"/>
                <a:cs typeface="Open Sans" panose="020B0606030504020204" pitchFamily="34" charset="0"/>
              </a:rPr>
              <a:t>12</a:t>
            </a:r>
            <a:r>
              <a:rPr lang="en-GB" sz="5100" b="1" dirty="0">
                <a:solidFill>
                  <a:srgbClr val="E9E2DC"/>
                </a:solidFill>
                <a:latin typeface="Open Sans" panose="020B0606030504020204" pitchFamily="34" charset="0"/>
                <a:ea typeface="Open Sans" panose="020B0606030504020204" pitchFamily="34" charset="0"/>
                <a:cs typeface="Open Sans" panose="020B0606030504020204" pitchFamily="34" charset="0"/>
              </a:rPr>
              <a:t>”</a:t>
            </a:r>
            <a:r>
              <a:rPr lang="en-GB" sz="5100" b="1" dirty="0">
                <a:solidFill>
                  <a:schemeClr val="bg1"/>
                </a:solidFill>
                <a:latin typeface="Open Sans" panose="020B0606030504020204" pitchFamily="34" charset="0"/>
                <a:ea typeface="Open Sans" panose="020B0606030504020204" pitchFamily="34" charset="0"/>
                <a:cs typeface="Open Sans" panose="020B0606030504020204" pitchFamily="34" charset="0"/>
              </a:rPr>
              <a:t>Not that I have already obtained this or am already perfect, but I press on to make it my own, because Christ Jesus has made me his own. </a:t>
            </a:r>
            <a:r>
              <a:rPr lang="en-GB" sz="51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13 </a:t>
            </a:r>
            <a:r>
              <a:rPr lang="en-GB" sz="5100" b="1" dirty="0">
                <a:solidFill>
                  <a:schemeClr val="bg1"/>
                </a:solidFill>
                <a:latin typeface="Open Sans" panose="020B0606030504020204" pitchFamily="34" charset="0"/>
                <a:ea typeface="Open Sans" panose="020B0606030504020204" pitchFamily="34" charset="0"/>
                <a:cs typeface="Open Sans" panose="020B0606030504020204" pitchFamily="34" charset="0"/>
              </a:rPr>
              <a:t>Brothers, I do not consider that I have made it my own. But </a:t>
            </a:r>
            <a:r>
              <a:rPr lang="en-GB" sz="5100" b="1" dirty="0">
                <a:solidFill>
                  <a:srgbClr val="FFC000"/>
                </a:solidFill>
                <a:latin typeface="Open Sans" panose="020B0606030504020204" pitchFamily="34" charset="0"/>
                <a:ea typeface="Open Sans" panose="020B0606030504020204" pitchFamily="34" charset="0"/>
                <a:cs typeface="Open Sans" panose="020B0606030504020204" pitchFamily="34" charset="0"/>
              </a:rPr>
              <a:t>one thing I do: forgetting what lies behind and straining forward to what lies ahead</a:t>
            </a:r>
            <a:r>
              <a:rPr lang="en-GB" sz="51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a:t>
            </a:r>
            <a:r>
              <a:rPr lang="en-GB" sz="51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14</a:t>
            </a:r>
            <a:r>
              <a:rPr lang="en-GB" sz="5100" b="1" dirty="0">
                <a:solidFill>
                  <a:schemeClr val="bg1"/>
                </a:solidFill>
                <a:latin typeface="Open Sans" panose="020B0606030504020204" pitchFamily="34" charset="0"/>
                <a:ea typeface="Open Sans" panose="020B0606030504020204" pitchFamily="34" charset="0"/>
                <a:cs typeface="Open Sans" panose="020B0606030504020204" pitchFamily="34" charset="0"/>
              </a:rPr>
              <a:t>I press on toward the goal for the prize of the upward call of God in Christ Jesus. </a:t>
            </a:r>
            <a:r>
              <a:rPr lang="en-GB" sz="51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15</a:t>
            </a:r>
            <a:r>
              <a:rPr lang="en-GB" sz="5100" b="1" dirty="0">
                <a:solidFill>
                  <a:schemeClr val="bg1"/>
                </a:solidFill>
                <a:latin typeface="Open Sans" panose="020B0606030504020204" pitchFamily="34" charset="0"/>
                <a:ea typeface="Open Sans" panose="020B0606030504020204" pitchFamily="34" charset="0"/>
                <a:cs typeface="Open Sans" panose="020B0606030504020204" pitchFamily="34" charset="0"/>
              </a:rPr>
              <a:t>Let those </a:t>
            </a:r>
            <a:r>
              <a:rPr lang="en-GB" sz="5100" b="1" dirty="0">
                <a:solidFill>
                  <a:srgbClr val="E9E2DC"/>
                </a:solidFill>
                <a:latin typeface="Open Sans" panose="020B0606030504020204" pitchFamily="34" charset="0"/>
                <a:ea typeface="Open Sans" panose="020B0606030504020204" pitchFamily="34" charset="0"/>
                <a:cs typeface="Open Sans" panose="020B0606030504020204" pitchFamily="34" charset="0"/>
              </a:rPr>
              <a:t>who are mature think this way, and if in anything you think otherwise, God will reveal that also to you. </a:t>
            </a:r>
            <a:r>
              <a:rPr lang="en-GB" sz="5100" b="1" baseline="30000" dirty="0">
                <a:solidFill>
                  <a:srgbClr val="E9E2DC"/>
                </a:solidFill>
                <a:latin typeface="Open Sans" panose="020B0606030504020204" pitchFamily="34" charset="0"/>
                <a:ea typeface="Open Sans" panose="020B0606030504020204" pitchFamily="34" charset="0"/>
                <a:cs typeface="Open Sans" panose="020B0606030504020204" pitchFamily="34" charset="0"/>
              </a:rPr>
              <a:t>16</a:t>
            </a:r>
            <a:r>
              <a:rPr lang="en-GB" sz="5100" b="1" dirty="0">
                <a:solidFill>
                  <a:srgbClr val="E9E2DC"/>
                </a:solidFill>
                <a:latin typeface="Open Sans" panose="020B0606030504020204" pitchFamily="34" charset="0"/>
                <a:ea typeface="Open Sans" panose="020B0606030504020204" pitchFamily="34" charset="0"/>
                <a:cs typeface="Open Sans" panose="020B0606030504020204" pitchFamily="34" charset="0"/>
              </a:rPr>
              <a:t> Only let us hold true to what we have attained.</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4200" b="1"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Philippians 3:12-16 ESV</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GB" sz="1800" b="1"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GB" sz="1800" b="1"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r>
              <a:rPr lang="en-GB" sz="2400" b="1" baseline="30000" dirty="0">
                <a:solidFill>
                  <a:srgbClr val="E9E2DC"/>
                </a:solidFill>
                <a:latin typeface="Open Sans" panose="020B0606030504020204" pitchFamily="34" charset="0"/>
                <a:ea typeface="Open Sans" panose="020B0606030504020204" pitchFamily="34" charset="0"/>
                <a:cs typeface="Open Sans" panose="020B0606030504020204" pitchFamily="34" charset="0"/>
              </a:rPr>
              <a:t> </a:t>
            </a:r>
            <a:endParaRPr lang="en-GB" sz="2000" b="1" dirty="0">
              <a:solidFill>
                <a:srgbClr val="FFC000"/>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761080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80060" y="601883"/>
            <a:ext cx="11231880" cy="5990646"/>
          </a:xfrm>
        </p:spPr>
        <p:txBody>
          <a:bodyPr>
            <a:normAutofit/>
          </a:bodyPr>
          <a:lstStyle/>
          <a:p>
            <a:pPr marL="0" indent="0" algn="just">
              <a:lnSpc>
                <a:spcPct val="100000"/>
              </a:lnSpc>
              <a:buNone/>
            </a:pPr>
            <a:r>
              <a:rPr lang="en-GB" sz="3600" b="1" dirty="0">
                <a:solidFill>
                  <a:schemeClr val="bg1"/>
                </a:solidFill>
                <a:latin typeface="Open Sans" panose="020B0606030504020204" pitchFamily="34" charset="0"/>
                <a:ea typeface="Open Sans" panose="020B0606030504020204" pitchFamily="34" charset="0"/>
                <a:cs typeface="Open Sans" panose="020B0606030504020204" pitchFamily="34" charset="0"/>
              </a:rPr>
              <a:t>God’s Plan for my Tomorrow</a:t>
            </a:r>
          </a:p>
          <a:p>
            <a:pPr marL="0" indent="0" algn="just">
              <a:lnSpc>
                <a:spcPct val="10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r>
              <a:rPr lang="en-GB" sz="2800" b="1" baseline="30000" dirty="0">
                <a:solidFill>
                  <a:srgbClr val="E9E2DC"/>
                </a:solidFill>
                <a:latin typeface="Open Sans" panose="020B0606030504020204" pitchFamily="34" charset="0"/>
                <a:ea typeface="Open Sans" panose="020B0606030504020204" pitchFamily="34" charset="0"/>
                <a:cs typeface="Open Sans" panose="020B0606030504020204" pitchFamily="34" charset="0"/>
              </a:rPr>
              <a:t>20 </a:t>
            </a:r>
            <a:r>
              <a:rPr lang="en-GB" sz="2800" b="1" dirty="0">
                <a:solidFill>
                  <a:srgbClr val="FFC000"/>
                </a:solidFill>
                <a:latin typeface="Open Sans" panose="020B0606030504020204" pitchFamily="34" charset="0"/>
                <a:ea typeface="Open Sans" panose="020B0606030504020204" pitchFamily="34" charset="0"/>
                <a:cs typeface="Open Sans" panose="020B0606030504020204" pitchFamily="34" charset="0"/>
              </a:rPr>
              <a:t>But our citizenship is in heaven</a:t>
            </a:r>
            <a:r>
              <a:rPr lang="en-GB" sz="2800" b="1" dirty="0">
                <a:solidFill>
                  <a:srgbClr val="E9E2DC"/>
                </a:solidFill>
                <a:latin typeface="Open Sans" panose="020B0606030504020204" pitchFamily="34" charset="0"/>
                <a:ea typeface="Open Sans" panose="020B0606030504020204" pitchFamily="34" charset="0"/>
                <a:cs typeface="Open Sans" panose="020B0606030504020204" pitchFamily="34" charset="0"/>
              </a:rPr>
              <a:t>, and </a:t>
            </a:r>
            <a:r>
              <a:rPr lang="en-GB" sz="2800" b="1" dirty="0">
                <a:solidFill>
                  <a:srgbClr val="FFC000"/>
                </a:solidFill>
                <a:latin typeface="Open Sans" panose="020B0606030504020204" pitchFamily="34" charset="0"/>
                <a:ea typeface="Open Sans" panose="020B0606030504020204" pitchFamily="34" charset="0"/>
                <a:cs typeface="Open Sans" panose="020B0606030504020204" pitchFamily="34" charset="0"/>
              </a:rPr>
              <a:t>from it we await a Saviour, the Lord Jesus Christ</a:t>
            </a:r>
            <a:r>
              <a:rPr lang="en-GB" sz="2800" b="1" dirty="0">
                <a:solidFill>
                  <a:srgbClr val="E9E2DC"/>
                </a:solidFill>
                <a:latin typeface="Open Sans" panose="020B0606030504020204" pitchFamily="34" charset="0"/>
                <a:ea typeface="Open Sans" panose="020B0606030504020204" pitchFamily="34" charset="0"/>
                <a:cs typeface="Open Sans" panose="020B0606030504020204" pitchFamily="34" charset="0"/>
              </a:rPr>
              <a:t>, </a:t>
            </a:r>
            <a:r>
              <a:rPr lang="en-GB" sz="2800" b="1" baseline="30000" dirty="0">
                <a:solidFill>
                  <a:srgbClr val="E9E2DC"/>
                </a:solidFill>
                <a:latin typeface="Open Sans" panose="020B0606030504020204" pitchFamily="34" charset="0"/>
                <a:ea typeface="Open Sans" panose="020B0606030504020204" pitchFamily="34" charset="0"/>
                <a:cs typeface="Open Sans" panose="020B0606030504020204" pitchFamily="34" charset="0"/>
              </a:rPr>
              <a:t>21 </a:t>
            </a:r>
            <a:r>
              <a:rPr lang="en-GB" sz="2800" b="1" dirty="0">
                <a:solidFill>
                  <a:srgbClr val="E9E2DC"/>
                </a:solidFill>
                <a:latin typeface="Open Sans" panose="020B0606030504020204" pitchFamily="34" charset="0"/>
                <a:ea typeface="Open Sans" panose="020B0606030504020204" pitchFamily="34" charset="0"/>
                <a:cs typeface="Open Sans" panose="020B0606030504020204" pitchFamily="34" charset="0"/>
              </a:rPr>
              <a:t>who will transform our lowly body to be like his glorious body, by the power that enables him even to subject all things to him self.</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Philippians 3:20-21 ESV</a:t>
            </a:r>
            <a:endParaRPr kumimoji="0" lang="en-GB" sz="1800" b="1"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sz="2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r>
              <a:rPr lang="en-GB" sz="2400" b="1" baseline="30000" dirty="0">
                <a:solidFill>
                  <a:srgbClr val="E9E2DC"/>
                </a:solidFill>
                <a:latin typeface="Open Sans" panose="020B0606030504020204" pitchFamily="34" charset="0"/>
                <a:ea typeface="Open Sans" panose="020B0606030504020204" pitchFamily="34" charset="0"/>
                <a:cs typeface="Open Sans" panose="020B0606030504020204" pitchFamily="34" charset="0"/>
              </a:rPr>
              <a:t> </a:t>
            </a:r>
            <a:endParaRPr lang="en-GB" sz="2000" b="1" dirty="0">
              <a:solidFill>
                <a:srgbClr val="FFC000"/>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917139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80060" y="601883"/>
            <a:ext cx="11231880" cy="5990646"/>
          </a:xfrm>
        </p:spPr>
        <p:txBody>
          <a:bodyPr>
            <a:normAutofit lnSpcReduction="10000"/>
          </a:bodyPr>
          <a:lstStyle/>
          <a:p>
            <a:pPr marL="0" indent="0" algn="just">
              <a:lnSpc>
                <a:spcPct val="10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r>
              <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rPr>
              <a:t>“For whoever would save his life will lose it, but whoever loses his life for my sake will find it”</a:t>
            </a:r>
          </a:p>
          <a:p>
            <a:pPr marL="0" indent="0" algn="just">
              <a:lnSpc>
                <a:spcPct val="100000"/>
              </a:lnSpc>
              <a:buNone/>
            </a:pPr>
            <a:r>
              <a:rPr lang="en-GB" sz="2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Matthew 16: 25 ESV</a:t>
            </a:r>
          </a:p>
          <a:p>
            <a:pPr marL="0" indent="0" algn="just">
              <a:lnSpc>
                <a:spcPct val="100000"/>
              </a:lnSpc>
              <a:buNone/>
            </a:pPr>
            <a:endParaRPr lang="en-GB" sz="2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r>
              <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rPr>
              <a:t>“looking to Jesus, the founder and perfecter of our faith, who for the joy that was set before him endured the cross,”</a:t>
            </a:r>
          </a:p>
          <a:p>
            <a:pPr marL="0" indent="0" algn="just">
              <a:lnSpc>
                <a:spcPct val="100000"/>
              </a:lnSpc>
              <a:buNone/>
            </a:pPr>
            <a:r>
              <a:rPr lang="en-GB" sz="2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Hebrews 12:2</a:t>
            </a:r>
          </a:p>
          <a:p>
            <a:pPr marL="0" indent="0" algn="just">
              <a:lnSpc>
                <a:spcPct val="100000"/>
              </a:lnSpc>
              <a:buNone/>
            </a:pPr>
            <a:endParaRPr lang="en-GB" sz="2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sz="2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r>
              <a:rPr lang="en-GB" sz="2400" b="1" baseline="30000" dirty="0">
                <a:solidFill>
                  <a:srgbClr val="E9E2DC"/>
                </a:solidFill>
                <a:latin typeface="Open Sans" panose="020B0606030504020204" pitchFamily="34" charset="0"/>
                <a:ea typeface="Open Sans" panose="020B0606030504020204" pitchFamily="34" charset="0"/>
                <a:cs typeface="Open Sans" panose="020B0606030504020204" pitchFamily="34" charset="0"/>
              </a:rPr>
              <a:t> </a:t>
            </a:r>
            <a:endParaRPr lang="en-GB" sz="2000" b="1" dirty="0">
              <a:solidFill>
                <a:srgbClr val="FFC000"/>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37683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80060" y="601883"/>
            <a:ext cx="11231880" cy="5575079"/>
          </a:xfrm>
        </p:spPr>
        <p:txBody>
          <a:bodyPr>
            <a:normAutofit/>
          </a:bodyPr>
          <a:lstStyle/>
          <a:p>
            <a:pPr marL="0" indent="0" algn="ctr">
              <a:lnSpc>
                <a:spcPct val="100000"/>
              </a:lnSpc>
              <a:buNone/>
            </a:pPr>
            <a:r>
              <a:rPr lang="en-GB" sz="4400" b="1" dirty="0">
                <a:solidFill>
                  <a:srgbClr val="E9E2DC"/>
                </a:solidFill>
                <a:latin typeface="Open Sans" panose="020B0606030504020204" pitchFamily="34" charset="0"/>
                <a:ea typeface="Open Sans" panose="020B0606030504020204" pitchFamily="34" charset="0"/>
                <a:cs typeface="Open Sans" panose="020B0606030504020204" pitchFamily="34" charset="0"/>
              </a:rPr>
              <a:t>JOY’s FOCUS</a:t>
            </a:r>
          </a:p>
          <a:p>
            <a:pPr marL="0" indent="0">
              <a:lnSpc>
                <a:spcPct val="100000"/>
              </a:lnSpc>
              <a:buNone/>
            </a:pPr>
            <a:endParaRPr lang="en-US" sz="2000" b="1" dirty="0">
              <a:solidFill>
                <a:srgbClr val="E9E2DC"/>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r>
              <a:rPr lang="en-GB" b="1" baseline="30000" dirty="0">
                <a:solidFill>
                  <a:srgbClr val="E9E2DC"/>
                </a:solidFill>
                <a:latin typeface="Open Sans" panose="020B0606030504020204" pitchFamily="34" charset="0"/>
                <a:ea typeface="Open Sans" panose="020B0606030504020204" pitchFamily="34" charset="0"/>
                <a:cs typeface="Open Sans" panose="020B0606030504020204" pitchFamily="34" charset="0"/>
              </a:rPr>
              <a:t>1</a:t>
            </a:r>
            <a:r>
              <a:rPr lang="en-GB" b="1" dirty="0">
                <a:solidFill>
                  <a:srgbClr val="E9E2DC"/>
                </a:solidFill>
                <a:latin typeface="Open Sans" panose="020B0606030504020204" pitchFamily="34" charset="0"/>
                <a:ea typeface="Open Sans" panose="020B0606030504020204" pitchFamily="34" charset="0"/>
                <a:cs typeface="Open Sans" panose="020B0606030504020204" pitchFamily="34" charset="0"/>
              </a:rPr>
              <a:t> ”Finally, my brothers and sisters, </a:t>
            </a:r>
            <a:r>
              <a:rPr lang="en-GB" b="1" dirty="0">
                <a:solidFill>
                  <a:srgbClr val="FFC000"/>
                </a:solidFill>
                <a:latin typeface="Open Sans" panose="020B0606030504020204" pitchFamily="34" charset="0"/>
                <a:ea typeface="Open Sans" panose="020B0606030504020204" pitchFamily="34" charset="0"/>
                <a:cs typeface="Open Sans" panose="020B0606030504020204" pitchFamily="34" charset="0"/>
              </a:rPr>
              <a:t>rejoice in the Lord</a:t>
            </a:r>
            <a:r>
              <a:rPr lang="en-GB" b="1" dirty="0">
                <a:solidFill>
                  <a:srgbClr val="E9E2DC"/>
                </a:solidFill>
                <a:latin typeface="Open Sans" panose="020B0606030504020204" pitchFamily="34" charset="0"/>
                <a:ea typeface="Open Sans" panose="020B0606030504020204" pitchFamily="34" charset="0"/>
                <a:cs typeface="Open Sans" panose="020B0606030504020204" pitchFamily="34" charset="0"/>
              </a:rPr>
              <a:t>. To write the same things to you is no trouble to me and is </a:t>
            </a:r>
            <a:r>
              <a:rPr lang="en-GB" b="1" dirty="0">
                <a:solidFill>
                  <a:schemeClr val="accent4"/>
                </a:solidFill>
                <a:latin typeface="Open Sans" panose="020B0606030504020204" pitchFamily="34" charset="0"/>
                <a:ea typeface="Open Sans" panose="020B0606030504020204" pitchFamily="34" charset="0"/>
                <a:cs typeface="Open Sans" panose="020B0606030504020204" pitchFamily="34" charset="0"/>
              </a:rPr>
              <a:t>safe for you</a:t>
            </a:r>
            <a:r>
              <a:rPr lang="en-GB" b="1" dirty="0">
                <a:solidFill>
                  <a:srgbClr val="E9E2DC"/>
                </a:solidFill>
                <a:latin typeface="Open Sans" panose="020B0606030504020204" pitchFamily="34" charset="0"/>
                <a:ea typeface="Open Sans" panose="020B0606030504020204" pitchFamily="34" charset="0"/>
                <a:cs typeface="Open Sans" panose="020B0606030504020204" pitchFamily="34" charset="0"/>
              </a:rPr>
              <a:t>”. </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Philippians 3:1 ESV</a:t>
            </a:r>
            <a:endParaRPr kumimoji="0" lang="en-GB" sz="2000" b="1"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endParaRPr lang="en-US" sz="2000" b="1" dirty="0">
              <a:solidFill>
                <a:srgbClr val="E9E2DC"/>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b="1" i="0" u="none" strike="noStrike" kern="1200" cap="none" spc="0" normalizeH="0" baseline="3000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4 </a:t>
            </a:r>
            <a:r>
              <a:rPr kumimoji="0" lang="en-GB" b="1"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a:t>
            </a:r>
            <a:r>
              <a:rPr kumimoji="0" lang="en-GB" b="1" i="0" u="none" strike="noStrike" kern="1200" cap="none" spc="0" normalizeH="0" baseline="0" noProof="0" dirty="0">
                <a:ln>
                  <a:noFill/>
                </a:ln>
                <a:solidFill>
                  <a:srgbClr val="FFC000"/>
                </a:solidFill>
                <a:effectLst/>
                <a:uLnTx/>
                <a:uFillTx/>
                <a:latin typeface="Open Sans" panose="020B0606030504020204" pitchFamily="34" charset="0"/>
                <a:ea typeface="Open Sans" panose="020B0606030504020204" pitchFamily="34" charset="0"/>
                <a:cs typeface="Open Sans" panose="020B0606030504020204" pitchFamily="34" charset="0"/>
              </a:rPr>
              <a:t>Rejoice in the Lord </a:t>
            </a:r>
            <a:r>
              <a:rPr kumimoji="0" lang="en-GB" b="1" i="0" u="none" strike="noStrike" kern="1200" cap="none" spc="0" normalizeH="0" baseline="0" noProof="0" dirty="0">
                <a:ln>
                  <a:noFill/>
                </a:ln>
                <a:solidFill>
                  <a:prstClr val="white"/>
                </a:solidFill>
                <a:effectLst/>
                <a:uLnTx/>
                <a:uFillTx/>
                <a:latin typeface="Open Sans" panose="020B0606030504020204" pitchFamily="34" charset="0"/>
                <a:ea typeface="Open Sans" panose="020B0606030504020204" pitchFamily="34" charset="0"/>
                <a:cs typeface="Open Sans" panose="020B0606030504020204" pitchFamily="34" charset="0"/>
              </a:rPr>
              <a:t>always</a:t>
            </a:r>
            <a:r>
              <a:rPr kumimoji="0" lang="en-GB" b="1"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 I will say it again: Rejoice!”. </a:t>
            </a:r>
            <a:r>
              <a:rPr kumimoji="0" lang="en-US" sz="2000" b="1"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Philippians 4:4 CSB</a:t>
            </a:r>
          </a:p>
          <a:p>
            <a:pPr marL="0" indent="0">
              <a:lnSpc>
                <a:spcPct val="100000"/>
              </a:lnSpc>
              <a:buNone/>
            </a:pPr>
            <a:endParaRPr lang="en-GB" b="1" dirty="0">
              <a:solidFill>
                <a:srgbClr val="E9E2DC"/>
              </a:solidFill>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endParaRPr lang="en-GB" sz="4000" b="1" dirty="0">
              <a:solidFill>
                <a:srgbClr val="E9E2D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637801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80060" y="601883"/>
            <a:ext cx="11231880" cy="5575079"/>
          </a:xfrm>
        </p:spPr>
        <p:txBody>
          <a:bodyPr>
            <a:normAutofit lnSpcReduction="10000"/>
          </a:bodyPr>
          <a:lstStyle/>
          <a:p>
            <a:pPr marL="0" indent="0" algn="just">
              <a:lnSpc>
                <a:spcPct val="100000"/>
              </a:lnSpc>
              <a:buNone/>
            </a:pPr>
            <a:r>
              <a:rPr lang="en-GB" sz="4000" b="1" dirty="0">
                <a:solidFill>
                  <a:prstClr val="white"/>
                </a:solidFill>
                <a:latin typeface="Open Sans" panose="020B0606030504020204" pitchFamily="34" charset="0"/>
                <a:ea typeface="Open Sans" panose="020B0606030504020204" pitchFamily="34" charset="0"/>
                <a:cs typeface="Open Sans" panose="020B0606030504020204" pitchFamily="34" charset="0"/>
              </a:rPr>
              <a:t>BATTLE FOR YOUR MIND: RECALLING THE GOSPEL</a:t>
            </a:r>
            <a:endParaRPr kumimoji="0" lang="en-GB" sz="4000" b="1" i="0" u="none" strike="noStrike" kern="1200" cap="none" spc="0" normalizeH="0" baseline="0" noProof="0" dirty="0">
              <a:ln>
                <a:noFill/>
              </a:ln>
              <a:solidFill>
                <a:prstClr val="white"/>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sz="30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r>
              <a:rPr kumimoji="0" lang="en-GB" sz="3000" b="1" i="0" u="none" strike="noStrike" kern="1200" cap="none" spc="0" normalizeH="0" baseline="0" noProof="0" dirty="0">
                <a:ln>
                  <a:noFill/>
                </a:ln>
                <a:solidFill>
                  <a:prstClr val="white"/>
                </a:solidFill>
                <a:effectLst/>
                <a:uLnTx/>
                <a:uFillTx/>
                <a:latin typeface="Open Sans" panose="020B0606030504020204" pitchFamily="34" charset="0"/>
                <a:ea typeface="Open Sans" panose="020B0606030504020204" pitchFamily="34" charset="0"/>
                <a:cs typeface="Open Sans" panose="020B0606030504020204" pitchFamily="34" charset="0"/>
              </a:rPr>
              <a:t>…”not having a righteousness of my own that comes from the law, but </a:t>
            </a:r>
            <a:r>
              <a:rPr kumimoji="0" lang="en-GB" sz="3000" b="1" i="0" u="none" strike="noStrike" kern="1200" cap="none" spc="0" normalizeH="0" baseline="0" noProof="0" dirty="0">
                <a:ln>
                  <a:noFill/>
                </a:ln>
                <a:solidFill>
                  <a:srgbClr val="FFC000"/>
                </a:solidFill>
                <a:effectLst/>
                <a:uLnTx/>
                <a:uFillTx/>
                <a:latin typeface="Open Sans" panose="020B0606030504020204" pitchFamily="34" charset="0"/>
                <a:ea typeface="Open Sans" panose="020B0606030504020204" pitchFamily="34" charset="0"/>
                <a:cs typeface="Open Sans" panose="020B0606030504020204" pitchFamily="34" charset="0"/>
              </a:rPr>
              <a:t>that which comes through faith in Christ</a:t>
            </a:r>
            <a:r>
              <a:rPr kumimoji="0" lang="en-GB" sz="3000" b="1" i="0" u="none" strike="noStrike" kern="1200" cap="none" spc="0" normalizeH="0" baseline="0" noProof="0" dirty="0">
                <a:ln>
                  <a:noFill/>
                </a:ln>
                <a:solidFill>
                  <a:prstClr val="white"/>
                </a:solidFill>
                <a:effectLst/>
                <a:uLnTx/>
                <a:uFillTx/>
                <a:latin typeface="Open Sans" panose="020B0606030504020204" pitchFamily="34" charset="0"/>
                <a:ea typeface="Open Sans" panose="020B0606030504020204" pitchFamily="34" charset="0"/>
                <a:cs typeface="Open Sans" panose="020B0606030504020204" pitchFamily="34" charset="0"/>
              </a:rPr>
              <a:t>, </a:t>
            </a:r>
            <a:r>
              <a:rPr kumimoji="0" lang="en-GB" sz="3000" b="1" i="0" u="none" strike="noStrike" kern="1200" cap="none" spc="0" normalizeH="0" baseline="0" noProof="0" dirty="0">
                <a:ln>
                  <a:noFill/>
                </a:ln>
                <a:solidFill>
                  <a:srgbClr val="FFC000"/>
                </a:solidFill>
                <a:effectLst/>
                <a:uLnTx/>
                <a:uFillTx/>
                <a:latin typeface="Open Sans" panose="020B0606030504020204" pitchFamily="34" charset="0"/>
                <a:ea typeface="Open Sans" panose="020B0606030504020204" pitchFamily="34" charset="0"/>
                <a:cs typeface="Open Sans" panose="020B0606030504020204" pitchFamily="34" charset="0"/>
              </a:rPr>
              <a:t>the righteousness from God that depends on faith-</a:t>
            </a:r>
            <a:r>
              <a:rPr kumimoji="0" lang="en-GB" sz="3000" b="1" i="0" u="none" strike="noStrike" kern="1200" cap="none" spc="0" normalizeH="0" baseline="0" noProof="0" dirty="0">
                <a:ln>
                  <a:noFill/>
                </a:ln>
                <a:solidFill>
                  <a:prstClr val="white"/>
                </a:solidFill>
                <a:effectLst/>
                <a:uLnTx/>
                <a:uFillTx/>
                <a:latin typeface="Open Sans" panose="020B0606030504020204" pitchFamily="34" charset="0"/>
                <a:ea typeface="Open Sans" panose="020B0606030504020204" pitchFamily="34" charset="0"/>
                <a:cs typeface="Open Sans" panose="020B0606030504020204" pitchFamily="34" charset="0"/>
              </a:rPr>
              <a:t>”</a:t>
            </a:r>
          </a:p>
          <a:p>
            <a:pPr marL="0" indent="0" algn="just">
              <a:lnSpc>
                <a:spcPct val="100000"/>
              </a:lnSpc>
              <a:buNone/>
            </a:pPr>
            <a:r>
              <a:rPr lang="en-GB" sz="2000" b="1" dirty="0">
                <a:solidFill>
                  <a:prstClr val="white"/>
                </a:solidFill>
                <a:latin typeface="Open Sans" panose="020B0606030504020204" pitchFamily="34" charset="0"/>
                <a:ea typeface="Open Sans" panose="020B0606030504020204" pitchFamily="34" charset="0"/>
                <a:cs typeface="Open Sans" panose="020B0606030504020204" pitchFamily="34" charset="0"/>
              </a:rPr>
              <a:t>Philippians 3:9</a:t>
            </a:r>
          </a:p>
          <a:p>
            <a:pPr marL="0" indent="0" algn="just">
              <a:lnSpc>
                <a:spcPct val="100000"/>
              </a:lnSpc>
              <a:buNone/>
            </a:pPr>
            <a:endParaRPr lang="en-GB" sz="20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r>
              <a:rPr lang="en-GB" b="1" dirty="0">
                <a:solidFill>
                  <a:prstClr val="white"/>
                </a:solidFill>
                <a:latin typeface="Open Sans" panose="020B0606030504020204" pitchFamily="34" charset="0"/>
                <a:ea typeface="Open Sans" panose="020B0606030504020204" pitchFamily="34" charset="0"/>
                <a:cs typeface="Open Sans" panose="020B0606030504020204" pitchFamily="34" charset="0"/>
              </a:rPr>
              <a:t>“For </a:t>
            </a:r>
            <a:r>
              <a:rPr lang="en-GB" b="1" dirty="0">
                <a:solidFill>
                  <a:srgbClr val="FFC000"/>
                </a:solidFill>
                <a:latin typeface="Open Sans" panose="020B0606030504020204" pitchFamily="34" charset="0"/>
                <a:ea typeface="Open Sans" panose="020B0606030504020204" pitchFamily="34" charset="0"/>
                <a:cs typeface="Open Sans" panose="020B0606030504020204" pitchFamily="34" charset="0"/>
              </a:rPr>
              <a:t>by grace you have been saved through faith</a:t>
            </a:r>
            <a:r>
              <a:rPr lang="en-GB" b="1" dirty="0">
                <a:solidFill>
                  <a:prstClr val="white"/>
                </a:solidFill>
                <a:latin typeface="Open Sans" panose="020B0606030504020204" pitchFamily="34" charset="0"/>
                <a:ea typeface="Open Sans" panose="020B0606030504020204" pitchFamily="34" charset="0"/>
                <a:cs typeface="Open Sans" panose="020B0606030504020204" pitchFamily="34" charset="0"/>
              </a:rPr>
              <a:t>. And this is </a:t>
            </a:r>
            <a:r>
              <a:rPr lang="en-GB" b="1" dirty="0">
                <a:solidFill>
                  <a:srgbClr val="FFC000"/>
                </a:solidFill>
                <a:latin typeface="Open Sans" panose="020B0606030504020204" pitchFamily="34" charset="0"/>
                <a:ea typeface="Open Sans" panose="020B0606030504020204" pitchFamily="34" charset="0"/>
                <a:cs typeface="Open Sans" panose="020B0606030504020204" pitchFamily="34" charset="0"/>
              </a:rPr>
              <a:t>not your own doing; it is the gift of God</a:t>
            </a:r>
            <a:r>
              <a:rPr lang="en-GB" b="1" dirty="0">
                <a:solidFill>
                  <a:prstClr val="white"/>
                </a:solidFill>
                <a:latin typeface="Open Sans" panose="020B0606030504020204" pitchFamily="34" charset="0"/>
                <a:ea typeface="Open Sans" panose="020B0606030504020204" pitchFamily="34" charset="0"/>
                <a:cs typeface="Open Sans" panose="020B0606030504020204" pitchFamily="34" charset="0"/>
              </a:rPr>
              <a:t>”</a:t>
            </a:r>
          </a:p>
          <a:p>
            <a:pPr marL="0" indent="0" algn="just">
              <a:lnSpc>
                <a:spcPct val="100000"/>
              </a:lnSpc>
              <a:buNone/>
            </a:pPr>
            <a:r>
              <a:rPr lang="en-GB" sz="2000" b="1" dirty="0">
                <a:solidFill>
                  <a:prstClr val="white"/>
                </a:solidFill>
                <a:latin typeface="Open Sans" panose="020B0606030504020204" pitchFamily="34" charset="0"/>
                <a:ea typeface="Open Sans" panose="020B0606030504020204" pitchFamily="34" charset="0"/>
                <a:cs typeface="Open Sans" panose="020B0606030504020204" pitchFamily="34" charset="0"/>
              </a:rPr>
              <a:t>Ephesians 2:8</a:t>
            </a:r>
          </a:p>
          <a:p>
            <a:pPr marL="0" indent="0" algn="just">
              <a:lnSpc>
                <a:spcPct val="100000"/>
              </a:lnSpc>
              <a:buNone/>
            </a:pPr>
            <a:endParaRPr lang="en-GB" sz="20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sz="2000" b="1" dirty="0">
              <a:solidFill>
                <a:srgbClr val="FFFF0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180553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80060" y="601883"/>
            <a:ext cx="11231880" cy="5575079"/>
          </a:xfrm>
        </p:spPr>
        <p:txBody>
          <a:bodyPr>
            <a:normAutofit/>
          </a:bodyPr>
          <a:lstStyle/>
          <a:p>
            <a:pPr marL="0" indent="0" algn="just">
              <a:lnSpc>
                <a:spcPct val="100000"/>
              </a:lnSpc>
              <a:buNone/>
            </a:pPr>
            <a:r>
              <a:rPr lang="en-GB" sz="4000" b="1" dirty="0">
                <a:solidFill>
                  <a:prstClr val="white"/>
                </a:solidFill>
                <a:latin typeface="Open Sans" panose="020B0606030504020204" pitchFamily="34" charset="0"/>
                <a:ea typeface="Open Sans" panose="020B0606030504020204" pitchFamily="34" charset="0"/>
                <a:cs typeface="Open Sans" panose="020B0606030504020204" pitchFamily="34" charset="0"/>
              </a:rPr>
              <a:t>JOY KILLERS</a:t>
            </a:r>
          </a:p>
          <a:p>
            <a:pPr marL="0" indent="0" algn="just">
              <a:lnSpc>
                <a:spcPct val="100000"/>
              </a:lnSpc>
              <a:buNone/>
            </a:pPr>
            <a:endParaRPr lang="en-GB" sz="30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3000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18 </a:t>
            </a:r>
            <a:r>
              <a:rPr kumimoji="0" lang="en-GB" sz="2800" b="1"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For </a:t>
            </a:r>
            <a:r>
              <a:rPr kumimoji="0" lang="en-GB" sz="2800" b="1" i="0" u="none" strike="noStrike" kern="1200" cap="none" spc="0" normalizeH="0" baseline="0" noProof="0" dirty="0">
                <a:ln>
                  <a:noFill/>
                </a:ln>
                <a:solidFill>
                  <a:prstClr val="white"/>
                </a:solidFill>
                <a:effectLst/>
                <a:uLnTx/>
                <a:uFillTx/>
                <a:latin typeface="Open Sans" panose="020B0606030504020204" pitchFamily="34" charset="0"/>
                <a:ea typeface="Open Sans" panose="020B0606030504020204" pitchFamily="34" charset="0"/>
                <a:cs typeface="Open Sans" panose="020B0606030504020204" pitchFamily="34" charset="0"/>
              </a:rPr>
              <a:t>many</a:t>
            </a:r>
            <a:r>
              <a:rPr kumimoji="0" lang="en-GB" sz="2800" b="1"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 of who I have often told you and now tell you even with tears, </a:t>
            </a:r>
            <a:r>
              <a:rPr kumimoji="0" lang="en-GB" sz="2800" b="1" i="0" u="none" strike="noStrike" kern="1200" cap="none" spc="0" normalizeH="0" baseline="0" noProof="0" dirty="0">
                <a:ln>
                  <a:noFill/>
                </a:ln>
                <a:solidFill>
                  <a:prstClr val="white"/>
                </a:solidFill>
                <a:effectLst/>
                <a:uLnTx/>
                <a:uFillTx/>
                <a:latin typeface="Open Sans" panose="020B0606030504020204" pitchFamily="34" charset="0"/>
                <a:ea typeface="Open Sans" panose="020B0606030504020204" pitchFamily="34" charset="0"/>
                <a:cs typeface="Open Sans" panose="020B0606030504020204" pitchFamily="34" charset="0"/>
              </a:rPr>
              <a:t>walk as enemies of the cross of Christ</a:t>
            </a:r>
            <a:r>
              <a:rPr kumimoji="0" lang="en-GB" sz="2800" b="1"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 </a:t>
            </a:r>
            <a:r>
              <a:rPr kumimoji="0" lang="en-GB" sz="2800" b="1" i="0" u="none" strike="noStrike" kern="1200" cap="none" spc="0" normalizeH="0" baseline="3000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19 </a:t>
            </a:r>
            <a:r>
              <a:rPr kumimoji="0" lang="en-GB" sz="2800" b="1"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Their end is destruction, their god is their belly, and they glory in their shame, </a:t>
            </a:r>
            <a:r>
              <a:rPr kumimoji="0" lang="en-GB" sz="2800" b="1" i="0" u="none" strike="noStrike" kern="1200" cap="none" spc="0" normalizeH="0" baseline="0" noProof="0" dirty="0">
                <a:ln>
                  <a:noFill/>
                </a:ln>
                <a:solidFill>
                  <a:srgbClr val="FFC000"/>
                </a:solidFill>
                <a:effectLst/>
                <a:uLnTx/>
                <a:uFillTx/>
                <a:latin typeface="Open Sans" panose="020B0606030504020204" pitchFamily="34" charset="0"/>
                <a:ea typeface="Open Sans" panose="020B0606030504020204" pitchFamily="34" charset="0"/>
                <a:cs typeface="Open Sans" panose="020B0606030504020204" pitchFamily="34" charset="0"/>
              </a:rPr>
              <a:t>with minds set on earthly things</a:t>
            </a:r>
            <a:r>
              <a:rPr kumimoji="0" lang="en-GB" sz="2800" b="1"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 </a:t>
            </a:r>
          </a:p>
          <a:p>
            <a:pPr marL="0" indent="0" algn="just">
              <a:lnSpc>
                <a:spcPct val="100000"/>
              </a:lnSpc>
              <a:buNone/>
            </a:pPr>
            <a:endParaRPr lang="en-GB" sz="30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r>
              <a:rPr lang="en-GB" sz="3200" b="1" dirty="0">
                <a:solidFill>
                  <a:prstClr val="white"/>
                </a:solidFill>
                <a:latin typeface="Open Sans" panose="020B0606030504020204" pitchFamily="34" charset="0"/>
                <a:ea typeface="Open Sans" panose="020B0606030504020204" pitchFamily="34" charset="0"/>
                <a:cs typeface="Open Sans" panose="020B0606030504020204" pitchFamily="34" charset="0"/>
              </a:rPr>
              <a:t>Unaware of the benefits of the cross</a:t>
            </a:r>
          </a:p>
          <a:p>
            <a:pPr marL="0" indent="0" algn="just">
              <a:lnSpc>
                <a:spcPct val="100000"/>
              </a:lnSpc>
              <a:buNone/>
            </a:pPr>
            <a:endParaRPr lang="en-GB" sz="30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sz="30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sz="20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sz="2000" b="1" dirty="0">
              <a:solidFill>
                <a:srgbClr val="FFFF0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47029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80060" y="601883"/>
            <a:ext cx="11231880" cy="5575079"/>
          </a:xfrm>
        </p:spPr>
        <p:txBody>
          <a:bodyPr>
            <a:normAutofit/>
          </a:bodyPr>
          <a:lstStyle/>
          <a:p>
            <a:pPr marL="0" indent="0" algn="just">
              <a:lnSpc>
                <a:spcPct val="100000"/>
              </a:lnSpc>
              <a:buNone/>
            </a:pPr>
            <a:endParaRPr lang="en-GB" sz="30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r>
              <a:rPr lang="en-GB" b="1" dirty="0">
                <a:solidFill>
                  <a:prstClr val="white"/>
                </a:solidFill>
                <a:latin typeface="Open Sans" panose="020B0606030504020204" pitchFamily="34" charset="0"/>
                <a:ea typeface="Open Sans" panose="020B0606030504020204" pitchFamily="34" charset="0"/>
                <a:cs typeface="Open Sans" panose="020B0606030504020204" pitchFamily="34" charset="0"/>
              </a:rPr>
              <a:t>“Bless the Lord oh my soul, and </a:t>
            </a:r>
            <a:r>
              <a:rPr lang="en-GB" b="1" dirty="0">
                <a:solidFill>
                  <a:srgbClr val="FFC000"/>
                </a:solidFill>
                <a:latin typeface="Open Sans" panose="020B0606030504020204" pitchFamily="34" charset="0"/>
                <a:ea typeface="Open Sans" panose="020B0606030504020204" pitchFamily="34" charset="0"/>
                <a:cs typeface="Open Sans" panose="020B0606030504020204" pitchFamily="34" charset="0"/>
              </a:rPr>
              <a:t>forget not all his benefits</a:t>
            </a:r>
            <a:r>
              <a:rPr lang="en-GB" b="1" dirty="0">
                <a:solidFill>
                  <a:prstClr val="white"/>
                </a:solidFill>
                <a:latin typeface="Open Sans" panose="020B0606030504020204" pitchFamily="34" charset="0"/>
                <a:ea typeface="Open Sans" panose="020B0606030504020204" pitchFamily="34" charset="0"/>
                <a:cs typeface="Open Sans" panose="020B0606030504020204" pitchFamily="34" charset="0"/>
              </a:rPr>
              <a:t>, who </a:t>
            </a:r>
            <a:r>
              <a:rPr lang="en-GB" b="1" dirty="0">
                <a:solidFill>
                  <a:srgbClr val="FFC000"/>
                </a:solidFill>
                <a:latin typeface="Open Sans" panose="020B0606030504020204" pitchFamily="34" charset="0"/>
                <a:ea typeface="Open Sans" panose="020B0606030504020204" pitchFamily="34" charset="0"/>
                <a:cs typeface="Open Sans" panose="020B0606030504020204" pitchFamily="34" charset="0"/>
              </a:rPr>
              <a:t>forgives all your iniquity</a:t>
            </a:r>
            <a:r>
              <a:rPr lang="en-GB" b="1" dirty="0">
                <a:solidFill>
                  <a:prstClr val="white"/>
                </a:solidFill>
                <a:latin typeface="Open Sans" panose="020B0606030504020204" pitchFamily="34" charset="0"/>
                <a:ea typeface="Open Sans" panose="020B0606030504020204" pitchFamily="34" charset="0"/>
                <a:cs typeface="Open Sans" panose="020B0606030504020204" pitchFamily="34" charset="0"/>
              </a:rPr>
              <a:t>, who </a:t>
            </a:r>
            <a:r>
              <a:rPr lang="en-GB" b="1" dirty="0">
                <a:solidFill>
                  <a:srgbClr val="FFC000"/>
                </a:solidFill>
                <a:latin typeface="Open Sans" panose="020B0606030504020204" pitchFamily="34" charset="0"/>
                <a:ea typeface="Open Sans" panose="020B0606030504020204" pitchFamily="34" charset="0"/>
                <a:cs typeface="Open Sans" panose="020B0606030504020204" pitchFamily="34" charset="0"/>
              </a:rPr>
              <a:t>heals all your diseases</a:t>
            </a:r>
            <a:r>
              <a:rPr lang="en-GB" b="1" dirty="0">
                <a:solidFill>
                  <a:prstClr val="white"/>
                </a:solidFill>
                <a:latin typeface="Open Sans" panose="020B0606030504020204" pitchFamily="34" charset="0"/>
                <a:ea typeface="Open Sans" panose="020B0606030504020204" pitchFamily="34" charset="0"/>
                <a:cs typeface="Open Sans" panose="020B0606030504020204" pitchFamily="34" charset="0"/>
              </a:rPr>
              <a:t>, who </a:t>
            </a:r>
            <a:r>
              <a:rPr lang="en-GB" b="1" dirty="0">
                <a:solidFill>
                  <a:srgbClr val="FFC000"/>
                </a:solidFill>
                <a:latin typeface="Open Sans" panose="020B0606030504020204" pitchFamily="34" charset="0"/>
                <a:ea typeface="Open Sans" panose="020B0606030504020204" pitchFamily="34" charset="0"/>
                <a:cs typeface="Open Sans" panose="020B0606030504020204" pitchFamily="34" charset="0"/>
              </a:rPr>
              <a:t>redeems your life</a:t>
            </a:r>
            <a:r>
              <a:rPr lang="en-GB" b="1" dirty="0">
                <a:solidFill>
                  <a:prstClr val="white"/>
                </a:solidFill>
                <a:latin typeface="Open Sans" panose="020B0606030504020204" pitchFamily="34" charset="0"/>
                <a:ea typeface="Open Sans" panose="020B0606030504020204" pitchFamily="34" charset="0"/>
                <a:cs typeface="Open Sans" panose="020B0606030504020204" pitchFamily="34" charset="0"/>
              </a:rPr>
              <a:t> from the pit, who </a:t>
            </a:r>
            <a:r>
              <a:rPr lang="en-GB" b="1" dirty="0">
                <a:solidFill>
                  <a:srgbClr val="FFC000"/>
                </a:solidFill>
                <a:latin typeface="Open Sans" panose="020B0606030504020204" pitchFamily="34" charset="0"/>
                <a:ea typeface="Open Sans" panose="020B0606030504020204" pitchFamily="34" charset="0"/>
                <a:cs typeface="Open Sans" panose="020B0606030504020204" pitchFamily="34" charset="0"/>
              </a:rPr>
              <a:t>crowns you with steadfast love and mercy</a:t>
            </a:r>
            <a:r>
              <a:rPr lang="en-GB" b="1" dirty="0">
                <a:solidFill>
                  <a:prstClr val="white"/>
                </a:solidFill>
                <a:latin typeface="Open Sans" panose="020B0606030504020204" pitchFamily="34" charset="0"/>
                <a:ea typeface="Open Sans" panose="020B0606030504020204" pitchFamily="34" charset="0"/>
                <a:cs typeface="Open Sans" panose="020B0606030504020204" pitchFamily="34" charset="0"/>
              </a:rPr>
              <a:t>, who </a:t>
            </a:r>
            <a:r>
              <a:rPr lang="en-GB" b="1" dirty="0">
                <a:solidFill>
                  <a:srgbClr val="FFC000"/>
                </a:solidFill>
                <a:latin typeface="Open Sans" panose="020B0606030504020204" pitchFamily="34" charset="0"/>
                <a:ea typeface="Open Sans" panose="020B0606030504020204" pitchFamily="34" charset="0"/>
                <a:cs typeface="Open Sans" panose="020B0606030504020204" pitchFamily="34" charset="0"/>
              </a:rPr>
              <a:t>satisfies you with good </a:t>
            </a:r>
            <a:r>
              <a:rPr lang="en-GB" b="1" dirty="0">
                <a:solidFill>
                  <a:prstClr val="white"/>
                </a:solidFill>
                <a:latin typeface="Open Sans" panose="020B0606030504020204" pitchFamily="34" charset="0"/>
                <a:ea typeface="Open Sans" panose="020B0606030504020204" pitchFamily="34" charset="0"/>
                <a:cs typeface="Open Sans" panose="020B0606030504020204" pitchFamily="34" charset="0"/>
              </a:rPr>
              <a:t>so that you youth is renewed like the eagle’s.”</a:t>
            </a:r>
          </a:p>
          <a:p>
            <a:pPr marL="0" indent="0" algn="just">
              <a:lnSpc>
                <a:spcPct val="100000"/>
              </a:lnSpc>
              <a:buNone/>
            </a:pPr>
            <a:endParaRPr lang="en-GB" sz="20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r>
              <a:rPr lang="en-GB" sz="2000" b="1" dirty="0">
                <a:solidFill>
                  <a:prstClr val="white"/>
                </a:solidFill>
                <a:latin typeface="Open Sans" panose="020B0606030504020204" pitchFamily="34" charset="0"/>
                <a:ea typeface="Open Sans" panose="020B0606030504020204" pitchFamily="34" charset="0"/>
                <a:cs typeface="Open Sans" panose="020B0606030504020204" pitchFamily="34" charset="0"/>
              </a:rPr>
              <a:t>Psalm 103: 2-5</a:t>
            </a:r>
          </a:p>
          <a:p>
            <a:pPr marL="0" indent="0" algn="just">
              <a:lnSpc>
                <a:spcPct val="100000"/>
              </a:lnSpc>
              <a:buNone/>
            </a:pPr>
            <a:endParaRPr lang="en-GB" sz="20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sz="2000" b="1" dirty="0">
              <a:solidFill>
                <a:srgbClr val="FFFF0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853240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80060" y="601882"/>
            <a:ext cx="11231880" cy="6256117"/>
          </a:xfrm>
        </p:spPr>
        <p:txBody>
          <a:bodyPr>
            <a:normAutofit fontScale="70000" lnSpcReduction="20000"/>
          </a:bodyPr>
          <a:lstStyle/>
          <a:p>
            <a:pPr marL="0" indent="0" algn="just">
              <a:lnSpc>
                <a:spcPct val="100000"/>
              </a:lnSpc>
              <a:buNone/>
            </a:pPr>
            <a:r>
              <a:rPr lang="en-GB" sz="6400" b="1" dirty="0">
                <a:solidFill>
                  <a:prstClr val="white"/>
                </a:solidFill>
                <a:latin typeface="Open Sans" panose="020B0606030504020204" pitchFamily="34" charset="0"/>
                <a:ea typeface="Open Sans" panose="020B0606030504020204" pitchFamily="34" charset="0"/>
                <a:cs typeface="Open Sans" panose="020B0606030504020204" pitchFamily="34" charset="0"/>
              </a:rPr>
              <a:t>JOY KILLERS</a:t>
            </a:r>
          </a:p>
          <a:p>
            <a:pPr marL="0" indent="0" algn="just">
              <a:lnSpc>
                <a:spcPct val="100000"/>
              </a:lnSpc>
              <a:buNone/>
            </a:pPr>
            <a:endParaRPr lang="en-GB" sz="30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r>
              <a:rPr lang="en-GB" sz="4500" b="1" dirty="0">
                <a:solidFill>
                  <a:prstClr val="white"/>
                </a:solidFill>
                <a:latin typeface="Open Sans" panose="020B0606030504020204" pitchFamily="34" charset="0"/>
                <a:ea typeface="Open Sans" panose="020B0606030504020204" pitchFamily="34" charset="0"/>
                <a:cs typeface="Open Sans" panose="020B0606030504020204" pitchFamily="34" charset="0"/>
              </a:rPr>
              <a:t>Addicted to pleasure?</a:t>
            </a:r>
          </a:p>
          <a:p>
            <a:pPr marL="0" indent="0" algn="just">
              <a:lnSpc>
                <a:spcPct val="100000"/>
              </a:lnSpc>
              <a:buNone/>
            </a:pPr>
            <a:endParaRPr lang="en-GB" sz="30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r>
              <a:rPr lang="en-GB" sz="3000" b="1" dirty="0">
                <a:solidFill>
                  <a:prstClr val="white"/>
                </a:solidFill>
                <a:latin typeface="Open Sans" panose="020B0606030504020204" pitchFamily="34" charset="0"/>
                <a:ea typeface="Open Sans" panose="020B0606030504020204" pitchFamily="34" charset="0"/>
                <a:cs typeface="Open Sans" panose="020B0606030504020204" pitchFamily="34" charset="0"/>
              </a:rPr>
              <a:t>“The New Testament has lots to say about self denial, but not about self denial as an end in itself. We are told to deny ourselves and to take up our crosses in order that we may follow Christ; and nearly every description of what we shall ultimately find if we do so contains an appeal to desire.</a:t>
            </a:r>
          </a:p>
          <a:p>
            <a:pPr marL="0" indent="0" algn="just">
              <a:lnSpc>
                <a:spcPct val="100000"/>
              </a:lnSpc>
              <a:buNone/>
            </a:pPr>
            <a:r>
              <a:rPr lang="en-GB" sz="3000" b="1" dirty="0">
                <a:solidFill>
                  <a:prstClr val="white"/>
                </a:solidFill>
                <a:latin typeface="Open Sans" panose="020B0606030504020204" pitchFamily="34" charset="0"/>
                <a:ea typeface="Open Sans" panose="020B0606030504020204" pitchFamily="34" charset="0"/>
                <a:cs typeface="Open Sans" panose="020B0606030504020204" pitchFamily="34" charset="0"/>
              </a:rPr>
              <a:t>If there lurks in most modern minds </a:t>
            </a:r>
            <a:r>
              <a:rPr lang="en-GB" sz="3000" b="1" dirty="0">
                <a:solidFill>
                  <a:srgbClr val="FFC000"/>
                </a:solidFill>
                <a:latin typeface="Open Sans" panose="020B0606030504020204" pitchFamily="34" charset="0"/>
                <a:ea typeface="Open Sans" panose="020B0606030504020204" pitchFamily="34" charset="0"/>
                <a:cs typeface="Open Sans" panose="020B0606030504020204" pitchFamily="34" charset="0"/>
              </a:rPr>
              <a:t>the notion that to desire our own good and earnestly to hope for the enjoyment of it as a bad thing</a:t>
            </a:r>
            <a:r>
              <a:rPr lang="en-GB" sz="3000" b="1" dirty="0">
                <a:solidFill>
                  <a:prstClr val="white"/>
                </a:solidFill>
                <a:latin typeface="Open Sans" panose="020B0606030504020204" pitchFamily="34" charset="0"/>
                <a:ea typeface="Open Sans" panose="020B0606030504020204" pitchFamily="34" charset="0"/>
                <a:cs typeface="Open Sans" panose="020B0606030504020204" pitchFamily="34" charset="0"/>
              </a:rPr>
              <a:t>, I submit that this notion has crept in from Kant and the Stoics and </a:t>
            </a:r>
            <a:r>
              <a:rPr lang="en-GB" sz="3000" b="1" dirty="0">
                <a:solidFill>
                  <a:srgbClr val="FFC000"/>
                </a:solidFill>
                <a:latin typeface="Open Sans" panose="020B0606030504020204" pitchFamily="34" charset="0"/>
                <a:ea typeface="Open Sans" panose="020B0606030504020204" pitchFamily="34" charset="0"/>
                <a:cs typeface="Open Sans" panose="020B0606030504020204" pitchFamily="34" charset="0"/>
              </a:rPr>
              <a:t>is no part of the Christian faith</a:t>
            </a:r>
            <a:r>
              <a:rPr lang="en-GB" sz="3000" b="1" dirty="0">
                <a:solidFill>
                  <a:prstClr val="white"/>
                </a:solidFill>
                <a:latin typeface="Open Sans" panose="020B0606030504020204" pitchFamily="34" charset="0"/>
                <a:ea typeface="Open Sans" panose="020B0606030504020204" pitchFamily="34" charset="0"/>
                <a:cs typeface="Open Sans" panose="020B0606030504020204" pitchFamily="34" charset="0"/>
              </a:rPr>
              <a:t>. In deed, if we </a:t>
            </a:r>
            <a:r>
              <a:rPr lang="en-GB" sz="3000" b="1" dirty="0">
                <a:solidFill>
                  <a:srgbClr val="FFC000"/>
                </a:solidFill>
                <a:latin typeface="Open Sans" panose="020B0606030504020204" pitchFamily="34" charset="0"/>
                <a:ea typeface="Open Sans" panose="020B0606030504020204" pitchFamily="34" charset="0"/>
                <a:cs typeface="Open Sans" panose="020B0606030504020204" pitchFamily="34" charset="0"/>
              </a:rPr>
              <a:t>consider the unblushing promises of reward and the staggering nature of the rewards promised in the Gospels</a:t>
            </a:r>
            <a:r>
              <a:rPr lang="en-GB" sz="3000" b="1" dirty="0">
                <a:solidFill>
                  <a:prstClr val="white"/>
                </a:solidFill>
                <a:latin typeface="Open Sans" panose="020B0606030504020204" pitchFamily="34" charset="0"/>
                <a:ea typeface="Open Sans" panose="020B0606030504020204" pitchFamily="34" charset="0"/>
                <a:cs typeface="Open Sans" panose="020B0606030504020204" pitchFamily="34" charset="0"/>
              </a:rPr>
              <a:t>, it would seem that </a:t>
            </a:r>
            <a:r>
              <a:rPr lang="en-GB" sz="3000" b="1" dirty="0">
                <a:solidFill>
                  <a:srgbClr val="FFC000"/>
                </a:solidFill>
                <a:latin typeface="Open Sans" panose="020B0606030504020204" pitchFamily="34" charset="0"/>
                <a:ea typeface="Open Sans" panose="020B0606030504020204" pitchFamily="34" charset="0"/>
                <a:cs typeface="Open Sans" panose="020B0606030504020204" pitchFamily="34" charset="0"/>
              </a:rPr>
              <a:t>Our Lord finds our desires not too strong, but too weak. We are half hearted creatures</a:t>
            </a:r>
            <a:r>
              <a:rPr lang="en-GB" sz="3000" b="1" dirty="0">
                <a:solidFill>
                  <a:prstClr val="white"/>
                </a:solidFill>
                <a:latin typeface="Open Sans" panose="020B0606030504020204" pitchFamily="34" charset="0"/>
                <a:ea typeface="Open Sans" panose="020B0606030504020204" pitchFamily="34" charset="0"/>
                <a:cs typeface="Open Sans" panose="020B0606030504020204" pitchFamily="34" charset="0"/>
              </a:rPr>
              <a:t>, fooling about with drink and sex and ambition when </a:t>
            </a:r>
            <a:r>
              <a:rPr lang="en-GB" sz="3000" b="1" u="sng" dirty="0">
                <a:solidFill>
                  <a:srgbClr val="FFC000"/>
                </a:solidFill>
                <a:latin typeface="Open Sans" panose="020B0606030504020204" pitchFamily="34" charset="0"/>
                <a:ea typeface="Open Sans" panose="020B0606030504020204" pitchFamily="34" charset="0"/>
                <a:cs typeface="Open Sans" panose="020B0606030504020204" pitchFamily="34" charset="0"/>
              </a:rPr>
              <a:t>infinite joy is offered us</a:t>
            </a:r>
            <a:r>
              <a:rPr lang="en-GB" sz="3000" b="1" dirty="0">
                <a:solidFill>
                  <a:prstClr val="white"/>
                </a:solidFill>
                <a:latin typeface="Open Sans" panose="020B0606030504020204" pitchFamily="34" charset="0"/>
                <a:ea typeface="Open Sans" panose="020B0606030504020204" pitchFamily="34" charset="0"/>
                <a:cs typeface="Open Sans" panose="020B0606030504020204" pitchFamily="34" charset="0"/>
              </a:rPr>
              <a:t>, like an ignorant child who wants to go on making mud pies in a slum because he cannot imagine what is meant by the offer of a holiday at the sea. We are far too easily pleased.”</a:t>
            </a:r>
          </a:p>
          <a:p>
            <a:pPr marL="0" indent="0" algn="just">
              <a:lnSpc>
                <a:spcPct val="100000"/>
              </a:lnSpc>
              <a:buNone/>
            </a:pPr>
            <a:r>
              <a:rPr lang="en-GB" sz="2600" b="1" dirty="0">
                <a:solidFill>
                  <a:prstClr val="white"/>
                </a:solidFill>
                <a:latin typeface="Open Sans" panose="020B0606030504020204" pitchFamily="34" charset="0"/>
                <a:ea typeface="Open Sans" panose="020B0606030504020204" pitchFamily="34" charset="0"/>
                <a:cs typeface="Open Sans" panose="020B0606030504020204" pitchFamily="34" charset="0"/>
              </a:rPr>
              <a:t>C S Lewis</a:t>
            </a:r>
          </a:p>
          <a:p>
            <a:pPr marL="0" indent="0" algn="just">
              <a:lnSpc>
                <a:spcPct val="100000"/>
              </a:lnSpc>
              <a:buNone/>
            </a:pPr>
            <a:endParaRPr lang="en-GB" sz="44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sz="26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sz="26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sz="20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sz="2000" b="1" dirty="0">
              <a:solidFill>
                <a:srgbClr val="FFFF0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11702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80060" y="601883"/>
            <a:ext cx="11231880" cy="5990646"/>
          </a:xfrm>
        </p:spPr>
        <p:txBody>
          <a:bodyPr>
            <a:normAutofit/>
          </a:bodyPr>
          <a:lstStyle/>
          <a:p>
            <a:pPr marL="0" indent="0" algn="just">
              <a:lnSpc>
                <a:spcPct val="100000"/>
              </a:lnSpc>
              <a:buNone/>
            </a:pPr>
            <a:r>
              <a:rPr lang="en-GB" sz="4000" b="1" dirty="0">
                <a:solidFill>
                  <a:prstClr val="white"/>
                </a:solidFill>
                <a:latin typeface="Open Sans" panose="020B0606030504020204" pitchFamily="34" charset="0"/>
                <a:ea typeface="Open Sans" panose="020B0606030504020204" pitchFamily="34" charset="0"/>
                <a:cs typeface="Open Sans" panose="020B0606030504020204" pitchFamily="34" charset="0"/>
              </a:rPr>
              <a:t>JOY KILLERS</a:t>
            </a:r>
          </a:p>
          <a:p>
            <a:pPr marL="0" indent="0" algn="just">
              <a:lnSpc>
                <a:spcPct val="100000"/>
              </a:lnSpc>
              <a:buNone/>
            </a:pPr>
            <a:endParaRPr lang="en-GB" sz="30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r>
              <a:rPr lang="en-GB" sz="2400" b="1" dirty="0">
                <a:solidFill>
                  <a:prstClr val="white"/>
                </a:solidFill>
                <a:latin typeface="Open Sans" panose="020B0606030504020204" pitchFamily="34" charset="0"/>
                <a:ea typeface="Open Sans" panose="020B0606030504020204" pitchFamily="34" charset="0"/>
                <a:cs typeface="Open Sans" panose="020B0606030504020204" pitchFamily="34" charset="0"/>
              </a:rPr>
              <a:t>Worldly/ Earthly minded</a:t>
            </a:r>
          </a:p>
          <a:p>
            <a:pPr marL="0" indent="0" algn="just">
              <a:lnSpc>
                <a:spcPct val="100000"/>
              </a:lnSpc>
              <a:buNone/>
            </a:pPr>
            <a:endParaRPr lang="en-GB" sz="2000" b="1" dirty="0">
              <a:solidFill>
                <a:srgbClr val="FFFF00"/>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r>
              <a:rPr lang="en-GB" sz="2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“there must be more than this?”</a:t>
            </a:r>
          </a:p>
          <a:p>
            <a:pPr marL="0" indent="0" algn="just">
              <a:lnSpc>
                <a:spcPct val="100000"/>
              </a:lnSpc>
              <a:buNone/>
            </a:pPr>
            <a:endParaRPr lang="en-GB" sz="2000" b="1" dirty="0">
              <a:solidFill>
                <a:srgbClr val="FFC000"/>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r>
              <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rPr>
              <a:t>“</a:t>
            </a:r>
            <a:r>
              <a:rPr lang="en-GB" b="1" dirty="0">
                <a:solidFill>
                  <a:srgbClr val="FFC000"/>
                </a:solidFill>
                <a:latin typeface="Open Sans" panose="020B0606030504020204" pitchFamily="34" charset="0"/>
                <a:ea typeface="Open Sans" panose="020B0606030504020204" pitchFamily="34" charset="0"/>
                <a:cs typeface="Open Sans" panose="020B0606030504020204" pitchFamily="34" charset="0"/>
              </a:rPr>
              <a:t>Do not be conformed to this world</a:t>
            </a:r>
            <a:r>
              <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rPr>
              <a:t>, but </a:t>
            </a:r>
            <a:r>
              <a:rPr lang="en-GB" b="1" dirty="0">
                <a:solidFill>
                  <a:srgbClr val="FFC000"/>
                </a:solidFill>
                <a:latin typeface="Open Sans" panose="020B0606030504020204" pitchFamily="34" charset="0"/>
                <a:ea typeface="Open Sans" panose="020B0606030504020204" pitchFamily="34" charset="0"/>
                <a:cs typeface="Open Sans" panose="020B0606030504020204" pitchFamily="34" charset="0"/>
              </a:rPr>
              <a:t>be transformed by the renewal of your mind</a:t>
            </a:r>
            <a:r>
              <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rPr>
              <a:t>, that by testing you may discern what is the will of God, what is good and acceptable and perfect”</a:t>
            </a:r>
          </a:p>
          <a:p>
            <a:pPr marL="0" indent="0" algn="just">
              <a:lnSpc>
                <a:spcPct val="100000"/>
              </a:lnSpc>
              <a:buNone/>
            </a:pPr>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Romans 12: 2</a:t>
            </a:r>
          </a:p>
        </p:txBody>
      </p:sp>
    </p:spTree>
    <p:extLst>
      <p:ext uri="{BB962C8B-B14F-4D97-AF65-F5344CB8AC3E}">
        <p14:creationId xmlns:p14="http://schemas.microsoft.com/office/powerpoint/2010/main" val="1077729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80060" y="601883"/>
            <a:ext cx="11231880" cy="5990646"/>
          </a:xfrm>
        </p:spPr>
        <p:txBody>
          <a:bodyPr>
            <a:normAutofit/>
          </a:bodyPr>
          <a:lstStyle/>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4000" b="1" i="0" u="none" strike="noStrike" kern="1200" cap="none" spc="0" normalizeH="0" baseline="0" noProof="0" dirty="0">
                <a:ln>
                  <a:noFill/>
                </a:ln>
                <a:solidFill>
                  <a:prstClr val="white"/>
                </a:solidFill>
                <a:effectLst/>
                <a:uLnTx/>
                <a:uFillTx/>
                <a:latin typeface="Open Sans" panose="020B0606030504020204" pitchFamily="34" charset="0"/>
                <a:ea typeface="Open Sans" panose="020B0606030504020204" pitchFamily="34" charset="0"/>
                <a:cs typeface="Open Sans" panose="020B0606030504020204" pitchFamily="34" charset="0"/>
              </a:rPr>
              <a:t>Be Eternally Minded</a:t>
            </a:r>
          </a:p>
          <a:p>
            <a:pPr marL="0" indent="0" algn="just">
              <a:lnSpc>
                <a:spcPct val="100000"/>
              </a:lnSpc>
              <a:buNone/>
            </a:pPr>
            <a:endParaRPr lang="en-GB" sz="24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r>
              <a:rPr lang="en-GB" sz="2400" b="1" baseline="30000" dirty="0">
                <a:solidFill>
                  <a:srgbClr val="E9E2DC"/>
                </a:solidFill>
                <a:latin typeface="Open Sans" panose="020B0606030504020204" pitchFamily="34" charset="0"/>
                <a:ea typeface="Open Sans" panose="020B0606030504020204" pitchFamily="34" charset="0"/>
                <a:cs typeface="Open Sans" panose="020B0606030504020204" pitchFamily="34" charset="0"/>
              </a:rPr>
              <a:t>20 </a:t>
            </a:r>
            <a:r>
              <a:rPr lang="en-GB" sz="2400" b="1" u="sng" dirty="0">
                <a:solidFill>
                  <a:srgbClr val="FFC000"/>
                </a:solidFill>
                <a:latin typeface="Open Sans" panose="020B0606030504020204" pitchFamily="34" charset="0"/>
                <a:ea typeface="Open Sans" panose="020B0606030504020204" pitchFamily="34" charset="0"/>
                <a:cs typeface="Open Sans" panose="020B0606030504020204" pitchFamily="34" charset="0"/>
              </a:rPr>
              <a:t>But our citizenship is in heaven</a:t>
            </a:r>
            <a:r>
              <a:rPr lang="en-GB" sz="2400" b="1" dirty="0">
                <a:solidFill>
                  <a:srgbClr val="E9E2DC"/>
                </a:solidFill>
                <a:latin typeface="Open Sans" panose="020B0606030504020204" pitchFamily="34" charset="0"/>
                <a:ea typeface="Open Sans" panose="020B0606030504020204" pitchFamily="34" charset="0"/>
                <a:cs typeface="Open Sans" panose="020B0606030504020204" pitchFamily="34" charset="0"/>
              </a:rPr>
              <a:t>, and </a:t>
            </a:r>
            <a:r>
              <a:rPr lang="en-GB" sz="2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from it we await a Saviour, the Lord Jesus Christ,</a:t>
            </a:r>
            <a:r>
              <a:rPr lang="en-GB" sz="2400" b="1" dirty="0">
                <a:solidFill>
                  <a:srgbClr val="E9E2DC"/>
                </a:solidFill>
                <a:latin typeface="Open Sans" panose="020B0606030504020204" pitchFamily="34" charset="0"/>
                <a:ea typeface="Open Sans" panose="020B0606030504020204" pitchFamily="34" charset="0"/>
                <a:cs typeface="Open Sans" panose="020B0606030504020204" pitchFamily="34" charset="0"/>
              </a:rPr>
              <a:t> </a:t>
            </a:r>
            <a:r>
              <a:rPr lang="en-GB" sz="2400" b="1" baseline="30000" dirty="0">
                <a:solidFill>
                  <a:srgbClr val="E9E2DC"/>
                </a:solidFill>
                <a:latin typeface="Open Sans" panose="020B0606030504020204" pitchFamily="34" charset="0"/>
                <a:ea typeface="Open Sans" panose="020B0606030504020204" pitchFamily="34" charset="0"/>
                <a:cs typeface="Open Sans" panose="020B0606030504020204" pitchFamily="34" charset="0"/>
              </a:rPr>
              <a:t>21 </a:t>
            </a:r>
            <a:r>
              <a:rPr lang="en-GB" sz="2400" b="1" dirty="0">
                <a:solidFill>
                  <a:srgbClr val="E9E2DC"/>
                </a:solidFill>
                <a:latin typeface="Open Sans" panose="020B0606030504020204" pitchFamily="34" charset="0"/>
                <a:ea typeface="Open Sans" panose="020B0606030504020204" pitchFamily="34" charset="0"/>
                <a:cs typeface="Open Sans" panose="020B0606030504020204" pitchFamily="34" charset="0"/>
              </a:rPr>
              <a:t>who will transform our lowly body to be like his glorious body, by the power that enables him even to subject all things to him self.</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Philippians 3:20-21 ESV</a:t>
            </a:r>
            <a:endParaRPr kumimoji="0" lang="en-GB" sz="1600" b="1"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sz="24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sz="2000" b="1" dirty="0">
              <a:solidFill>
                <a:srgbClr val="FFC000"/>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sz="2000" b="1" dirty="0">
              <a:solidFill>
                <a:srgbClr val="FFC000"/>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979887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80060" y="601883"/>
            <a:ext cx="11231880" cy="5990646"/>
          </a:xfrm>
        </p:spPr>
        <p:txBody>
          <a:bodyPr>
            <a:normAutofit/>
          </a:bodyPr>
          <a:lstStyle/>
          <a:p>
            <a:pPr marL="0" indent="0" algn="just">
              <a:lnSpc>
                <a:spcPct val="100000"/>
              </a:lnSpc>
              <a:buNone/>
            </a:pPr>
            <a:r>
              <a:rPr lang="en-GB" sz="3600" b="1" dirty="0">
                <a:solidFill>
                  <a:schemeClr val="bg1"/>
                </a:solidFill>
                <a:latin typeface="Open Sans" panose="020B0606030504020204" pitchFamily="34" charset="0"/>
                <a:ea typeface="Open Sans" panose="020B0606030504020204" pitchFamily="34" charset="0"/>
                <a:cs typeface="Open Sans" panose="020B0606030504020204" pitchFamily="34" charset="0"/>
              </a:rPr>
              <a:t>God’s redemption for my Yesterday</a:t>
            </a:r>
          </a:p>
          <a:p>
            <a:pPr marL="0" indent="0" algn="just">
              <a:lnSpc>
                <a:spcPct val="10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r>
              <a:rPr lang="en-GB" sz="2400" b="1" baseline="30000" dirty="0">
                <a:solidFill>
                  <a:srgbClr val="E9E2DC"/>
                </a:solidFill>
                <a:latin typeface="Open Sans" panose="020B0606030504020204" pitchFamily="34" charset="0"/>
                <a:ea typeface="Open Sans" panose="020B0606030504020204" pitchFamily="34" charset="0"/>
                <a:cs typeface="Open Sans" panose="020B0606030504020204" pitchFamily="34" charset="0"/>
              </a:rPr>
              <a:t> 7</a:t>
            </a:r>
            <a:r>
              <a:rPr lang="en-GB" sz="2400" b="1" dirty="0">
                <a:solidFill>
                  <a:srgbClr val="E9E2DC"/>
                </a:solidFill>
                <a:latin typeface="Open Sans" panose="020B0606030504020204" pitchFamily="34" charset="0"/>
                <a:ea typeface="Open Sans" panose="020B0606030504020204" pitchFamily="34" charset="0"/>
                <a:cs typeface="Open Sans" panose="020B0606030504020204" pitchFamily="34" charset="0"/>
              </a:rPr>
              <a:t>”But </a:t>
            </a:r>
            <a:r>
              <a:rPr lang="en-GB" sz="2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whatever gain I had, I counted as loss for the sake of Christ</a:t>
            </a:r>
            <a:r>
              <a:rPr lang="en-GB" sz="2400" b="1" dirty="0">
                <a:solidFill>
                  <a:srgbClr val="E9E2DC"/>
                </a:solidFill>
                <a:latin typeface="Open Sans" panose="020B0606030504020204" pitchFamily="34" charset="0"/>
                <a:ea typeface="Open Sans" panose="020B0606030504020204" pitchFamily="34" charset="0"/>
                <a:cs typeface="Open Sans" panose="020B0606030504020204" pitchFamily="34" charset="0"/>
              </a:rPr>
              <a:t>. </a:t>
            </a:r>
            <a:r>
              <a:rPr lang="en-GB" sz="2400" b="1" baseline="30000" dirty="0">
                <a:solidFill>
                  <a:srgbClr val="E9E2DC"/>
                </a:solidFill>
                <a:latin typeface="Open Sans" panose="020B0606030504020204" pitchFamily="34" charset="0"/>
                <a:ea typeface="Open Sans" panose="020B0606030504020204" pitchFamily="34" charset="0"/>
                <a:cs typeface="Open Sans" panose="020B0606030504020204" pitchFamily="34" charset="0"/>
              </a:rPr>
              <a:t>8 </a:t>
            </a:r>
            <a:r>
              <a:rPr lang="en-GB" sz="2400" b="1" dirty="0">
                <a:solidFill>
                  <a:srgbClr val="E9E2DC"/>
                </a:solidFill>
                <a:latin typeface="Open Sans" panose="020B0606030504020204" pitchFamily="34" charset="0"/>
                <a:ea typeface="Open Sans" panose="020B0606030504020204" pitchFamily="34" charset="0"/>
                <a:cs typeface="Open Sans" panose="020B0606030504020204" pitchFamily="34" charset="0"/>
              </a:rPr>
              <a:t>Indeed, </a:t>
            </a:r>
            <a:r>
              <a:rPr lang="en-GB" sz="2400" b="1" dirty="0">
                <a:solidFill>
                  <a:srgbClr val="FFC000"/>
                </a:solidFill>
                <a:latin typeface="Open Sans" panose="020B0606030504020204" pitchFamily="34" charset="0"/>
                <a:ea typeface="Open Sans" panose="020B0606030504020204" pitchFamily="34" charset="0"/>
                <a:cs typeface="Open Sans" panose="020B0606030504020204" pitchFamily="34" charset="0"/>
              </a:rPr>
              <a:t>I count everything as loss because of the surpassing worth of knowing Christ Jesus my Lord</a:t>
            </a:r>
            <a:r>
              <a:rPr lang="en-GB" sz="2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For his sake I have suffered the loss of all things and count them as rubbish, in order that I may gain Christ </a:t>
            </a:r>
            <a:r>
              <a:rPr lang="en-GB" sz="24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9 </a:t>
            </a:r>
            <a:r>
              <a:rPr lang="en-GB" sz="2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and be found in him, not having a righteousness of my own that comes from the law, but that which comes through faith in Christ, the righteousness from God that depends on faith- </a:t>
            </a:r>
            <a:r>
              <a:rPr lang="en-GB" sz="24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10 </a:t>
            </a:r>
            <a:r>
              <a:rPr lang="en-GB" sz="2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that  I may know him and the power of his resurrection, and</a:t>
            </a:r>
            <a:r>
              <a:rPr lang="en-GB" sz="24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 </a:t>
            </a:r>
            <a:r>
              <a:rPr lang="en-GB" sz="2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may share his sufferings, becoming like him in his death, </a:t>
            </a:r>
            <a:r>
              <a:rPr lang="en-GB" sz="24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11 </a:t>
            </a:r>
            <a:r>
              <a:rPr lang="en-GB" sz="2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that by any means possible I may attain the resurrection from the dead.”</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2200" b="1"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rPr>
              <a:t>Philippians 3:7-11 ESV</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lang="en-US" sz="1400" b="1" dirty="0">
              <a:solidFill>
                <a:srgbClr val="E9E2DC"/>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US" sz="1400" b="1"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lang="en-US" sz="1400" b="1" dirty="0">
              <a:solidFill>
                <a:srgbClr val="E9E2DC"/>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GB" sz="1400" b="1" i="0" u="none" strike="noStrike" kern="1200" cap="none" spc="0" normalizeH="0" baseline="0" noProof="0" dirty="0">
              <a:ln>
                <a:noFill/>
              </a:ln>
              <a:solidFill>
                <a:srgbClr val="E9E2DC"/>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sz="2000" b="1" dirty="0">
              <a:solidFill>
                <a:srgbClr val="FFC000"/>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938066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4951</TotalTime>
  <Words>4275</Words>
  <Application>Microsoft Office PowerPoint</Application>
  <PresentationFormat>Widescreen</PresentationFormat>
  <Paragraphs>210</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Allen Thomas (ACE)</cp:lastModifiedBy>
  <cp:revision>121</cp:revision>
  <dcterms:created xsi:type="dcterms:W3CDTF">2021-12-01T10:06:37Z</dcterms:created>
  <dcterms:modified xsi:type="dcterms:W3CDTF">2022-07-09T22:02:57Z</dcterms:modified>
</cp:coreProperties>
</file>