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99" r:id="rId3"/>
    <p:sldId id="268" r:id="rId4"/>
    <p:sldId id="297" r:id="rId5"/>
    <p:sldId id="295" r:id="rId6"/>
    <p:sldId id="298" r:id="rId7"/>
    <p:sldId id="293" r:id="rId8"/>
    <p:sldId id="300" r:id="rId9"/>
    <p:sldId id="294" r:id="rId10"/>
    <p:sldId id="301" r:id="rId11"/>
    <p:sldId id="271"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4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080"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662C1-98B5-864A-B322-D3B91ECCBEA6}" type="datetimeFigureOut">
              <a:rPr lang="en-US" smtClean="0"/>
              <a:t>17/09/17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FEE54-B135-1C4D-86E9-1A1B9AD9E93D}" type="slidenum">
              <a:rPr lang="en-GB" smtClean="0"/>
              <a:t>‹#›</a:t>
            </a:fld>
            <a:endParaRPr lang="en-GB"/>
          </a:p>
        </p:txBody>
      </p:sp>
    </p:spTree>
    <p:extLst>
      <p:ext uri="{BB962C8B-B14F-4D97-AF65-F5344CB8AC3E}">
        <p14:creationId xmlns:p14="http://schemas.microsoft.com/office/powerpoint/2010/main" val="3130528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C2659D66-0FC4-944C-B2F9-6A868876239E}" type="datetimeFigureOut">
              <a:rPr lang="en-US" smtClean="0"/>
              <a:t>17/09/17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251969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2659D66-0FC4-944C-B2F9-6A868876239E}" type="datetimeFigureOut">
              <a:rPr lang="en-US" smtClean="0"/>
              <a:t>17/09/17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278818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2659D66-0FC4-944C-B2F9-6A868876239E}" type="datetimeFigureOut">
              <a:rPr lang="en-US" smtClean="0"/>
              <a:t>17/09/17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122173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2659D66-0FC4-944C-B2F9-6A868876239E}" type="datetimeFigureOut">
              <a:rPr lang="en-US" smtClean="0"/>
              <a:t>17/09/17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206842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2659D66-0FC4-944C-B2F9-6A868876239E}" type="datetimeFigureOut">
              <a:rPr lang="en-US" smtClean="0"/>
              <a:t>17/09/17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140370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C2659D66-0FC4-944C-B2F9-6A868876239E}" type="datetimeFigureOut">
              <a:rPr lang="en-US" smtClean="0"/>
              <a:t>17/09/17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127674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C2659D66-0FC4-944C-B2F9-6A868876239E}" type="datetimeFigureOut">
              <a:rPr lang="en-US" smtClean="0"/>
              <a:t>17/09/17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209159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C2659D66-0FC4-944C-B2F9-6A868876239E}" type="datetimeFigureOut">
              <a:rPr lang="en-US" smtClean="0"/>
              <a:t>17/09/17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58350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59D66-0FC4-944C-B2F9-6A868876239E}" type="datetimeFigureOut">
              <a:rPr lang="en-US" smtClean="0"/>
              <a:t>17/09/17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174232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2659D66-0FC4-944C-B2F9-6A868876239E}" type="datetimeFigureOut">
              <a:rPr lang="en-US" smtClean="0"/>
              <a:t>17/09/17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32756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2659D66-0FC4-944C-B2F9-6A868876239E}" type="datetimeFigureOut">
              <a:rPr lang="en-US" smtClean="0"/>
              <a:t>17/09/17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C9F96-9CC4-1146-9066-7E3F7F128203}" type="slidenum">
              <a:rPr lang="en-GB" smtClean="0"/>
              <a:t>‹#›</a:t>
            </a:fld>
            <a:endParaRPr lang="en-GB"/>
          </a:p>
        </p:txBody>
      </p:sp>
    </p:spTree>
    <p:extLst>
      <p:ext uri="{BB962C8B-B14F-4D97-AF65-F5344CB8AC3E}">
        <p14:creationId xmlns:p14="http://schemas.microsoft.com/office/powerpoint/2010/main" val="17236835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KINGDOM PRIORITY</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659D66-0FC4-944C-B2F9-6A868876239E}" type="datetimeFigureOut">
              <a:rPr lang="en-US" smtClean="0"/>
              <a:t>17/09/17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CC9F96-9CC4-1146-9066-7E3F7F128203}" type="slidenum">
              <a:rPr lang="en-GB" smtClean="0"/>
              <a:t>‹#›</a:t>
            </a:fld>
            <a:endParaRPr lang="en-GB"/>
          </a:p>
        </p:txBody>
      </p:sp>
    </p:spTree>
    <p:extLst>
      <p:ext uri="{BB962C8B-B14F-4D97-AF65-F5344CB8AC3E}">
        <p14:creationId xmlns:p14="http://schemas.microsoft.com/office/powerpoint/2010/main" val="234582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bg1"/>
          </a:solidFill>
          <a:latin typeface="Gotham Medium"/>
          <a:ea typeface="+mj-ea"/>
          <a:cs typeface="Gotham Medium"/>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venir Roman"/>
          <a:ea typeface="+mn-ea"/>
          <a:cs typeface="Avenir Roman"/>
        </a:defRPr>
      </a:lvl1pPr>
      <a:lvl2pPr marL="742950" indent="-285750" algn="l" defTabSz="457200" rtl="0" eaLnBrk="1" latinLnBrk="0" hangingPunct="1">
        <a:spcBef>
          <a:spcPct val="20000"/>
        </a:spcBef>
        <a:buFont typeface="Arial"/>
        <a:buChar char="–"/>
        <a:defRPr sz="2800" b="0" i="0" kern="1200">
          <a:solidFill>
            <a:srgbClr val="FFFFFF"/>
          </a:solidFill>
          <a:latin typeface="Avenir Roman"/>
          <a:ea typeface="+mn-ea"/>
          <a:cs typeface="Avenir Roman"/>
        </a:defRPr>
      </a:lvl2pPr>
      <a:lvl3pPr marL="1143000" indent="-228600" algn="l" defTabSz="457200" rtl="0" eaLnBrk="1" latinLnBrk="0" hangingPunct="1">
        <a:spcBef>
          <a:spcPct val="20000"/>
        </a:spcBef>
        <a:buFont typeface="Arial"/>
        <a:buChar char="•"/>
        <a:defRPr sz="2400" b="0" i="0" kern="1200">
          <a:solidFill>
            <a:srgbClr val="FFFFFF"/>
          </a:solidFill>
          <a:latin typeface="Avenir Roman"/>
          <a:ea typeface="+mn-ea"/>
          <a:cs typeface="Avenir Roman"/>
        </a:defRPr>
      </a:lvl3pPr>
      <a:lvl4pPr marL="1600200" indent="-228600" algn="l" defTabSz="457200" rtl="0" eaLnBrk="1" latinLnBrk="0" hangingPunct="1">
        <a:spcBef>
          <a:spcPct val="20000"/>
        </a:spcBef>
        <a:buFont typeface="Arial"/>
        <a:buChar char="–"/>
        <a:defRPr sz="2000" b="0" i="0" kern="1200">
          <a:solidFill>
            <a:srgbClr val="FFFFFF"/>
          </a:solidFill>
          <a:latin typeface="Avenir Roman"/>
          <a:ea typeface="+mn-ea"/>
          <a:cs typeface="Avenir Roman"/>
        </a:defRPr>
      </a:lvl4pPr>
      <a:lvl5pPr marL="2057400" indent="-228600" algn="l" defTabSz="457200" rtl="0" eaLnBrk="1" latinLnBrk="0" hangingPunct="1">
        <a:spcBef>
          <a:spcPct val="20000"/>
        </a:spcBef>
        <a:buFont typeface="Arial"/>
        <a:buChar char="»"/>
        <a:defRPr sz="2000" b="0" i="0" kern="1200">
          <a:solidFill>
            <a:srgbClr val="FFFFFF"/>
          </a:solidFill>
          <a:latin typeface="Avenir Roman"/>
          <a:ea typeface="+mn-ea"/>
          <a:cs typeface="Avenir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 name="Picture 5" descr="Screen Shot 2017-08-27 at 08.54.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7150"/>
          </a:xfrm>
          <a:prstGeom prst="rect">
            <a:avLst/>
          </a:prstGeom>
        </p:spPr>
      </p:pic>
    </p:spTree>
    <p:extLst>
      <p:ext uri="{BB962C8B-B14F-4D97-AF65-F5344CB8AC3E}">
        <p14:creationId xmlns:p14="http://schemas.microsoft.com/office/powerpoint/2010/main" val="23815266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150"/>
            <a:ext cx="8229600" cy="4197349"/>
          </a:xfrm>
        </p:spPr>
        <p:txBody>
          <a:bodyPr>
            <a:noAutofit/>
          </a:bodyPr>
          <a:lstStyle/>
          <a:p>
            <a:pPr marL="0" indent="0">
              <a:buNone/>
            </a:pPr>
            <a:r>
              <a:rPr lang="en-GB" sz="2400" b="1" dirty="0"/>
              <a:t> </a:t>
            </a:r>
            <a:r>
              <a:rPr lang="en-GB" sz="2400" dirty="0" smtClean="0"/>
              <a:t>Distress </a:t>
            </a:r>
            <a:r>
              <a:rPr lang="en-GB" sz="2400" dirty="0"/>
              <a:t>that drives us to God does that. It turns us around. </a:t>
            </a:r>
            <a:r>
              <a:rPr lang="en-GB" sz="2400" dirty="0">
                <a:solidFill>
                  <a:srgbClr val="FFFF00"/>
                </a:solidFill>
              </a:rPr>
              <a:t>It gets us back in the way of salvation. We never regret that kind of pain</a:t>
            </a:r>
            <a:r>
              <a:rPr lang="en-GB" sz="2400" dirty="0"/>
              <a:t>. But those who let distress drive them away from God are full of regrets, end up on a deathbed of </a:t>
            </a:r>
            <a:r>
              <a:rPr lang="en-GB" sz="2400" dirty="0" smtClean="0"/>
              <a:t>regrets. </a:t>
            </a:r>
            <a:r>
              <a:rPr lang="en-GB" sz="1600" dirty="0" smtClean="0"/>
              <a:t>MSG</a:t>
            </a:r>
          </a:p>
          <a:p>
            <a:pPr marL="0" indent="0">
              <a:buNone/>
            </a:pPr>
            <a:endParaRPr lang="en-GB" sz="1800" dirty="0" smtClean="0"/>
          </a:p>
          <a:p>
            <a:pPr marL="0" indent="0">
              <a:buNone/>
            </a:pPr>
            <a:r>
              <a:rPr lang="en-GB" sz="2400" b="1" baseline="30000" dirty="0"/>
              <a:t> </a:t>
            </a:r>
            <a:r>
              <a:rPr lang="en-GB" sz="2400" dirty="0"/>
              <a:t>For </a:t>
            </a:r>
            <a:r>
              <a:rPr lang="en-GB" sz="2400" dirty="0">
                <a:solidFill>
                  <a:srgbClr val="FFFF00"/>
                </a:solidFill>
              </a:rPr>
              <a:t>godly grief produces a repentance that leads to salvation without regret</a:t>
            </a:r>
            <a:r>
              <a:rPr lang="en-GB" sz="2400" dirty="0"/>
              <a:t>, whereas worldly grief produces death.</a:t>
            </a:r>
            <a:r>
              <a:rPr lang="en-GB" sz="2400" dirty="0"/>
              <a:t> </a:t>
            </a:r>
            <a:r>
              <a:rPr lang="en-GB" sz="1800" dirty="0" smtClean="0"/>
              <a:t>ESV</a:t>
            </a:r>
          </a:p>
          <a:p>
            <a:pPr marL="0" indent="0" algn="r">
              <a:buNone/>
            </a:pPr>
            <a:endParaRPr lang="en-GB" sz="1800" b="1" dirty="0" smtClean="0"/>
          </a:p>
          <a:p>
            <a:pPr marL="0" indent="0" algn="r">
              <a:buNone/>
            </a:pPr>
            <a:r>
              <a:rPr lang="en-GB" sz="1800" b="1" dirty="0" smtClean="0"/>
              <a:t>2 </a:t>
            </a:r>
            <a:r>
              <a:rPr lang="en-GB" sz="1800" b="1" dirty="0" err="1"/>
              <a:t>Cor</a:t>
            </a:r>
            <a:r>
              <a:rPr lang="en-GB" sz="1800" b="1" dirty="0"/>
              <a:t> 7</a:t>
            </a:r>
            <a:r>
              <a:rPr lang="en-GB" sz="1800" b="1" dirty="0" smtClean="0"/>
              <a:t>:10</a:t>
            </a:r>
            <a:endParaRPr lang="en-GB" sz="1800" dirty="0"/>
          </a:p>
        </p:txBody>
      </p:sp>
    </p:spTree>
    <p:extLst>
      <p:ext uri="{BB962C8B-B14F-4D97-AF65-F5344CB8AC3E}">
        <p14:creationId xmlns:p14="http://schemas.microsoft.com/office/powerpoint/2010/main" val="38668246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GAI #3 - GUARD YORU HEART - TITLE 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2305"/>
          </a:xfrm>
          <a:prstGeom prst="rect">
            <a:avLst/>
          </a:prstGeom>
        </p:spPr>
      </p:pic>
    </p:spTree>
    <p:extLst>
      <p:ext uri="{BB962C8B-B14F-4D97-AF65-F5344CB8AC3E}">
        <p14:creationId xmlns:p14="http://schemas.microsoft.com/office/powerpoint/2010/main" val="36303976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descr="HAGGAI #3 - GUARD YORU HEART - TITLE 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2305"/>
          </a:xfrm>
          <a:prstGeom prst="rect">
            <a:avLst/>
          </a:prstGeom>
        </p:spPr>
      </p:pic>
    </p:spTree>
    <p:extLst>
      <p:ext uri="{BB962C8B-B14F-4D97-AF65-F5344CB8AC3E}">
        <p14:creationId xmlns:p14="http://schemas.microsoft.com/office/powerpoint/2010/main" val="9195475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150"/>
            <a:ext cx="8229600" cy="4197349"/>
          </a:xfrm>
        </p:spPr>
        <p:txBody>
          <a:bodyPr>
            <a:noAutofit/>
          </a:bodyPr>
          <a:lstStyle/>
          <a:p>
            <a:pPr marL="0" indent="0">
              <a:buNone/>
            </a:pPr>
            <a:r>
              <a:rPr lang="en-GB" sz="2400" baseline="30000" dirty="0"/>
              <a:t>12</a:t>
            </a:r>
            <a:r>
              <a:rPr lang="en-GB" sz="2400" dirty="0"/>
              <a:t> ‘If someone carries holy meat in the fold of his garment and touches with his fold bread or stew or wine or oil or any kind of food, does it become holy?’” The priests answered and said, “No.” </a:t>
            </a:r>
            <a:r>
              <a:rPr lang="en-GB" sz="2400" baseline="30000" dirty="0"/>
              <a:t> 13</a:t>
            </a:r>
            <a:r>
              <a:rPr lang="en-GB" sz="2400" dirty="0"/>
              <a:t> Then Haggai said, “If someone who is unclean by contact with a dead body touches any of these, does it become unclean?” The priests answered and said, “It does become unclean.”</a:t>
            </a:r>
            <a:r>
              <a:rPr lang="en-GB" sz="2400" b="1" baseline="30000" dirty="0"/>
              <a:t> </a:t>
            </a:r>
            <a:endParaRPr lang="en-GB" sz="2400" dirty="0"/>
          </a:p>
          <a:p>
            <a:pPr marL="0" indent="0" algn="r">
              <a:buNone/>
            </a:pPr>
            <a:endParaRPr lang="en-GB" sz="2000" b="1" dirty="0" smtClean="0"/>
          </a:p>
          <a:p>
            <a:pPr marL="0" indent="0" algn="r">
              <a:buNone/>
            </a:pPr>
            <a:r>
              <a:rPr lang="en-GB" sz="2000" b="1" dirty="0" smtClean="0"/>
              <a:t>Haggai </a:t>
            </a:r>
            <a:r>
              <a:rPr lang="en-GB" sz="2000" b="1" dirty="0"/>
              <a:t>2:12-</a:t>
            </a:r>
            <a:r>
              <a:rPr lang="en-GB" sz="2000" b="1" dirty="0" smtClean="0"/>
              <a:t>13 ESV</a:t>
            </a:r>
          </a:p>
        </p:txBody>
      </p:sp>
    </p:spTree>
    <p:extLst>
      <p:ext uri="{BB962C8B-B14F-4D97-AF65-F5344CB8AC3E}">
        <p14:creationId xmlns:p14="http://schemas.microsoft.com/office/powerpoint/2010/main" val="22288462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150"/>
            <a:ext cx="8229600" cy="4197349"/>
          </a:xfrm>
        </p:spPr>
        <p:txBody>
          <a:bodyPr>
            <a:noAutofit/>
          </a:bodyPr>
          <a:lstStyle/>
          <a:p>
            <a:pPr marL="0" indent="0">
              <a:buNone/>
            </a:pPr>
            <a:r>
              <a:rPr lang="en-GB" sz="2400" baseline="30000" dirty="0" smtClean="0"/>
              <a:t>12</a:t>
            </a:r>
            <a:r>
              <a:rPr lang="en-GB" sz="2400" dirty="0" smtClean="0"/>
              <a:t> ‘If someone carries holy meat in the fold of his garment and touches with his fold bread or stew or wine or oil or any kind of food, does it become holy?’” The priests answered and said, “No.” </a:t>
            </a:r>
            <a:r>
              <a:rPr lang="en-GB" sz="2400" baseline="30000" dirty="0" smtClean="0"/>
              <a:t> 13</a:t>
            </a:r>
            <a:r>
              <a:rPr lang="en-GB" sz="2400" dirty="0" smtClean="0"/>
              <a:t> Then Haggai said, “If someone who is unclean by contact with a dead body touches any of these, does it become unclean?” The priests answered and said, “It does become unclean.”</a:t>
            </a:r>
            <a:r>
              <a:rPr lang="en-GB" sz="2400" b="1" baseline="30000" dirty="0" smtClean="0"/>
              <a:t> </a:t>
            </a:r>
            <a:endParaRPr lang="en-GB" sz="2400" dirty="0" smtClean="0"/>
          </a:p>
          <a:p>
            <a:pPr marL="0" indent="0" algn="r">
              <a:buNone/>
            </a:pPr>
            <a:r>
              <a:rPr lang="en-GB" sz="2000" b="1" dirty="0" smtClean="0"/>
              <a:t>Haggai 2:12-13 ESV</a:t>
            </a:r>
          </a:p>
          <a:p>
            <a:pPr>
              <a:buFont typeface="Wingdings" charset="2"/>
              <a:buChar char="Ø"/>
            </a:pPr>
            <a:r>
              <a:rPr lang="en-GB" sz="2000" dirty="0" smtClean="0">
                <a:solidFill>
                  <a:srgbClr val="FFFF00"/>
                </a:solidFill>
              </a:rPr>
              <a:t>Clean does not make dirty clean.</a:t>
            </a:r>
          </a:p>
          <a:p>
            <a:pPr>
              <a:buFont typeface="Wingdings" charset="2"/>
              <a:buChar char="Ø"/>
            </a:pPr>
            <a:r>
              <a:rPr lang="en-GB" sz="2000" dirty="0" smtClean="0">
                <a:solidFill>
                  <a:srgbClr val="FFFF00"/>
                </a:solidFill>
              </a:rPr>
              <a:t>Dirty makes clean dirty.</a:t>
            </a:r>
          </a:p>
          <a:p>
            <a:pPr marL="0" indent="0">
              <a:buNone/>
            </a:pPr>
            <a:endParaRPr lang="en-GB" sz="2000" dirty="0"/>
          </a:p>
        </p:txBody>
      </p:sp>
    </p:spTree>
    <p:extLst>
      <p:ext uri="{BB962C8B-B14F-4D97-AF65-F5344CB8AC3E}">
        <p14:creationId xmlns:p14="http://schemas.microsoft.com/office/powerpoint/2010/main" val="39631781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150"/>
            <a:ext cx="8229600" cy="4197349"/>
          </a:xfrm>
        </p:spPr>
        <p:txBody>
          <a:bodyPr>
            <a:noAutofit/>
          </a:bodyPr>
          <a:lstStyle/>
          <a:p>
            <a:pPr marL="0" indent="0">
              <a:buNone/>
            </a:pPr>
            <a:r>
              <a:rPr lang="en-GB" sz="2800" b="1" baseline="30000" dirty="0" smtClean="0"/>
              <a:t>14</a:t>
            </a:r>
            <a:r>
              <a:rPr lang="en-GB" sz="2800" b="1" baseline="30000" dirty="0"/>
              <a:t> </a:t>
            </a:r>
            <a:r>
              <a:rPr lang="en-GB" sz="2800" dirty="0"/>
              <a:t>Then Haggai answered and said, “</a:t>
            </a:r>
            <a:r>
              <a:rPr lang="en-GB" sz="2800" dirty="0">
                <a:solidFill>
                  <a:srgbClr val="FFFF00"/>
                </a:solidFill>
              </a:rPr>
              <a:t>So is it with this people</a:t>
            </a:r>
            <a:r>
              <a:rPr lang="en-GB" sz="2800" dirty="0"/>
              <a:t>, and with this nation before me, declares the Lord, and </a:t>
            </a:r>
            <a:r>
              <a:rPr lang="en-GB" sz="2800" dirty="0">
                <a:solidFill>
                  <a:srgbClr val="FFFF00"/>
                </a:solidFill>
              </a:rPr>
              <a:t>so with every work of their hands. And what they offer there is unclean</a:t>
            </a:r>
            <a:r>
              <a:rPr lang="en-GB" sz="2800" dirty="0"/>
              <a:t>. </a:t>
            </a:r>
          </a:p>
          <a:p>
            <a:pPr marL="0" indent="0" algn="r">
              <a:buNone/>
            </a:pPr>
            <a:endParaRPr lang="en-GB" sz="2400" b="1" i="1" dirty="0" smtClean="0"/>
          </a:p>
          <a:p>
            <a:pPr marL="0" indent="0" algn="r">
              <a:buNone/>
            </a:pPr>
            <a:r>
              <a:rPr lang="en-GB" sz="2000" b="1" i="1" dirty="0" smtClean="0"/>
              <a:t>Haggai 2:14 ESV</a:t>
            </a:r>
            <a:endParaRPr lang="en-GB" sz="2000" dirty="0"/>
          </a:p>
        </p:txBody>
      </p:sp>
    </p:spTree>
    <p:extLst>
      <p:ext uri="{BB962C8B-B14F-4D97-AF65-F5344CB8AC3E}">
        <p14:creationId xmlns:p14="http://schemas.microsoft.com/office/powerpoint/2010/main" val="1327287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150"/>
            <a:ext cx="8229600" cy="4197349"/>
          </a:xfrm>
        </p:spPr>
        <p:txBody>
          <a:bodyPr>
            <a:noAutofit/>
          </a:bodyPr>
          <a:lstStyle/>
          <a:p>
            <a:pPr marL="0" indent="0">
              <a:buNone/>
            </a:pPr>
            <a:r>
              <a:rPr lang="en-GB" sz="2800" b="1" baseline="30000" dirty="0"/>
              <a:t>14 </a:t>
            </a:r>
            <a:r>
              <a:rPr lang="en-GB" sz="2800" dirty="0"/>
              <a:t>Then Haggai said, </a:t>
            </a:r>
            <a:r>
              <a:rPr lang="en-GB" sz="2800" dirty="0" smtClean="0"/>
              <a:t>“</a:t>
            </a:r>
            <a:r>
              <a:rPr lang="en-GB" sz="2800" dirty="0"/>
              <a:t>‘So, </a:t>
            </a:r>
            <a:r>
              <a:rPr lang="en-GB" sz="2800" dirty="0">
                <a:solidFill>
                  <a:srgbClr val="FFFF00"/>
                </a:solidFill>
              </a:rPr>
              <a:t>this people is </a:t>
            </a:r>
            <a:r>
              <a:rPr lang="en-GB" sz="2800" dirty="0" smtClean="0">
                <a:solidFill>
                  <a:srgbClr val="FFFF00"/>
                </a:solidFill>
              </a:rPr>
              <a:t>contaminated</a:t>
            </a:r>
            <a:r>
              <a:rPr lang="en-GB" sz="2800" dirty="0" smtClean="0"/>
              <a:t>. Their </a:t>
            </a:r>
            <a:r>
              <a:rPr lang="en-GB" sz="2800" dirty="0"/>
              <a:t>nation is </a:t>
            </a:r>
            <a:r>
              <a:rPr lang="en-GB" sz="2800" dirty="0" smtClean="0"/>
              <a:t>contaminated. Everything </a:t>
            </a:r>
            <a:r>
              <a:rPr lang="en-GB" sz="2800" dirty="0"/>
              <a:t>they do is contaminated. </a:t>
            </a:r>
            <a:r>
              <a:rPr lang="en-GB" sz="2800" dirty="0" smtClean="0">
                <a:solidFill>
                  <a:srgbClr val="FFFF00"/>
                </a:solidFill>
              </a:rPr>
              <a:t>Whatever </a:t>
            </a:r>
            <a:r>
              <a:rPr lang="en-GB" sz="2800" dirty="0">
                <a:solidFill>
                  <a:srgbClr val="FFFF00"/>
                </a:solidFill>
              </a:rPr>
              <a:t>they do for me is contaminated</a:t>
            </a:r>
            <a:r>
              <a:rPr lang="en-GB" sz="2800" dirty="0"/>
              <a:t>.’ </a:t>
            </a:r>
            <a:r>
              <a:rPr lang="en-GB" sz="2800" dirty="0" smtClean="0"/>
              <a:t>God</a:t>
            </a:r>
            <a:r>
              <a:rPr lang="en-GB" sz="2800" dirty="0"/>
              <a:t> says so. </a:t>
            </a:r>
            <a:endParaRPr lang="en-GB" sz="2800" b="1" i="1" dirty="0" smtClean="0"/>
          </a:p>
          <a:p>
            <a:pPr marL="0" indent="0" algn="r">
              <a:buNone/>
            </a:pPr>
            <a:endParaRPr lang="en-GB" sz="2000" b="1" i="1" dirty="0" smtClean="0"/>
          </a:p>
          <a:p>
            <a:pPr marL="0" indent="0" algn="r">
              <a:buNone/>
            </a:pPr>
            <a:r>
              <a:rPr lang="en-GB" sz="2000" b="1" i="1" dirty="0" smtClean="0"/>
              <a:t>Haggai 2:14 MSG</a:t>
            </a:r>
            <a:endParaRPr lang="en-GB" sz="2000" dirty="0"/>
          </a:p>
        </p:txBody>
      </p:sp>
    </p:spTree>
    <p:extLst>
      <p:ext uri="{BB962C8B-B14F-4D97-AF65-F5344CB8AC3E}">
        <p14:creationId xmlns:p14="http://schemas.microsoft.com/office/powerpoint/2010/main" val="32750112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150"/>
            <a:ext cx="8229600" cy="4197349"/>
          </a:xfrm>
        </p:spPr>
        <p:txBody>
          <a:bodyPr>
            <a:noAutofit/>
          </a:bodyPr>
          <a:lstStyle/>
          <a:p>
            <a:pPr marL="0" indent="0">
              <a:buNone/>
            </a:pPr>
            <a:r>
              <a:rPr lang="en-GB" sz="2400" b="1" baseline="30000" dirty="0" smtClean="0"/>
              <a:t>15</a:t>
            </a:r>
            <a:r>
              <a:rPr lang="en-GB" sz="2400" b="1" baseline="30000" dirty="0"/>
              <a:t> </a:t>
            </a:r>
            <a:r>
              <a:rPr lang="en-GB" sz="2400" dirty="0"/>
              <a:t>Now then, consider from this day onward.</a:t>
            </a:r>
            <a:r>
              <a:rPr lang="en-GB" sz="2400" baseline="30000" dirty="0"/>
              <a:t> </a:t>
            </a:r>
            <a:r>
              <a:rPr lang="en-GB" sz="2400" dirty="0"/>
              <a:t>Before stone was placed upon stone in the temple of the Lord, </a:t>
            </a:r>
            <a:r>
              <a:rPr lang="en-GB" sz="2400" b="1" baseline="30000" dirty="0"/>
              <a:t>16 </a:t>
            </a:r>
            <a:r>
              <a:rPr lang="en-GB" sz="2400" dirty="0"/>
              <a:t>how did you fare? When</a:t>
            </a:r>
            <a:r>
              <a:rPr lang="en-GB" sz="2400" baseline="30000" dirty="0"/>
              <a:t> </a:t>
            </a:r>
            <a:r>
              <a:rPr lang="en-GB" sz="2400" dirty="0"/>
              <a:t>one came to a heap of twenty measures, there were but ten. When one came to the wine vat to draw fifty measures, there were but twenty. </a:t>
            </a:r>
            <a:r>
              <a:rPr lang="en-GB" sz="2400" b="1" baseline="30000" dirty="0"/>
              <a:t>17 </a:t>
            </a:r>
            <a:r>
              <a:rPr lang="en-GB" sz="2400" dirty="0"/>
              <a:t>I struck you and all the products of your toil with blight and with mildew and with hail, </a:t>
            </a:r>
            <a:r>
              <a:rPr lang="en-GB" sz="2400" dirty="0">
                <a:solidFill>
                  <a:srgbClr val="FFFF00"/>
                </a:solidFill>
              </a:rPr>
              <a:t>yet you did not turn to me, declares the Lord. </a:t>
            </a:r>
            <a:endParaRPr lang="en-GB" sz="2400" dirty="0" smtClean="0">
              <a:solidFill>
                <a:srgbClr val="FFFF00"/>
              </a:solidFill>
            </a:endParaRPr>
          </a:p>
          <a:p>
            <a:pPr marL="0" indent="0" algn="r">
              <a:buNone/>
            </a:pPr>
            <a:r>
              <a:rPr lang="en-GB" sz="1800" b="1" dirty="0"/>
              <a:t>Haggai 2:15-17 ESV </a:t>
            </a:r>
            <a:endParaRPr lang="en-GB" sz="1800" dirty="0"/>
          </a:p>
        </p:txBody>
      </p:sp>
    </p:spTree>
    <p:extLst>
      <p:ext uri="{BB962C8B-B14F-4D97-AF65-F5344CB8AC3E}">
        <p14:creationId xmlns:p14="http://schemas.microsoft.com/office/powerpoint/2010/main" val="9547467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150"/>
            <a:ext cx="8229600" cy="4197349"/>
          </a:xfrm>
        </p:spPr>
        <p:txBody>
          <a:bodyPr>
            <a:noAutofit/>
          </a:bodyPr>
          <a:lstStyle/>
          <a:p>
            <a:pPr marL="0" indent="0" algn="ctr">
              <a:buNone/>
            </a:pPr>
            <a:r>
              <a:rPr lang="en-GB" sz="2800" b="1" dirty="0" smtClean="0">
                <a:latin typeface="Avenir Black"/>
                <a:cs typeface="Avenir Black"/>
              </a:rPr>
              <a:t>GUARD YOUR HEART</a:t>
            </a:r>
          </a:p>
          <a:p>
            <a:pPr marL="0" indent="0">
              <a:buNone/>
            </a:pPr>
            <a:endParaRPr lang="en-GB" sz="2400" dirty="0" smtClean="0">
              <a:solidFill>
                <a:srgbClr val="FFFF00"/>
              </a:solidFill>
            </a:endParaRPr>
          </a:p>
          <a:p>
            <a:pPr marL="0" indent="0">
              <a:buNone/>
            </a:pPr>
            <a:r>
              <a:rPr lang="en-GB" sz="2800" dirty="0" smtClean="0">
                <a:solidFill>
                  <a:srgbClr val="FFFF00"/>
                </a:solidFill>
              </a:rPr>
              <a:t>Keep </a:t>
            </a:r>
            <a:r>
              <a:rPr lang="en-GB" sz="2800" dirty="0">
                <a:solidFill>
                  <a:srgbClr val="FFFF00"/>
                </a:solidFill>
              </a:rPr>
              <a:t>your heart </a:t>
            </a:r>
            <a:r>
              <a:rPr lang="en-GB" sz="2800" dirty="0"/>
              <a:t>with all vigilance, for from it flow the springs of life</a:t>
            </a:r>
            <a:r>
              <a:rPr lang="en-GB" sz="2800" dirty="0" smtClean="0"/>
              <a:t>. </a:t>
            </a:r>
            <a:r>
              <a:rPr lang="en-GB" sz="2000" dirty="0" smtClean="0"/>
              <a:t>ESV</a:t>
            </a:r>
            <a:r>
              <a:rPr lang="en-GB" sz="2800" dirty="0"/>
              <a:t> </a:t>
            </a:r>
          </a:p>
          <a:p>
            <a:pPr marL="0" indent="0">
              <a:buNone/>
            </a:pPr>
            <a:endParaRPr lang="en-GB" sz="2800" dirty="0" smtClean="0"/>
          </a:p>
          <a:p>
            <a:pPr marL="0" indent="0">
              <a:buNone/>
            </a:pPr>
            <a:r>
              <a:rPr lang="en-GB" sz="2800" dirty="0" smtClean="0"/>
              <a:t>Above </a:t>
            </a:r>
            <a:r>
              <a:rPr lang="en-GB" sz="2800" dirty="0"/>
              <a:t>all else, </a:t>
            </a:r>
            <a:r>
              <a:rPr lang="en-GB" sz="2800" dirty="0">
                <a:solidFill>
                  <a:srgbClr val="FFFF00"/>
                </a:solidFill>
              </a:rPr>
              <a:t>guard your heart</a:t>
            </a:r>
            <a:r>
              <a:rPr lang="en-GB" sz="2800" dirty="0"/>
              <a:t>, for everything you do flows from </a:t>
            </a:r>
            <a:r>
              <a:rPr lang="en-GB" sz="2800" dirty="0" smtClean="0"/>
              <a:t>it. </a:t>
            </a:r>
            <a:r>
              <a:rPr lang="en-GB" sz="2000" dirty="0" smtClean="0"/>
              <a:t>NIV</a:t>
            </a:r>
          </a:p>
          <a:p>
            <a:pPr marL="0" indent="0" algn="r">
              <a:buNone/>
            </a:pPr>
            <a:r>
              <a:rPr lang="en-GB" sz="2000" b="1" dirty="0" err="1"/>
              <a:t>Prov</a:t>
            </a:r>
            <a:r>
              <a:rPr lang="en-GB" sz="2000" b="1" dirty="0"/>
              <a:t> 4:</a:t>
            </a:r>
            <a:r>
              <a:rPr lang="en-GB" sz="2000" b="1" dirty="0" smtClean="0"/>
              <a:t>23 </a:t>
            </a:r>
            <a:endParaRPr lang="en-GB" sz="2000" dirty="0"/>
          </a:p>
        </p:txBody>
      </p:sp>
    </p:spTree>
    <p:extLst>
      <p:ext uri="{BB962C8B-B14F-4D97-AF65-F5344CB8AC3E}">
        <p14:creationId xmlns:p14="http://schemas.microsoft.com/office/powerpoint/2010/main" val="11377221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150"/>
            <a:ext cx="8229600" cy="4197349"/>
          </a:xfrm>
        </p:spPr>
        <p:txBody>
          <a:bodyPr>
            <a:noAutofit/>
          </a:bodyPr>
          <a:lstStyle/>
          <a:p>
            <a:pPr marL="0" indent="0">
              <a:buNone/>
            </a:pPr>
            <a:r>
              <a:rPr lang="en-GB" sz="2400" b="1" baseline="30000" dirty="0" smtClean="0"/>
              <a:t>18</a:t>
            </a:r>
            <a:r>
              <a:rPr lang="en-GB" sz="2400" b="1" baseline="30000" dirty="0"/>
              <a:t> </a:t>
            </a:r>
            <a:r>
              <a:rPr lang="en-GB" sz="2400" dirty="0"/>
              <a:t>Consider from this day onward, from the twenty-fourth day of the ninth month. Since the day that the foundation of the Lord's temple was laid, consider: </a:t>
            </a:r>
            <a:r>
              <a:rPr lang="en-GB" sz="2400" b="1" baseline="30000" dirty="0"/>
              <a:t>19 </a:t>
            </a:r>
            <a:r>
              <a:rPr lang="en-GB" sz="2400" dirty="0"/>
              <a:t>Is the seed yet in the barn? Indeed, the vine, the fig tree, the pomegranate, and the olive tree have yielded nothing. </a:t>
            </a:r>
            <a:r>
              <a:rPr lang="en-GB" sz="2400" dirty="0">
                <a:solidFill>
                  <a:srgbClr val="FFFF00"/>
                </a:solidFill>
              </a:rPr>
              <a:t>But from this day on I will bless you</a:t>
            </a:r>
            <a:r>
              <a:rPr lang="en-GB" sz="2400" dirty="0"/>
              <a:t>.”</a:t>
            </a:r>
          </a:p>
          <a:p>
            <a:pPr marL="0" indent="0" algn="r">
              <a:buNone/>
            </a:pPr>
            <a:r>
              <a:rPr lang="en-GB" sz="1800" b="1" dirty="0"/>
              <a:t>Haggai 2:18-19 ESV </a:t>
            </a:r>
            <a:endParaRPr lang="en-GB" sz="1800" dirty="0"/>
          </a:p>
        </p:txBody>
      </p:sp>
    </p:spTree>
    <p:extLst>
      <p:ext uri="{BB962C8B-B14F-4D97-AF65-F5344CB8AC3E}">
        <p14:creationId xmlns:p14="http://schemas.microsoft.com/office/powerpoint/2010/main" val="40920819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2917</TotalTime>
  <Words>219</Words>
  <Application>Microsoft Macintosh PowerPoint</Application>
  <PresentationFormat>On-screen Show (16:9)</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71</cp:revision>
  <dcterms:created xsi:type="dcterms:W3CDTF">2017-08-27T07:17:18Z</dcterms:created>
  <dcterms:modified xsi:type="dcterms:W3CDTF">2017-09-17T09:37:38Z</dcterms:modified>
</cp:coreProperties>
</file>