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9" r:id="rId3"/>
    <p:sldId id="268" r:id="rId4"/>
    <p:sldId id="274" r:id="rId5"/>
    <p:sldId id="272" r:id="rId6"/>
    <p:sldId id="273" r:id="rId7"/>
    <p:sldId id="288" r:id="rId8"/>
    <p:sldId id="289" r:id="rId9"/>
    <p:sldId id="275" r:id="rId10"/>
    <p:sldId id="279" r:id="rId11"/>
    <p:sldId id="276" r:id="rId12"/>
    <p:sldId id="282" r:id="rId13"/>
    <p:sldId id="290" r:id="rId14"/>
    <p:sldId id="262" r:id="rId15"/>
    <p:sldId id="263" r:id="rId16"/>
    <p:sldId id="260" r:id="rId17"/>
    <p:sldId id="280" r:id="rId18"/>
    <p:sldId id="283" r:id="rId19"/>
    <p:sldId id="286" r:id="rId20"/>
    <p:sldId id="291" r:id="rId21"/>
    <p:sldId id="292" r:id="rId22"/>
    <p:sldId id="27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62C1-98B5-864A-B322-D3B91ECCBEA6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EE54-B135-1C4D-86E9-1A1B9AD9E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30000" dirty="0" smtClean="0"/>
              <a:t>9 </a:t>
            </a:r>
            <a:r>
              <a:rPr lang="en-GB" sz="1200" dirty="0" smtClean="0"/>
              <a:t>You looked for much, and behold, it came to little. And when you brought it home, I blew it away. Why? declares the </a:t>
            </a:r>
            <a:r>
              <a:rPr lang="en-GB" sz="1200" cap="small" dirty="0" smtClean="0"/>
              <a:t>Lord</a:t>
            </a:r>
            <a:r>
              <a:rPr lang="en-GB" sz="1200" dirty="0" smtClean="0"/>
              <a:t> of hosts. Because of my house that lies in ruins, while each of you busies himself with his own house.</a:t>
            </a:r>
            <a:r>
              <a:rPr lang="en-GB" sz="1200" b="1" baseline="30000" dirty="0" smtClean="0"/>
              <a:t>10 </a:t>
            </a:r>
            <a:r>
              <a:rPr lang="en-GB" sz="1200" dirty="0" smtClean="0"/>
              <a:t>Therefore the heavens above you have withheld the dew, and the earth has withheld its produce. </a:t>
            </a:r>
            <a:r>
              <a:rPr lang="en-GB" sz="1200" b="1" baseline="30000" dirty="0" smtClean="0"/>
              <a:t>11 </a:t>
            </a:r>
            <a:r>
              <a:rPr lang="en-GB" sz="1200" dirty="0" smtClean="0"/>
              <a:t>And I have called for a drought on the land and the hills, on the grain, the new wine, the oil, on what the ground brings forth, on man and beast, and on all their labours.”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EE54-B135-1C4D-86E9-1A1B9AD9E9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9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8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3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9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2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KINGDOM PRIORITY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9D66-0FC4-944C-B2F9-6A868876239E}" type="datetimeFigureOut">
              <a:rPr lang="en-US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tham Medium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venir Roman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venir Roman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venir Roman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venir Roman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venir Roman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Shot 2017-08-27 at 08.5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venir Black"/>
                <a:cs typeface="Avenir Black"/>
              </a:rPr>
              <a:t>1) THE </a:t>
            </a:r>
            <a:r>
              <a:rPr lang="en-GB" sz="2800" b="1" dirty="0">
                <a:latin typeface="Avenir Black"/>
                <a:cs typeface="Avenir Black"/>
              </a:rPr>
              <a:t>SOURCE OF DISCOURAGEMENT</a:t>
            </a:r>
          </a:p>
          <a:p>
            <a:r>
              <a:rPr lang="en-GB" sz="2800" u="sng" dirty="0" smtClean="0">
                <a:solidFill>
                  <a:srgbClr val="FFFF00"/>
                </a:solidFill>
              </a:rPr>
              <a:t>Comparison</a:t>
            </a:r>
            <a:endParaRPr lang="en-GB" sz="2800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baseline="30000" dirty="0" smtClean="0"/>
          </a:p>
          <a:p>
            <a:pPr marL="0" indent="0">
              <a:buNone/>
            </a:pPr>
            <a:endParaRPr lang="en-GB" baseline="30000" dirty="0"/>
          </a:p>
          <a:p>
            <a:pPr marL="0" indent="0" algn="ctr">
              <a:buNone/>
            </a:pPr>
            <a:r>
              <a:rPr lang="en-GB" sz="2800" baseline="30000" dirty="0" smtClean="0"/>
              <a:t>3</a:t>
            </a:r>
            <a:r>
              <a:rPr lang="en-GB" sz="2800" baseline="30000" dirty="0"/>
              <a:t> </a:t>
            </a:r>
            <a:r>
              <a:rPr lang="en-GB" sz="2800" dirty="0"/>
              <a:t>‘Who is left among you </a:t>
            </a:r>
            <a:r>
              <a:rPr lang="en-GB" sz="2800" dirty="0">
                <a:solidFill>
                  <a:srgbClr val="FFFF00"/>
                </a:solidFill>
              </a:rPr>
              <a:t>who saw this house in its former glory</a:t>
            </a:r>
            <a:r>
              <a:rPr lang="en-GB" sz="2800" dirty="0"/>
              <a:t>? How do you see it now</a:t>
            </a:r>
            <a:r>
              <a:rPr lang="en-GB" sz="2800" dirty="0">
                <a:solidFill>
                  <a:schemeClr val="bg1"/>
                </a:solidFill>
              </a:rPr>
              <a:t>? Is it not as nothing in your eyes</a:t>
            </a:r>
            <a:r>
              <a:rPr lang="en-GB" sz="2800" dirty="0" smtClean="0">
                <a:solidFill>
                  <a:schemeClr val="bg1"/>
                </a:solidFill>
              </a:rPr>
              <a:t>?</a:t>
            </a:r>
            <a:r>
              <a:rPr lang="en-GB" sz="2800" dirty="0">
                <a:solidFill>
                  <a:schemeClr val="bg1"/>
                </a:solidFill>
              </a:rPr>
              <a:t> 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dirty="0" smtClean="0"/>
              <a:t>Haggai 2:3</a:t>
            </a:r>
          </a:p>
        </p:txBody>
      </p:sp>
    </p:spTree>
    <p:extLst>
      <p:ext uri="{BB962C8B-B14F-4D97-AF65-F5344CB8AC3E}">
        <p14:creationId xmlns:p14="http://schemas.microsoft.com/office/powerpoint/2010/main" val="306039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877"/>
            <a:ext cx="8229600" cy="4134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baseline="30000" dirty="0" smtClean="0"/>
              <a:t>12</a:t>
            </a:r>
            <a:r>
              <a:rPr lang="en-GB" sz="2400" b="1" baseline="30000" dirty="0"/>
              <a:t> </a:t>
            </a:r>
            <a:r>
              <a:rPr lang="en-GB" sz="2400" dirty="0"/>
              <a:t>But many of the priests and Levites and heads of fathers' houses, </a:t>
            </a:r>
            <a:r>
              <a:rPr lang="en-GB" sz="2400" dirty="0">
                <a:solidFill>
                  <a:srgbClr val="FFFF00"/>
                </a:solidFill>
              </a:rPr>
              <a:t>old men who had seen the first house, wept </a:t>
            </a:r>
            <a:r>
              <a:rPr lang="en-GB" sz="2400" dirty="0"/>
              <a:t>with a loud voice when they saw the foundation of this house being laid, though </a:t>
            </a:r>
            <a:r>
              <a:rPr lang="en-GB" sz="2400" dirty="0">
                <a:solidFill>
                  <a:srgbClr val="FFFF00"/>
                </a:solidFill>
              </a:rPr>
              <a:t>many shouted aloud for joy</a:t>
            </a:r>
            <a:r>
              <a:rPr lang="en-GB" sz="2400" dirty="0"/>
              <a:t>, </a:t>
            </a:r>
            <a:r>
              <a:rPr lang="en-GB" sz="2400" b="1" baseline="30000" dirty="0"/>
              <a:t>13 </a:t>
            </a:r>
            <a:r>
              <a:rPr lang="en-GB" sz="2400" dirty="0"/>
              <a:t>so that the people could not distinguish the sound of the joyful shout from the sound of the people's weeping, for the people shouted with a great shout, and the sound was heard far away</a:t>
            </a:r>
            <a:r>
              <a:rPr lang="en-GB" sz="2400" dirty="0" smtClean="0"/>
              <a:t>. </a:t>
            </a:r>
          </a:p>
          <a:p>
            <a:pPr marL="0" indent="0" algn="r">
              <a:buNone/>
            </a:pPr>
            <a:r>
              <a:rPr lang="en-GB" sz="1800" b="1" dirty="0" smtClean="0"/>
              <a:t>Ezra 3:12-13 ESV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97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venir Black"/>
                <a:cs typeface="Avenir Black"/>
              </a:rPr>
              <a:t>1) THE </a:t>
            </a:r>
            <a:r>
              <a:rPr lang="en-GB" sz="2800" b="1" dirty="0">
                <a:latin typeface="Avenir Black"/>
                <a:cs typeface="Avenir Black"/>
              </a:rPr>
              <a:t>SOURCE OF DISCOURAGEMENT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Comparison</a:t>
            </a: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baseline="30000" dirty="0" smtClean="0"/>
          </a:p>
          <a:p>
            <a:pPr marL="0" indent="0">
              <a:buNone/>
            </a:pPr>
            <a:endParaRPr lang="en-GB" baseline="30000" dirty="0"/>
          </a:p>
          <a:p>
            <a:pPr marL="0" indent="0" algn="ctr">
              <a:buNone/>
            </a:pPr>
            <a:r>
              <a:rPr lang="en-GB" sz="2800" baseline="30000" dirty="0" smtClean="0"/>
              <a:t>3</a:t>
            </a:r>
            <a:r>
              <a:rPr lang="en-GB" sz="2800" baseline="30000" dirty="0"/>
              <a:t> </a:t>
            </a:r>
            <a:r>
              <a:rPr lang="en-GB" sz="2800" dirty="0"/>
              <a:t>‘Who is left among you </a:t>
            </a:r>
            <a:r>
              <a:rPr lang="en-GB" sz="2800" dirty="0">
                <a:solidFill>
                  <a:srgbClr val="FFFF00"/>
                </a:solidFill>
              </a:rPr>
              <a:t>who saw this house in its former glory</a:t>
            </a:r>
            <a:r>
              <a:rPr lang="en-GB" sz="2800" dirty="0"/>
              <a:t>? How do you see it now</a:t>
            </a:r>
            <a:r>
              <a:rPr lang="en-GB" sz="2800" dirty="0">
                <a:solidFill>
                  <a:schemeClr val="bg1"/>
                </a:solidFill>
              </a:rPr>
              <a:t>? </a:t>
            </a:r>
            <a:r>
              <a:rPr lang="en-GB" sz="2800" dirty="0">
                <a:solidFill>
                  <a:srgbClr val="FFFF00"/>
                </a:solidFill>
              </a:rPr>
              <a:t>Is it not as nothing in your eyes</a:t>
            </a:r>
            <a:r>
              <a:rPr lang="en-GB" sz="2800" dirty="0" smtClean="0">
                <a:solidFill>
                  <a:srgbClr val="FFFF00"/>
                </a:solidFill>
              </a:rPr>
              <a:t>?</a:t>
            </a:r>
            <a:r>
              <a:rPr lang="en-GB" sz="2800" dirty="0">
                <a:solidFill>
                  <a:srgbClr val="FFFF00"/>
                </a:solidFill>
              </a:rPr>
              <a:t> </a:t>
            </a:r>
            <a:endParaRPr lang="en-GB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dirty="0" smtClean="0"/>
              <a:t>Haggai 2:3</a:t>
            </a:r>
          </a:p>
        </p:txBody>
      </p:sp>
    </p:spTree>
    <p:extLst>
      <p:ext uri="{BB962C8B-B14F-4D97-AF65-F5344CB8AC3E}">
        <p14:creationId xmlns:p14="http://schemas.microsoft.com/office/powerpoint/2010/main" val="15398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venir Black"/>
                <a:cs typeface="Avenir Black"/>
              </a:rPr>
              <a:t>PERSEVERE THROUGH DISCOURAGEMENT</a:t>
            </a:r>
            <a:endParaRPr lang="en-GB" sz="2800" b="1" dirty="0">
              <a:latin typeface="Avenir Black"/>
              <a:cs typeface="Avenir Black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The Source of discouragement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FFFF00"/>
                </a:solidFill>
              </a:rPr>
              <a:t>The Response to discouragement</a:t>
            </a: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baseline="30000" dirty="0" smtClean="0"/>
          </a:p>
          <a:p>
            <a:pPr marL="0" indent="0">
              <a:buNone/>
            </a:pP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0823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aseline="30000" dirty="0"/>
              <a:t>4 </a:t>
            </a:r>
            <a:r>
              <a:rPr lang="en-GB" sz="2400" dirty="0"/>
              <a:t>Yet now </a:t>
            </a:r>
            <a:r>
              <a:rPr lang="en-GB" sz="2400" dirty="0">
                <a:solidFill>
                  <a:srgbClr val="FFFF00"/>
                </a:solidFill>
              </a:rPr>
              <a:t>be strong</a:t>
            </a:r>
            <a:r>
              <a:rPr lang="en-GB" sz="2400" dirty="0"/>
              <a:t>, O </a:t>
            </a:r>
            <a:r>
              <a:rPr lang="en-GB" sz="2400" dirty="0" err="1"/>
              <a:t>Zerubbabel</a:t>
            </a:r>
            <a:r>
              <a:rPr lang="en-GB" sz="2400" dirty="0"/>
              <a:t>, declares the Lord. Be strong, O Joshua, son of </a:t>
            </a:r>
            <a:r>
              <a:rPr lang="en-GB" sz="2400" dirty="0" err="1"/>
              <a:t>Jehozadak</a:t>
            </a:r>
            <a:r>
              <a:rPr lang="en-GB" sz="2400" dirty="0"/>
              <a:t>, the high priest. Be strong, all you people of the land, declares </a:t>
            </a:r>
            <a:r>
              <a:rPr lang="en-GB" sz="2400" dirty="0" smtClean="0"/>
              <a:t>the Lord. </a:t>
            </a:r>
            <a:r>
              <a:rPr lang="en-GB" sz="2400" dirty="0" smtClean="0">
                <a:solidFill>
                  <a:srgbClr val="FFFF00"/>
                </a:solidFill>
              </a:rPr>
              <a:t>Work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FFF00"/>
                </a:solidFill>
              </a:rPr>
              <a:t>for I am with you</a:t>
            </a:r>
            <a:r>
              <a:rPr lang="en-GB" sz="2400" dirty="0"/>
              <a:t>, declares the Lord of </a:t>
            </a:r>
            <a:r>
              <a:rPr lang="en-GB" sz="2400" dirty="0" smtClean="0"/>
              <a:t>hosts</a:t>
            </a:r>
            <a:r>
              <a:rPr lang="en-GB" sz="2400" dirty="0"/>
              <a:t> </a:t>
            </a:r>
            <a:r>
              <a:rPr lang="en-GB" sz="2400" baseline="30000" dirty="0" smtClean="0"/>
              <a:t>5</a:t>
            </a:r>
            <a:r>
              <a:rPr lang="en-GB" sz="2400" dirty="0" smtClean="0"/>
              <a:t>according to </a:t>
            </a:r>
            <a:r>
              <a:rPr lang="en-GB" sz="2400" dirty="0"/>
              <a:t>the covenant that I made with you when </a:t>
            </a:r>
            <a:r>
              <a:rPr lang="en-GB" sz="2400" dirty="0">
                <a:solidFill>
                  <a:srgbClr val="FFFF00"/>
                </a:solidFill>
              </a:rPr>
              <a:t>you came out of Egypt</a:t>
            </a:r>
            <a:r>
              <a:rPr lang="en-GB" sz="2400" dirty="0"/>
              <a:t>. My Spirit remains in your midst. Fear not.  </a:t>
            </a:r>
            <a:endParaRPr lang="en-GB" sz="2400" dirty="0" smtClean="0"/>
          </a:p>
          <a:p>
            <a:pPr marL="0" indent="0" algn="r">
              <a:buNone/>
            </a:pPr>
            <a:r>
              <a:rPr lang="en-GB" sz="2400" dirty="0" smtClean="0"/>
              <a:t>Haggai 2:4-5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63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aseline="30000" dirty="0"/>
              <a:t>6 </a:t>
            </a:r>
            <a:r>
              <a:rPr lang="en-GB" sz="2400" dirty="0"/>
              <a:t>For thus says the Lord of hosts: Yet once more, in a little while, I will shake the heavens and the earth and the sea and the dry land. </a:t>
            </a:r>
            <a:r>
              <a:rPr lang="en-GB" sz="2400" baseline="30000" dirty="0"/>
              <a:t>7 </a:t>
            </a:r>
            <a:r>
              <a:rPr lang="en-GB" sz="2400" dirty="0"/>
              <a:t>And I will shake all nations, so that </a:t>
            </a:r>
            <a:r>
              <a:rPr lang="en-GB" sz="2400" dirty="0">
                <a:solidFill>
                  <a:srgbClr val="FFFF00"/>
                </a:solidFill>
              </a:rPr>
              <a:t>the treasures of all nations shall come in,</a:t>
            </a:r>
            <a:r>
              <a:rPr lang="en-GB" sz="2400" dirty="0"/>
              <a:t> and </a:t>
            </a:r>
            <a:r>
              <a:rPr lang="en-GB" sz="2400" dirty="0">
                <a:solidFill>
                  <a:srgbClr val="FFFF00"/>
                </a:solidFill>
              </a:rPr>
              <a:t>I will fill this house with glory</a:t>
            </a:r>
            <a:r>
              <a:rPr lang="en-GB" sz="2400" dirty="0"/>
              <a:t>, says the Lord of hosts. </a:t>
            </a:r>
            <a:r>
              <a:rPr lang="en-GB" sz="2400" baseline="30000" dirty="0"/>
              <a:t>8 </a:t>
            </a:r>
            <a:r>
              <a:rPr lang="en-GB" sz="2400" dirty="0"/>
              <a:t>The silver is mine, and the gold is mine, declares the Lord of hosts. </a:t>
            </a:r>
            <a:endParaRPr lang="en-GB" sz="2400" dirty="0" smtClean="0"/>
          </a:p>
          <a:p>
            <a:pPr marL="0" indent="0" algn="r">
              <a:lnSpc>
                <a:spcPct val="110000"/>
              </a:lnSpc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Haggai 2:6-8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235"/>
            <a:ext cx="82296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800" baseline="30000" dirty="0"/>
              <a:t>9 </a:t>
            </a:r>
            <a:r>
              <a:rPr lang="en-GB" sz="2800" dirty="0">
                <a:solidFill>
                  <a:srgbClr val="FFFF00"/>
                </a:solidFill>
              </a:rPr>
              <a:t>The latter glory of this house shall be greater </a:t>
            </a:r>
            <a:r>
              <a:rPr lang="en-GB" sz="2800" dirty="0"/>
              <a:t>than the former, says the Lord of hosts. And in this place I will give peace, declares the Lord of hosts.’” </a:t>
            </a:r>
            <a:endParaRPr lang="en-GB" sz="2800" dirty="0" smtClean="0"/>
          </a:p>
          <a:p>
            <a:pPr marL="0" indent="0" algn="r">
              <a:lnSpc>
                <a:spcPct val="110000"/>
              </a:lnSpc>
              <a:buNone/>
            </a:pPr>
            <a:endParaRPr lang="en-GB" sz="2000" dirty="0" smtClean="0"/>
          </a:p>
          <a:p>
            <a:pPr marL="0" indent="0" algn="r">
              <a:lnSpc>
                <a:spcPct val="110000"/>
              </a:lnSpc>
              <a:buNone/>
            </a:pPr>
            <a:r>
              <a:rPr lang="en-GB" sz="2000" dirty="0" smtClean="0"/>
              <a:t>Haggai 2:9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23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venir Black"/>
                <a:cs typeface="Avenir Black"/>
              </a:rPr>
              <a:t>2) THE RESPONSE TO DISCOURAGEMENT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Depend on </a:t>
            </a:r>
            <a:r>
              <a:rPr lang="en-GB" sz="2800" u="sng" dirty="0" smtClean="0">
                <a:solidFill>
                  <a:srgbClr val="FFFF00"/>
                </a:solidFill>
              </a:rPr>
              <a:t>the promises of God</a:t>
            </a:r>
            <a:endParaRPr lang="en-GB" dirty="0" smtClean="0">
              <a:solidFill>
                <a:srgbClr val="FFFF00"/>
              </a:solidFill>
            </a:endParaRPr>
          </a:p>
          <a:p>
            <a:endParaRPr lang="en-GB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venir Black"/>
                <a:cs typeface="Avenir Black"/>
              </a:rPr>
              <a:t>2)THE RESPONSE TO DISCOURAGEMENT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Depend on </a:t>
            </a:r>
            <a:r>
              <a:rPr lang="en-GB" u="sng" dirty="0" smtClean="0">
                <a:solidFill>
                  <a:srgbClr val="FFFF00"/>
                </a:solidFill>
              </a:rPr>
              <a:t>the promises of God</a:t>
            </a:r>
          </a:p>
          <a:p>
            <a:pPr lvl="1">
              <a:buFont typeface="Wingdings" charset="2"/>
              <a:buChar char="Ø"/>
            </a:pPr>
            <a:r>
              <a:rPr lang="en-GB" sz="1900" dirty="0" smtClean="0"/>
              <a:t>Be </a:t>
            </a:r>
            <a:r>
              <a:rPr lang="en-GB" sz="1900" dirty="0"/>
              <a:t>strong and work…</a:t>
            </a:r>
            <a:r>
              <a:rPr lang="en-GB" sz="1900" dirty="0">
                <a:solidFill>
                  <a:srgbClr val="FFFF00"/>
                </a:solidFill>
              </a:rPr>
              <a:t>for I am with you </a:t>
            </a:r>
          </a:p>
          <a:p>
            <a:pPr lvl="1">
              <a:buFont typeface="Wingdings" charset="2"/>
              <a:buChar char="Ø"/>
            </a:pPr>
            <a:r>
              <a:rPr lang="en-GB" sz="1900" dirty="0">
                <a:solidFill>
                  <a:schemeClr val="bg1"/>
                </a:solidFill>
              </a:rPr>
              <a:t>Be strong and work…</a:t>
            </a:r>
            <a:r>
              <a:rPr lang="en-GB" sz="1900" dirty="0">
                <a:solidFill>
                  <a:srgbClr val="FFFF00"/>
                </a:solidFill>
              </a:rPr>
              <a:t>remember the Exodus, I’m mighty!</a:t>
            </a:r>
          </a:p>
          <a:p>
            <a:pPr lvl="1">
              <a:buFont typeface="Wingdings" charset="2"/>
              <a:buChar char="Ø"/>
            </a:pPr>
            <a:r>
              <a:rPr lang="en-GB" sz="1900" dirty="0">
                <a:solidFill>
                  <a:schemeClr val="bg1"/>
                </a:solidFill>
              </a:rPr>
              <a:t>Be strong and work…</a:t>
            </a:r>
            <a:r>
              <a:rPr lang="en-GB" sz="1900" dirty="0">
                <a:solidFill>
                  <a:srgbClr val="FFFF00"/>
                </a:solidFill>
              </a:rPr>
              <a:t>I will </a:t>
            </a:r>
            <a:r>
              <a:rPr lang="en-GB" sz="1900" dirty="0" smtClean="0">
                <a:solidFill>
                  <a:srgbClr val="FFFF00"/>
                </a:solidFill>
              </a:rPr>
              <a:t>provide for you</a:t>
            </a:r>
            <a:endParaRPr lang="en-GB" sz="1900" dirty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1900" dirty="0">
                <a:solidFill>
                  <a:schemeClr val="bg1"/>
                </a:solidFill>
              </a:rPr>
              <a:t>Be strong and work…</a:t>
            </a:r>
            <a:r>
              <a:rPr lang="en-GB" sz="1900" dirty="0">
                <a:solidFill>
                  <a:srgbClr val="FFFF00"/>
                </a:solidFill>
              </a:rPr>
              <a:t>the future </a:t>
            </a:r>
            <a:r>
              <a:rPr lang="en-GB" sz="1900" dirty="0" smtClean="0">
                <a:solidFill>
                  <a:srgbClr val="FFFF00"/>
                </a:solidFill>
              </a:rPr>
              <a:t>glory outweighs the past</a:t>
            </a:r>
          </a:p>
          <a:p>
            <a:pPr marL="0" indent="0">
              <a:buNone/>
            </a:pPr>
            <a:endParaRPr lang="en-GB" sz="2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5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Avenir Black"/>
                <a:cs typeface="Avenir Black"/>
              </a:rPr>
              <a:t>THE RESPONSE TO DISCOURAGEMENT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Depend on </a:t>
            </a:r>
            <a:r>
              <a:rPr lang="en-GB" sz="2400" u="sng" dirty="0" smtClean="0">
                <a:solidFill>
                  <a:srgbClr val="FFFF00"/>
                </a:solidFill>
              </a:rPr>
              <a:t>the promises of God</a:t>
            </a:r>
          </a:p>
          <a:p>
            <a:pPr>
              <a:buFont typeface="Wingdings" charset="2"/>
              <a:buChar char="Ø"/>
            </a:pPr>
            <a:r>
              <a:rPr lang="en-GB" sz="1800" dirty="0" smtClean="0"/>
              <a:t>Be </a:t>
            </a:r>
            <a:r>
              <a:rPr lang="en-GB" sz="1800" dirty="0"/>
              <a:t>strong and work…</a:t>
            </a:r>
            <a:r>
              <a:rPr lang="en-GB" sz="1800" dirty="0">
                <a:solidFill>
                  <a:srgbClr val="FFFF00"/>
                </a:solidFill>
              </a:rPr>
              <a:t>for I am with you </a:t>
            </a:r>
          </a:p>
          <a:p>
            <a:pPr>
              <a:buFont typeface="Wingdings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Be strong and work…</a:t>
            </a:r>
            <a:r>
              <a:rPr lang="en-GB" sz="1800" dirty="0">
                <a:solidFill>
                  <a:srgbClr val="FFFF00"/>
                </a:solidFill>
              </a:rPr>
              <a:t>remember the Exodus, I’m mighty!</a:t>
            </a:r>
          </a:p>
          <a:p>
            <a:pPr>
              <a:buFont typeface="Wingdings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Be strong and work…</a:t>
            </a:r>
            <a:r>
              <a:rPr lang="en-GB" sz="1800" dirty="0">
                <a:solidFill>
                  <a:srgbClr val="FFFF00"/>
                </a:solidFill>
              </a:rPr>
              <a:t>I will </a:t>
            </a:r>
            <a:r>
              <a:rPr lang="en-GB" sz="1800" dirty="0" smtClean="0">
                <a:solidFill>
                  <a:srgbClr val="FFFF00"/>
                </a:solidFill>
              </a:rPr>
              <a:t>provide for you</a:t>
            </a:r>
            <a:endParaRPr lang="en-GB" sz="1800" dirty="0">
              <a:solidFill>
                <a:srgbClr val="FFFF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Be strong and work…</a:t>
            </a:r>
            <a:r>
              <a:rPr lang="en-GB" sz="1800" dirty="0">
                <a:solidFill>
                  <a:srgbClr val="FFFF00"/>
                </a:solidFill>
              </a:rPr>
              <a:t>the future </a:t>
            </a:r>
            <a:r>
              <a:rPr lang="en-GB" sz="1800" dirty="0" smtClean="0">
                <a:solidFill>
                  <a:srgbClr val="FFFF00"/>
                </a:solidFill>
              </a:rPr>
              <a:t>glory outweighs the past</a:t>
            </a:r>
          </a:p>
          <a:p>
            <a:pPr marL="0" indent="0" algn="ctr">
              <a:buNone/>
            </a:pPr>
            <a:endParaRPr lang="en-GB" sz="23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i="1" dirty="0" smtClean="0"/>
              <a:t>“</a:t>
            </a:r>
            <a:r>
              <a:rPr lang="en-GB" sz="2000" i="1" dirty="0"/>
              <a:t>I will look back and see that You are </a:t>
            </a:r>
            <a:r>
              <a:rPr lang="en-GB" sz="2000" i="1" dirty="0" smtClean="0"/>
              <a:t>faithful, I </a:t>
            </a:r>
            <a:r>
              <a:rPr lang="en-GB" sz="2000" i="1" dirty="0"/>
              <a:t>look ahead believing You are able.” </a:t>
            </a:r>
            <a:r>
              <a:rPr lang="en-GB" sz="1600" i="1" dirty="0"/>
              <a:t>Elevation Worship</a:t>
            </a:r>
            <a:endParaRPr lang="en-GB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2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7589" y="4008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586BC EXILE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Nebuchadnezzar defeats and destroys temple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538BC RETURN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/>
              <a:t>Persians </a:t>
            </a:r>
            <a:r>
              <a:rPr lang="en-GB" sz="2000" dirty="0"/>
              <a:t>defeat Babylonians and let exiles </a:t>
            </a:r>
            <a:r>
              <a:rPr lang="en-GB" sz="2000" dirty="0" smtClean="0"/>
              <a:t>return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Altar built and Temple foundations laid</a:t>
            </a: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b="1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400" b="1" dirty="0" smtClean="0"/>
              <a:t>520BC – HAGGAI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/>
              <a:t>Prophetic Message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Temple Rebuilding begins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7105" y="1168396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347105" y="2919932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venir Black"/>
                <a:cs typeface="Avenir Black"/>
              </a:rPr>
              <a:t>THE RESPONSE TO DISCOURAGEMENT</a:t>
            </a:r>
          </a:p>
          <a:p>
            <a:pPr marL="0" indent="0" algn="ctr"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Depend </a:t>
            </a:r>
            <a:r>
              <a:rPr lang="en-GB" sz="1600" dirty="0">
                <a:solidFill>
                  <a:schemeClr val="bg1"/>
                </a:solidFill>
              </a:rPr>
              <a:t>on </a:t>
            </a:r>
            <a:r>
              <a:rPr lang="en-GB" sz="1600" u="sng" dirty="0">
                <a:solidFill>
                  <a:srgbClr val="FFFF00"/>
                </a:solidFill>
              </a:rPr>
              <a:t>the promises of God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 smtClean="0"/>
              <a:t>Gal 6:9 ESV </a:t>
            </a:r>
            <a:r>
              <a:rPr lang="en-GB" sz="1700" b="1" baseline="30000" dirty="0" smtClean="0"/>
              <a:t>9</a:t>
            </a:r>
            <a:r>
              <a:rPr lang="en-GB" sz="1700" b="1" baseline="30000" dirty="0"/>
              <a:t> </a:t>
            </a:r>
            <a:r>
              <a:rPr lang="en-GB" sz="1700" dirty="0"/>
              <a:t>And let us not grow weary of doing good, for in due season we will reap, if we do not give up.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 </a:t>
            </a: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Luke 16:10 ESV </a:t>
            </a:r>
            <a:r>
              <a:rPr lang="en-GB" sz="1700" b="1" baseline="30000" dirty="0"/>
              <a:t>10</a:t>
            </a:r>
            <a:r>
              <a:rPr lang="en-GB" sz="1700" dirty="0"/>
              <a:t>"Whoever can be trusted with very little can also be trusted with much, and whoever is dishonest with very little will also be dishonest with much.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Luke 6:38 ESV</a:t>
            </a:r>
            <a:r>
              <a:rPr lang="en-GB" sz="1700" dirty="0"/>
              <a:t> </a:t>
            </a:r>
            <a:r>
              <a:rPr lang="en-GB" sz="1700" baseline="30000" dirty="0"/>
              <a:t>38 </a:t>
            </a:r>
            <a:r>
              <a:rPr lang="en-GB" sz="1700" dirty="0"/>
              <a:t>give, and it will be given to you. Good measure, pressed down, shaken together, running over, will be put into your lap.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 </a:t>
            </a: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Malachi 3:10 MSG </a:t>
            </a:r>
            <a:r>
              <a:rPr lang="en-GB" sz="1700" baseline="30000" dirty="0"/>
              <a:t>10</a:t>
            </a:r>
            <a:r>
              <a:rPr lang="en-GB" sz="1700" dirty="0"/>
              <a:t>Bring your full tithe to the Temple treasury so there will be ample provisions in my Temple. Test me in this and see if I don’t open up heaven itself to you and pour out blessings beyond your wildest dreams.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b="1" dirty="0"/>
              <a:t> </a:t>
            </a: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endParaRPr lang="en-GB" sz="1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7589" y="4008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4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venir Black"/>
                <a:cs typeface="Avenir Black"/>
              </a:rPr>
              <a:t>THE RESPONSE TO DISCOURAGEMENT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Depend on </a:t>
            </a:r>
            <a:r>
              <a:rPr lang="en-GB" sz="1600" u="sng" dirty="0">
                <a:solidFill>
                  <a:srgbClr val="FFFF00"/>
                </a:solidFill>
              </a:rPr>
              <a:t>the promises of God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 err="1" smtClean="0"/>
              <a:t>Prov</a:t>
            </a:r>
            <a:r>
              <a:rPr lang="en-GB" sz="1700" b="1" dirty="0" smtClean="0"/>
              <a:t> </a:t>
            </a:r>
            <a:r>
              <a:rPr lang="en-GB" sz="1700" b="1" dirty="0"/>
              <a:t>22:6 ESV </a:t>
            </a:r>
            <a:r>
              <a:rPr lang="en-GB" sz="1700" b="1" baseline="30000" dirty="0"/>
              <a:t>6</a:t>
            </a:r>
            <a:r>
              <a:rPr lang="en-GB" sz="1700" dirty="0"/>
              <a:t>Train up a child in the way he should go; even when he is old he will not depart from 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 </a:t>
            </a: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Phil 4:6-7 ESV </a:t>
            </a:r>
            <a:r>
              <a:rPr lang="en-GB" sz="1700" baseline="30000" dirty="0"/>
              <a:t>6 </a:t>
            </a:r>
            <a:r>
              <a:rPr lang="en-GB" sz="1700" dirty="0"/>
              <a:t>do not be anxious about anything, but in everything by prayer and supplication with thanksgiving let your requests be made known to God. </a:t>
            </a:r>
            <a:r>
              <a:rPr lang="en-GB" sz="1700" baseline="30000" dirty="0"/>
              <a:t>7 </a:t>
            </a:r>
            <a:r>
              <a:rPr lang="en-GB" sz="1700" dirty="0"/>
              <a:t>And the peace of God, which surpasses all understanding, will guard your hearts and your minds in Christ Jesus.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Matthew 16:18 ESV </a:t>
            </a:r>
            <a:r>
              <a:rPr lang="en-GB" sz="1700" baseline="30000" dirty="0"/>
              <a:t>18</a:t>
            </a:r>
            <a:r>
              <a:rPr lang="en-GB" sz="1700" dirty="0"/>
              <a:t>I will build my church, and the gates of hell shall not prevail against 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 </a:t>
            </a: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Romans 6:6 ESV </a:t>
            </a:r>
            <a:r>
              <a:rPr lang="en-GB" sz="1700" b="1" baseline="30000" dirty="0"/>
              <a:t>6 </a:t>
            </a:r>
            <a:r>
              <a:rPr lang="en-GB" sz="1700" dirty="0"/>
              <a:t>We know that our old self</a:t>
            </a:r>
            <a:r>
              <a:rPr lang="en-GB" sz="1700" baseline="30000" dirty="0"/>
              <a:t> </a:t>
            </a:r>
            <a:r>
              <a:rPr lang="en-GB" sz="1700" dirty="0"/>
              <a:t>was crucified with him in order that the body of sin might be brought to nothing, so that we would no longer be enslaved to sin.</a:t>
            </a:r>
            <a:endParaRPr lang="en-GB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5367589" y="4008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33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GGAI #2 - PERSEVERE - SERMON TITLE IMAG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100" b="1" baseline="30000" dirty="0" smtClean="0"/>
              <a:t>12</a:t>
            </a:r>
            <a:r>
              <a:rPr lang="en-GB" sz="2100" b="1" baseline="30000" dirty="0"/>
              <a:t> </a:t>
            </a:r>
            <a:r>
              <a:rPr lang="en-GB" sz="2100" dirty="0"/>
              <a:t>Then </a:t>
            </a:r>
            <a:r>
              <a:rPr lang="en-GB" sz="2100" dirty="0" err="1"/>
              <a:t>Zerubbabel</a:t>
            </a:r>
            <a:r>
              <a:rPr lang="en-GB" sz="2100" dirty="0"/>
              <a:t> the son of </a:t>
            </a:r>
            <a:r>
              <a:rPr lang="en-GB" sz="2100" dirty="0" err="1"/>
              <a:t>Shealtiel</a:t>
            </a:r>
            <a:r>
              <a:rPr lang="en-GB" sz="2100" dirty="0"/>
              <a:t>, and Joshua the son of </a:t>
            </a:r>
            <a:r>
              <a:rPr lang="en-GB" sz="2100" dirty="0" err="1"/>
              <a:t>Jehozadak</a:t>
            </a:r>
            <a:r>
              <a:rPr lang="en-GB" sz="2100" dirty="0"/>
              <a:t>, the high priest, with all the remnant of the people, </a:t>
            </a:r>
            <a:r>
              <a:rPr lang="en-GB" sz="2100" dirty="0">
                <a:solidFill>
                  <a:srgbClr val="FFFF00"/>
                </a:solidFill>
              </a:rPr>
              <a:t>obeyed </a:t>
            </a:r>
            <a:r>
              <a:rPr lang="en-GB" sz="2100" dirty="0">
                <a:solidFill>
                  <a:schemeClr val="bg1"/>
                </a:solidFill>
              </a:rPr>
              <a:t>the voice of the </a:t>
            </a:r>
            <a:r>
              <a:rPr lang="en-GB" sz="2100" cap="small" dirty="0">
                <a:solidFill>
                  <a:schemeClr val="bg1"/>
                </a:solidFill>
              </a:rPr>
              <a:t>Lord</a:t>
            </a:r>
            <a:r>
              <a:rPr lang="en-GB" sz="2100" dirty="0">
                <a:solidFill>
                  <a:schemeClr val="bg1"/>
                </a:solidFill>
              </a:rPr>
              <a:t> their God</a:t>
            </a:r>
            <a:r>
              <a:rPr lang="en-GB" sz="2100" dirty="0"/>
              <a:t>, and the words of Haggai the prophet, as the </a:t>
            </a:r>
            <a:r>
              <a:rPr lang="en-GB" sz="2100" cap="small" dirty="0"/>
              <a:t>Lord</a:t>
            </a:r>
            <a:r>
              <a:rPr lang="en-GB" sz="2100" dirty="0"/>
              <a:t> their God had sent him. And the people </a:t>
            </a:r>
            <a:r>
              <a:rPr lang="en-GB" sz="2100" dirty="0">
                <a:solidFill>
                  <a:srgbClr val="FFFF00"/>
                </a:solidFill>
              </a:rPr>
              <a:t>feared the </a:t>
            </a:r>
            <a:r>
              <a:rPr lang="en-GB" sz="2100" cap="small" dirty="0">
                <a:solidFill>
                  <a:srgbClr val="FFFF00"/>
                </a:solidFill>
              </a:rPr>
              <a:t>Lord</a:t>
            </a:r>
            <a:r>
              <a:rPr lang="en-GB" sz="2100" dirty="0"/>
              <a:t>. </a:t>
            </a:r>
            <a:r>
              <a:rPr lang="en-GB" sz="2100" b="1" baseline="30000" dirty="0"/>
              <a:t>13 </a:t>
            </a:r>
            <a:r>
              <a:rPr lang="en-GB" sz="2100" dirty="0"/>
              <a:t>Then Haggai, the messenger of the </a:t>
            </a:r>
            <a:r>
              <a:rPr lang="en-GB" sz="2100" cap="small" dirty="0"/>
              <a:t>Lord</a:t>
            </a:r>
            <a:r>
              <a:rPr lang="en-GB" sz="2100" dirty="0"/>
              <a:t>, spoke to the people with the </a:t>
            </a:r>
            <a:r>
              <a:rPr lang="en-GB" sz="2100" cap="small" dirty="0"/>
              <a:t>Lord</a:t>
            </a:r>
            <a:r>
              <a:rPr lang="en-GB" sz="2100" dirty="0"/>
              <a:t>'s message, “</a:t>
            </a:r>
            <a:r>
              <a:rPr lang="en-GB" sz="2100" dirty="0">
                <a:solidFill>
                  <a:srgbClr val="FFFF00"/>
                </a:solidFill>
              </a:rPr>
              <a:t>I am with you</a:t>
            </a:r>
            <a:r>
              <a:rPr lang="en-GB" sz="2100" dirty="0"/>
              <a:t>, declares the </a:t>
            </a:r>
            <a:r>
              <a:rPr lang="en-GB" sz="2100" cap="small" dirty="0"/>
              <a:t>Lord</a:t>
            </a:r>
            <a:r>
              <a:rPr lang="en-GB" sz="2100" dirty="0"/>
              <a:t>.” </a:t>
            </a:r>
            <a:r>
              <a:rPr lang="en-GB" sz="2100" b="1" baseline="30000" dirty="0"/>
              <a:t>14</a:t>
            </a:r>
            <a:r>
              <a:rPr lang="en-GB" sz="2100" dirty="0"/>
              <a:t>And  </a:t>
            </a:r>
            <a:r>
              <a:rPr lang="en-GB" sz="2100" dirty="0">
                <a:solidFill>
                  <a:srgbClr val="FFFF00"/>
                </a:solidFill>
              </a:rPr>
              <a:t>the </a:t>
            </a:r>
            <a:r>
              <a:rPr lang="en-GB" sz="2100" cap="small" dirty="0">
                <a:solidFill>
                  <a:srgbClr val="FFFF00"/>
                </a:solidFill>
              </a:rPr>
              <a:t>Lord </a:t>
            </a:r>
            <a:r>
              <a:rPr lang="en-GB" sz="2100" dirty="0">
                <a:solidFill>
                  <a:srgbClr val="FFFF00"/>
                </a:solidFill>
              </a:rPr>
              <a:t>stirred up the spirit </a:t>
            </a:r>
            <a:r>
              <a:rPr lang="en-GB" sz="2100" dirty="0" smtClean="0">
                <a:solidFill>
                  <a:schemeClr val="bg1"/>
                </a:solidFill>
              </a:rPr>
              <a:t>of </a:t>
            </a:r>
            <a:r>
              <a:rPr lang="en-GB" sz="2100" dirty="0" err="1" smtClean="0">
                <a:solidFill>
                  <a:schemeClr val="bg1"/>
                </a:solidFill>
              </a:rPr>
              <a:t>Zerubbabel</a:t>
            </a:r>
            <a:r>
              <a:rPr lang="en-GB" sz="2100" dirty="0" smtClean="0">
                <a:solidFill>
                  <a:schemeClr val="bg1"/>
                </a:solidFill>
              </a:rPr>
              <a:t> </a:t>
            </a:r>
            <a:r>
              <a:rPr lang="en-GB" sz="2100" dirty="0">
                <a:solidFill>
                  <a:schemeClr val="bg1"/>
                </a:solidFill>
              </a:rPr>
              <a:t>the son of </a:t>
            </a:r>
            <a:r>
              <a:rPr lang="en-GB" sz="2100" dirty="0" err="1">
                <a:solidFill>
                  <a:schemeClr val="bg1"/>
                </a:solidFill>
              </a:rPr>
              <a:t>Shealtiel</a:t>
            </a:r>
            <a:r>
              <a:rPr lang="en-GB" sz="2100" dirty="0">
                <a:solidFill>
                  <a:schemeClr val="bg1"/>
                </a:solidFill>
              </a:rPr>
              <a:t>, governor of Judah, and the spirit of Joshua the son of </a:t>
            </a:r>
            <a:r>
              <a:rPr lang="en-GB" sz="2100" dirty="0" err="1">
                <a:solidFill>
                  <a:schemeClr val="bg1"/>
                </a:solidFill>
              </a:rPr>
              <a:t>Jehozadak</a:t>
            </a:r>
            <a:r>
              <a:rPr lang="en-GB" sz="2100" dirty="0">
                <a:solidFill>
                  <a:schemeClr val="bg1"/>
                </a:solidFill>
              </a:rPr>
              <a:t>, the high priest, and the spirit of all the remnant of the people</a:t>
            </a:r>
            <a:r>
              <a:rPr lang="en-GB" sz="2100" dirty="0"/>
              <a:t>. </a:t>
            </a:r>
            <a:r>
              <a:rPr lang="en-GB" sz="2100" dirty="0">
                <a:solidFill>
                  <a:srgbClr val="FFFF00"/>
                </a:solidFill>
              </a:rPr>
              <a:t>And they came and worked on the house of the </a:t>
            </a:r>
            <a:r>
              <a:rPr lang="en-GB" sz="2100" cap="small" dirty="0">
                <a:solidFill>
                  <a:srgbClr val="FFFF00"/>
                </a:solidFill>
              </a:rPr>
              <a:t>Lord</a:t>
            </a:r>
            <a:r>
              <a:rPr lang="en-GB" sz="2100" dirty="0">
                <a:solidFill>
                  <a:srgbClr val="FFFF00"/>
                </a:solidFill>
              </a:rPr>
              <a:t> of hosts, their </a:t>
            </a:r>
            <a:r>
              <a:rPr lang="en-GB" sz="2100" dirty="0" smtClean="0">
                <a:solidFill>
                  <a:srgbClr val="FFFF00"/>
                </a:solidFill>
              </a:rPr>
              <a:t>God…</a:t>
            </a:r>
            <a:r>
              <a:rPr lang="en-GB" sz="2100" b="1" baseline="30000" dirty="0" smtClean="0"/>
              <a:t> </a:t>
            </a:r>
            <a:r>
              <a:rPr lang="en-GB" sz="2100" dirty="0" smtClean="0"/>
              <a:t>(Haggai 1:12-14)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2288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In </a:t>
            </a:r>
            <a:r>
              <a:rPr lang="en-GB" sz="2800" dirty="0"/>
              <a:t>the seventh month, on the twenty-first day of the month, the word of the </a:t>
            </a:r>
            <a:r>
              <a:rPr lang="en-GB" sz="2800" dirty="0" smtClean="0"/>
              <a:t>Lord came </a:t>
            </a:r>
            <a:r>
              <a:rPr lang="en-GB" sz="2800" dirty="0"/>
              <a:t>by the hand of Haggai the prophet: </a:t>
            </a:r>
            <a:r>
              <a:rPr lang="en-GB" sz="2800" baseline="30000" dirty="0"/>
              <a:t>2 </a:t>
            </a:r>
            <a:r>
              <a:rPr lang="en-GB" sz="2800" dirty="0"/>
              <a:t>“Speak </a:t>
            </a:r>
            <a:r>
              <a:rPr lang="en-GB" sz="2800" dirty="0" smtClean="0"/>
              <a:t>now to</a:t>
            </a:r>
            <a:r>
              <a:rPr lang="en-GB" sz="2800" dirty="0"/>
              <a:t> </a:t>
            </a:r>
            <a:r>
              <a:rPr lang="en-GB" sz="2800" dirty="0" err="1" smtClean="0"/>
              <a:t>Zerubbabel</a:t>
            </a:r>
            <a:r>
              <a:rPr lang="en-GB" sz="2800" dirty="0"/>
              <a:t> </a:t>
            </a:r>
            <a:r>
              <a:rPr lang="en-GB" sz="2800" dirty="0" smtClean="0"/>
              <a:t>the son </a:t>
            </a:r>
            <a:r>
              <a:rPr lang="en-GB" sz="2800" dirty="0"/>
              <a:t>of </a:t>
            </a:r>
            <a:r>
              <a:rPr lang="en-GB" sz="2800" dirty="0" err="1"/>
              <a:t>Shealtiel</a:t>
            </a:r>
            <a:r>
              <a:rPr lang="en-GB" sz="2800" dirty="0"/>
              <a:t>, governor of Judah, and to Joshua the son of </a:t>
            </a:r>
            <a:r>
              <a:rPr lang="en-GB" sz="2800" dirty="0" err="1"/>
              <a:t>Jehozadak</a:t>
            </a:r>
            <a:r>
              <a:rPr lang="en-GB" sz="2800" dirty="0"/>
              <a:t>, the high priest, and to all the remnant of the people, and say, </a:t>
            </a:r>
          </a:p>
        </p:txBody>
      </p:sp>
    </p:spTree>
    <p:extLst>
      <p:ext uri="{BB962C8B-B14F-4D97-AF65-F5344CB8AC3E}">
        <p14:creationId xmlns:p14="http://schemas.microsoft.com/office/powerpoint/2010/main" val="35415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aseline="30000" dirty="0"/>
              <a:t>3 </a:t>
            </a:r>
            <a:r>
              <a:rPr lang="en-GB" sz="2400" dirty="0"/>
              <a:t>‘Who is left among you who saw this house in its former glory? How do you see it now? Is it not as nothing in your eyes</a:t>
            </a:r>
            <a:r>
              <a:rPr lang="en-GB" sz="2400" dirty="0" smtClean="0"/>
              <a:t>?</a:t>
            </a:r>
            <a:r>
              <a:rPr lang="en-GB" sz="2400" dirty="0"/>
              <a:t> </a:t>
            </a:r>
            <a:r>
              <a:rPr lang="en-GB" sz="2400" baseline="30000" dirty="0"/>
              <a:t>4 </a:t>
            </a:r>
            <a:r>
              <a:rPr lang="en-GB" sz="2400" dirty="0"/>
              <a:t>Yet now be strong, O </a:t>
            </a:r>
            <a:r>
              <a:rPr lang="en-GB" sz="2400" dirty="0" err="1"/>
              <a:t>Zerubbabel</a:t>
            </a:r>
            <a:r>
              <a:rPr lang="en-GB" sz="2400" dirty="0"/>
              <a:t>, declares the Lord. Be strong, O Joshua, son of </a:t>
            </a:r>
            <a:r>
              <a:rPr lang="en-GB" sz="2400" dirty="0" err="1"/>
              <a:t>Jehozadak</a:t>
            </a:r>
            <a:r>
              <a:rPr lang="en-GB" sz="2400" dirty="0"/>
              <a:t>, the high priest. will give peace, declares the Lord of hosts.’</a:t>
            </a:r>
            <a:r>
              <a:rPr lang="en-GB" sz="2400" dirty="0" smtClean="0"/>
              <a:t>” </a:t>
            </a:r>
            <a:r>
              <a:rPr lang="en-GB" sz="2400" dirty="0"/>
              <a:t>Be strong, all you people of the land, declares </a:t>
            </a:r>
            <a:r>
              <a:rPr lang="en-GB" sz="2400" dirty="0" smtClean="0"/>
              <a:t>the Lord. Work, for I am with </a:t>
            </a:r>
            <a:r>
              <a:rPr lang="en-GB" sz="2400" dirty="0"/>
              <a:t>you, declares the Lord of </a:t>
            </a:r>
            <a:r>
              <a:rPr lang="en-GB" sz="2400" dirty="0" smtClean="0"/>
              <a:t>hosts</a:t>
            </a:r>
            <a:r>
              <a:rPr lang="en-GB" sz="2400" dirty="0"/>
              <a:t> </a:t>
            </a:r>
            <a:r>
              <a:rPr lang="en-GB" sz="2400" baseline="30000" dirty="0" smtClean="0"/>
              <a:t>5</a:t>
            </a:r>
            <a:r>
              <a:rPr lang="en-GB" sz="2400" baseline="30000" dirty="0"/>
              <a:t> </a:t>
            </a:r>
            <a:r>
              <a:rPr lang="en-GB" sz="2400" dirty="0"/>
              <a:t>according to the covenant that I made with you when you came out of Egypt. My Spirit remains in your midst. Fear not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2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aseline="30000" dirty="0" smtClean="0"/>
              <a:t>6</a:t>
            </a:r>
            <a:r>
              <a:rPr lang="en-GB" sz="2400" baseline="30000" dirty="0"/>
              <a:t> </a:t>
            </a:r>
            <a:r>
              <a:rPr lang="en-GB" sz="2400" dirty="0"/>
              <a:t>For thus says the Lord of hosts: Yet once more, in a little while, I will shake the heavens and the earth and the sea and the dry land. </a:t>
            </a:r>
            <a:r>
              <a:rPr lang="en-GB" sz="2400" baseline="30000" dirty="0"/>
              <a:t>7 </a:t>
            </a:r>
            <a:r>
              <a:rPr lang="en-GB" sz="2400" dirty="0"/>
              <a:t>And I will shake all nations, so that the treasures of all nations shall come in, and I will fill this house with glory, says the Lord of hosts. </a:t>
            </a:r>
            <a:r>
              <a:rPr lang="en-GB" sz="2400" baseline="30000" dirty="0"/>
              <a:t>8 </a:t>
            </a:r>
            <a:r>
              <a:rPr lang="en-GB" sz="2400" dirty="0"/>
              <a:t>The silver is mine, and the gold is mine, declares the Lord of hosts. </a:t>
            </a:r>
            <a:r>
              <a:rPr lang="en-GB" sz="2400" baseline="30000" dirty="0"/>
              <a:t>9 </a:t>
            </a:r>
            <a:r>
              <a:rPr lang="en-GB" sz="2400" dirty="0"/>
              <a:t>The latter glory of this house shall be greater than the former, says the Lord of hosts. And in this place I </a:t>
            </a:r>
            <a:endParaRPr lang="en-GB" sz="2400" dirty="0" smtClean="0"/>
          </a:p>
          <a:p>
            <a:pPr marL="0" indent="0" algn="r">
              <a:buNone/>
            </a:pPr>
            <a:r>
              <a:rPr lang="en-GB" sz="1800" b="1" dirty="0" smtClean="0"/>
              <a:t>Haggai </a:t>
            </a:r>
            <a:r>
              <a:rPr lang="en-GB" sz="1800" b="1" dirty="0"/>
              <a:t>2:1-9 ESV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876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GGAI #2 - PERSEVERE - SERMON TITLE IMAG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venir Black"/>
                <a:cs typeface="Avenir Black"/>
              </a:rPr>
              <a:t>PERSEVERE THROUGH DISCOURAGEMENT</a:t>
            </a:r>
            <a:endParaRPr lang="en-GB" sz="2800" b="1" dirty="0">
              <a:latin typeface="Avenir Black"/>
              <a:cs typeface="Avenir Black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chemeClr val="bg1"/>
                </a:solidFill>
              </a:rPr>
              <a:t>The Source of discouragement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chemeClr val="bg1"/>
                </a:solidFill>
              </a:rPr>
              <a:t>The Response to discouragement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aseline="30000" dirty="0" smtClean="0"/>
          </a:p>
          <a:p>
            <a:pPr marL="0" indent="0">
              <a:buNone/>
            </a:pP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67579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venir Black"/>
                <a:cs typeface="Avenir Black"/>
              </a:rPr>
              <a:t>1) THE </a:t>
            </a:r>
            <a:r>
              <a:rPr lang="en-GB" sz="2800" b="1" dirty="0">
                <a:latin typeface="Avenir Black"/>
                <a:cs typeface="Avenir Black"/>
              </a:rPr>
              <a:t>SOURCE OF DISCOURAGEMENT</a:t>
            </a:r>
          </a:p>
          <a:p>
            <a:pPr marL="0" indent="0">
              <a:buNone/>
            </a:pPr>
            <a:endParaRPr lang="en-GB" baseline="30000" dirty="0" smtClean="0"/>
          </a:p>
          <a:p>
            <a:pPr marL="0" indent="0">
              <a:buNone/>
            </a:pPr>
            <a:r>
              <a:rPr lang="en-GB" sz="2800" baseline="30000" dirty="0" smtClean="0"/>
              <a:t>3</a:t>
            </a:r>
            <a:r>
              <a:rPr lang="en-GB" sz="2800" baseline="30000" dirty="0"/>
              <a:t> </a:t>
            </a:r>
            <a:r>
              <a:rPr lang="en-GB" sz="2800" dirty="0"/>
              <a:t>‘Who is left among you who saw this house in its former glory? How do you see it now? </a:t>
            </a:r>
            <a:r>
              <a:rPr lang="en-GB" sz="2800" dirty="0">
                <a:solidFill>
                  <a:srgbClr val="FFFF00"/>
                </a:solidFill>
              </a:rPr>
              <a:t>Is it not as nothing in your eyes</a:t>
            </a:r>
            <a:r>
              <a:rPr lang="en-GB" sz="2800" dirty="0" smtClean="0">
                <a:solidFill>
                  <a:srgbClr val="FFFF00"/>
                </a:solidFill>
              </a:rPr>
              <a:t>?</a:t>
            </a:r>
            <a:r>
              <a:rPr lang="en-GB" dirty="0"/>
              <a:t> </a:t>
            </a:r>
            <a:endParaRPr lang="en-GB" dirty="0" smtClean="0"/>
          </a:p>
          <a:p>
            <a:pPr marL="0" indent="0" algn="r">
              <a:buNone/>
            </a:pPr>
            <a:r>
              <a:rPr lang="en-GB" sz="2400" dirty="0" smtClean="0"/>
              <a:t>Haggai 2:3</a:t>
            </a:r>
          </a:p>
        </p:txBody>
      </p:sp>
    </p:spTree>
    <p:extLst>
      <p:ext uri="{BB962C8B-B14F-4D97-AF65-F5344CB8AC3E}">
        <p14:creationId xmlns:p14="http://schemas.microsoft.com/office/powerpoint/2010/main" val="168530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288</Words>
  <Application>Microsoft Macintosh PowerPoint</Application>
  <PresentationFormat>On-screen Show (16:9)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58</cp:revision>
  <dcterms:created xsi:type="dcterms:W3CDTF">2017-08-27T07:17:18Z</dcterms:created>
  <dcterms:modified xsi:type="dcterms:W3CDTF">2017-09-10T08:20:47Z</dcterms:modified>
</cp:coreProperties>
</file>