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5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E1"/>
    <a:srgbClr val="FCD7C7"/>
    <a:srgbClr val="D6A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1"/>
    <p:restoredTop sz="96405"/>
  </p:normalViewPr>
  <p:slideViewPr>
    <p:cSldViewPr snapToGrid="0">
      <p:cViewPr varScale="1">
        <p:scale>
          <a:sx n="74" d="100"/>
          <a:sy n="74" d="100"/>
        </p:scale>
        <p:origin x="192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5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8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7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2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6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6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2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2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7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14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2ABB-75D4-074B-BE3A-241B23FF32E4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903C-DE71-BE40-8FB9-3C3D57EAE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22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3206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CARE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The same care for one another – 1 Cor. 12v 25 (NKJ)</a:t>
            </a:r>
          </a:p>
          <a:p>
            <a:endParaRPr lang="en-GB" sz="3200" b="1" dirty="0">
              <a:solidFill>
                <a:schemeClr val="bg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532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3383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What Practical Steps can you take: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To </a:t>
            </a:r>
            <a:r>
              <a:rPr lang="en-GB" sz="3200" b="1" dirty="0">
                <a:solidFill>
                  <a:srgbClr val="D6A151"/>
                </a:solidFill>
                <a:latin typeface="CMG Sans SemiBold Cn" pitchFamily="2" charset="0"/>
              </a:rPr>
              <a:t>strengthen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 your CONNECTION with others 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To </a:t>
            </a:r>
            <a:r>
              <a:rPr lang="en-GB" sz="3200" b="1" dirty="0">
                <a:solidFill>
                  <a:srgbClr val="D6A151"/>
                </a:solidFill>
                <a:latin typeface="CMG Sans SemiBold Cn" pitchFamily="2" charset="0"/>
              </a:rPr>
              <a:t>show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 more CONCERN for others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To </a:t>
            </a:r>
            <a:r>
              <a:rPr lang="en-GB" sz="3200" b="1" dirty="0">
                <a:solidFill>
                  <a:srgbClr val="D6A151"/>
                </a:solidFill>
                <a:latin typeface="CMG Sans SemiBold Cn" pitchFamily="2" charset="0"/>
              </a:rPr>
              <a:t>support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 others with appropriate CARE</a:t>
            </a:r>
          </a:p>
        </p:txBody>
      </p:sp>
    </p:spTree>
    <p:extLst>
      <p:ext uri="{BB962C8B-B14F-4D97-AF65-F5344CB8AC3E}">
        <p14:creationId xmlns:p14="http://schemas.microsoft.com/office/powerpoint/2010/main" val="84717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3205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Three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effectLst/>
                <a:latin typeface="CMG Sans SemiBold Cn" pitchFamily="2" charset="0"/>
              </a:rPr>
              <a:t>FRUSTRATIONS</a:t>
            </a:r>
          </a:p>
          <a:p>
            <a:endParaRPr lang="en-GB" sz="3200" b="1" dirty="0">
              <a:solidFill>
                <a:srgbClr val="FFFDE1"/>
              </a:solidFill>
              <a:effectLst/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effectLst/>
                <a:latin typeface="CMG Sans SemiBold Cn" pitchFamily="2" charset="0"/>
              </a:rPr>
              <a:t>FORBEARANCE</a:t>
            </a:r>
          </a:p>
          <a:p>
            <a:endParaRPr lang="en-GB" sz="3200" b="1" dirty="0">
              <a:solidFill>
                <a:srgbClr val="FFFDE1"/>
              </a:solidFill>
              <a:effectLst/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effectLst/>
                <a:latin typeface="CMG Sans SemiBold Cn" pitchFamily="2" charset="0"/>
              </a:rPr>
              <a:t>FORGIVENESS</a:t>
            </a: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0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5953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FRUSTRATIONS with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E</a:t>
            </a:r>
            <a:r>
              <a:rPr lang="en-GB" sz="3200" b="1" dirty="0">
                <a:solidFill>
                  <a:srgbClr val="FFFDE1"/>
                </a:solidFill>
                <a:effectLst/>
                <a:latin typeface="CMG Sans SemiBold Cn" pitchFamily="2" charset="0"/>
              </a:rPr>
              <a:t>veryone uniquely different</a:t>
            </a:r>
          </a:p>
          <a:p>
            <a:endParaRPr lang="en-GB" sz="3200" b="1" dirty="0">
              <a:solidFill>
                <a:srgbClr val="FFFDE1"/>
              </a:solidFill>
              <a:effectLst/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W</a:t>
            </a:r>
            <a:r>
              <a:rPr lang="en-GB" sz="3200" b="1" dirty="0">
                <a:solidFill>
                  <a:srgbClr val="FFFDE1"/>
                </a:solidFill>
                <a:effectLst/>
                <a:latin typeface="CMG Sans SemiBold Cn" pitchFamily="2" charset="0"/>
              </a:rPr>
              <a:t>e each have faults &amp; failings</a:t>
            </a:r>
          </a:p>
        </p:txBody>
      </p:sp>
    </p:spTree>
    <p:extLst>
      <p:ext uri="{BB962C8B-B14F-4D97-AF65-F5344CB8AC3E}">
        <p14:creationId xmlns:p14="http://schemas.microsoft.com/office/powerpoint/2010/main" val="153540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3205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FORBEARANCE towards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“…live a life worthy of the calling you have received (NIV), with all humility and gentleness with patience, </a:t>
            </a:r>
            <a:r>
              <a:rPr lang="en-GB" sz="3200" b="1" dirty="0">
                <a:solidFill>
                  <a:srgbClr val="D6A151"/>
                </a:solidFill>
                <a:latin typeface="CMG Sans SemiBold Cn" pitchFamily="2" charset="0"/>
              </a:rPr>
              <a:t>showing forbearance to one another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 in love (NASB).” 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Eph.4 v.1 – 2   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Forbearance (or patience) is a fruit of the Holy Spirit – Gals.5 v.22 (AMP) </a:t>
            </a:r>
          </a:p>
        </p:txBody>
      </p:sp>
    </p:spTree>
    <p:extLst>
      <p:ext uri="{BB962C8B-B14F-4D97-AF65-F5344CB8AC3E}">
        <p14:creationId xmlns:p14="http://schemas.microsoft.com/office/powerpoint/2010/main" val="97173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5952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FORBEARANCE towards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“…live a life worthy of the calling you have received (NIV), with all humility and gentleness with patience, </a:t>
            </a:r>
            <a:r>
              <a:rPr lang="en-GB" sz="3200" b="1" dirty="0">
                <a:solidFill>
                  <a:srgbClr val="FCD7C7"/>
                </a:solidFill>
                <a:latin typeface="CMG Sans SemiBold Cn" pitchFamily="2" charset="0"/>
              </a:rPr>
              <a:t>showing forbearance to one another 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in love (NASB).” 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Eph.4 v.1 – 2   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Forbearance (or patience) is a fruit of the Holy Spirit – Gals.5 v.22 (AMP) </a:t>
            </a:r>
          </a:p>
        </p:txBody>
      </p:sp>
    </p:spTree>
    <p:extLst>
      <p:ext uri="{BB962C8B-B14F-4D97-AF65-F5344CB8AC3E}">
        <p14:creationId xmlns:p14="http://schemas.microsoft.com/office/powerpoint/2010/main" val="1876588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3038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FORGIVENESS of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“Bear (i.e. </a:t>
            </a:r>
            <a:r>
              <a:rPr lang="en-GB" sz="3200" b="1" u="none" strike="noStrike" dirty="0">
                <a:solidFill>
                  <a:srgbClr val="D6A151"/>
                </a:solidFill>
                <a:effectLst/>
                <a:latin typeface="CMG Sans SemiBold Cn" pitchFamily="2" charset="0"/>
              </a:rPr>
              <a:t>forbear) with each other 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and </a:t>
            </a:r>
            <a:r>
              <a:rPr lang="en-GB" sz="3200" b="1" u="none" strike="noStrike" dirty="0">
                <a:solidFill>
                  <a:srgbClr val="D6A151"/>
                </a:solidFill>
                <a:effectLst/>
                <a:latin typeface="CMG Sans SemiBold Cn" pitchFamily="2" charset="0"/>
              </a:rPr>
              <a:t>forgive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 whatever grievances you may have against </a:t>
            </a:r>
            <a:r>
              <a:rPr lang="en-GB" sz="3200" b="1" u="none" strike="noStrike" dirty="0">
                <a:solidFill>
                  <a:srgbClr val="D6A151"/>
                </a:solidFill>
                <a:effectLst/>
                <a:latin typeface="CMG Sans SemiBold Cn" pitchFamily="2" charset="0"/>
              </a:rPr>
              <a:t>one another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. Forgive as the Lord forgave you.” Col.3 v.13 (NIV)</a:t>
            </a: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97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5953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Some Consequences of Not Forgiving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u="none" strike="noStrike" dirty="0">
                <a:solidFill>
                  <a:schemeClr val="bg1"/>
                </a:solidFill>
                <a:effectLst/>
                <a:latin typeface="CMG Sans SemiBold Cn" pitchFamily="2" charset="0"/>
              </a:rPr>
              <a:t> </a:t>
            </a:r>
          </a:p>
          <a:p>
            <a:pPr marL="0" indent="0">
              <a:buNone/>
            </a:pP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Unforgiveness will:</a:t>
            </a: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H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inder your prayers - Mark 11 v.25</a:t>
            </a: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B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lock the flow of God’s life – Eph.4 v.30</a:t>
            </a: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H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inder the growth of the fruit of the Spirit – Gals.5</a:t>
            </a: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H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arm your general wellbeing - Matt.18 v.21 – 35</a:t>
            </a:r>
          </a:p>
        </p:txBody>
      </p:sp>
    </p:spTree>
    <p:extLst>
      <p:ext uri="{BB962C8B-B14F-4D97-AF65-F5344CB8AC3E}">
        <p14:creationId xmlns:p14="http://schemas.microsoft.com/office/powerpoint/2010/main" val="3484154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3206"/>
            <a:ext cx="12192000" cy="76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u="none" strike="noStrike" dirty="0">
                <a:solidFill>
                  <a:srgbClr val="FFFDE1"/>
                </a:solidFill>
                <a:effectLst/>
                <a:latin typeface="Bobby Jones Soft Regular" pitchFamily="2" charset="0"/>
              </a:rPr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978" y="1788555"/>
            <a:ext cx="10762736" cy="435133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Let’s:</a:t>
            </a:r>
          </a:p>
          <a:p>
            <a:pPr marL="0" indent="0" algn="l">
              <a:buNone/>
            </a:pPr>
            <a:endParaRPr lang="en-GB" sz="3200" b="1" u="none" strike="noStrike" dirty="0">
              <a:solidFill>
                <a:srgbClr val="FFFDE1"/>
              </a:solidFill>
              <a:effectLst/>
              <a:latin typeface="CMG Sans SemiBold Cn" pitchFamily="2" charset="0"/>
            </a:endParaRPr>
          </a:p>
          <a:p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deal with </a:t>
            </a:r>
            <a:r>
              <a:rPr lang="en-GB" sz="3200" b="1" u="none" strike="noStrike" dirty="0">
                <a:solidFill>
                  <a:srgbClr val="D6A151"/>
                </a:solidFill>
                <a:effectLst/>
                <a:latin typeface="CMG Sans SemiBold Cn" pitchFamily="2" charset="0"/>
              </a:rPr>
              <a:t>FRUSTRATIONS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 &amp; be </a:t>
            </a:r>
            <a:r>
              <a:rPr lang="en-GB" sz="3200" b="1" u="none" strike="noStrike" dirty="0">
                <a:solidFill>
                  <a:srgbClr val="D6A151"/>
                </a:solidFill>
                <a:effectLst/>
                <a:latin typeface="CMG Sans SemiBold Cn" pitchFamily="2" charset="0"/>
              </a:rPr>
              <a:t>FORBEARING</a:t>
            </a: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 &amp; </a:t>
            </a:r>
            <a:r>
              <a:rPr lang="en-GB" sz="3200" b="1" u="none" strike="noStrike" dirty="0">
                <a:solidFill>
                  <a:srgbClr val="D6A151"/>
                </a:solidFill>
                <a:effectLst/>
                <a:latin typeface="CMG Sans SemiBold Cn" pitchFamily="2" charset="0"/>
              </a:rPr>
              <a:t>FORGIVING</a:t>
            </a:r>
          </a:p>
          <a:p>
            <a:pPr marL="0" indent="0" algn="l">
              <a:buNone/>
            </a:pP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and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200" b="1" u="none" strike="noStrike" dirty="0">
                <a:solidFill>
                  <a:srgbClr val="FFFDE1"/>
                </a:solidFill>
                <a:effectLst/>
                <a:latin typeface="CMG Sans SemiBold Cn" pitchFamily="2" charset="0"/>
              </a:rPr>
              <a:t>strengthen our </a:t>
            </a:r>
            <a:r>
              <a:rPr lang="en-GB" sz="3200" b="1" u="none" strike="noStrike" dirty="0">
                <a:solidFill>
                  <a:srgbClr val="D6A151"/>
                </a:solidFill>
                <a:effectLst/>
                <a:latin typeface="CMG Sans SemiBold Cn" pitchFamily="2" charset="0"/>
              </a:rPr>
              <a:t>CONNECTIONS, CONCERN &amp; CARE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pPr marL="0" indent="0" algn="ctr">
              <a:buNone/>
            </a:pPr>
            <a:r>
              <a:rPr lang="en-GB" sz="3200" b="1" u="none" strike="noStrike" dirty="0">
                <a:solidFill>
                  <a:srgbClr val="FCD7C7"/>
                </a:solidFill>
                <a:effectLst/>
                <a:latin typeface="CMG Sans SemiBold Cn" pitchFamily="2" charset="0"/>
              </a:rPr>
              <a:t>for One Another</a:t>
            </a:r>
          </a:p>
        </p:txBody>
      </p:sp>
    </p:spTree>
    <p:extLst>
      <p:ext uri="{BB962C8B-B14F-4D97-AF65-F5344CB8AC3E}">
        <p14:creationId xmlns:p14="http://schemas.microsoft.com/office/powerpoint/2010/main" val="28291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3285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God’s Provision of Care in His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570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Care for ourselves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Care of elders and other leaders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Care for one another</a:t>
            </a:r>
          </a:p>
        </p:txBody>
      </p:sp>
    </p:spTree>
    <p:extLst>
      <p:ext uri="{BB962C8B-B14F-4D97-AF65-F5344CB8AC3E}">
        <p14:creationId xmlns:p14="http://schemas.microsoft.com/office/powerpoint/2010/main" val="366830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5643"/>
            <a:ext cx="12191999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Caring for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“The way God designed our bodies is a model for understanding our lives together as a church: every part dependent on every other part, …”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(from 1 Cor.12 of The Message paraphrase)</a:t>
            </a:r>
          </a:p>
        </p:txBody>
      </p:sp>
    </p:spTree>
    <p:extLst>
      <p:ext uri="{BB962C8B-B14F-4D97-AF65-F5344CB8AC3E}">
        <p14:creationId xmlns:p14="http://schemas.microsoft.com/office/powerpoint/2010/main" val="55881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68" y="840259"/>
            <a:ext cx="10124613" cy="5299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baseline="30000" dirty="0">
                <a:solidFill>
                  <a:srgbClr val="FFFDE1"/>
                </a:solidFill>
                <a:effectLst/>
                <a:latin typeface="CMG Sans SemiBold Cn" pitchFamily="2" charset="0"/>
              </a:rPr>
              <a:t>14 </a:t>
            </a:r>
            <a:r>
              <a:rPr lang="en-GB" sz="3200" b="1" dirty="0">
                <a:solidFill>
                  <a:srgbClr val="FFFDE1"/>
                </a:solidFill>
                <a:effectLst/>
                <a:latin typeface="CMG Sans SemiBold Cn" pitchFamily="2" charset="0"/>
              </a:rPr>
              <a:t>Now the body is not made up of one part but of many…</a:t>
            </a:r>
          </a:p>
          <a:p>
            <a:pPr marL="0" indent="0">
              <a:buNone/>
            </a:pPr>
            <a:r>
              <a:rPr lang="en-GB" sz="3200" b="1" baseline="30000" dirty="0">
                <a:solidFill>
                  <a:srgbClr val="FFFDE1"/>
                </a:solidFill>
                <a:latin typeface="CMG Sans SemiBold Cn" pitchFamily="2" charset="0"/>
              </a:rPr>
              <a:t>21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The eye cannot say to the hand, “I don’t need you!” And the head cannot say to the feet, “I don’t need you!” </a:t>
            </a:r>
            <a:r>
              <a:rPr lang="en-GB" sz="3200" b="1" baseline="30000" dirty="0">
                <a:solidFill>
                  <a:srgbClr val="FFFDE1"/>
                </a:solidFill>
                <a:latin typeface="CMG Sans SemiBold Cn" pitchFamily="2" charset="0"/>
              </a:rPr>
              <a:t>22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On the contrary, those parts of the body that seem to be weaker are indispensable, </a:t>
            </a:r>
            <a:r>
              <a:rPr lang="en-GB" sz="3200" b="1" baseline="30000" dirty="0">
                <a:solidFill>
                  <a:srgbClr val="FFFDE1"/>
                </a:solidFill>
                <a:latin typeface="CMG Sans SemiBold Cn" pitchFamily="2" charset="0"/>
              </a:rPr>
              <a:t>23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and the parts that we think are less honourable we treat with special honour. And the parts that are unpresentable are treated with special modesty, </a:t>
            </a:r>
          </a:p>
        </p:txBody>
      </p:sp>
    </p:spTree>
    <p:extLst>
      <p:ext uri="{BB962C8B-B14F-4D97-AF65-F5344CB8AC3E}">
        <p14:creationId xmlns:p14="http://schemas.microsoft.com/office/powerpoint/2010/main" val="194216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184" y="803189"/>
            <a:ext cx="9984259" cy="5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baseline="30000" dirty="0">
                <a:solidFill>
                  <a:srgbClr val="FFFDE1"/>
                </a:solidFill>
                <a:latin typeface="CMG Sans SemiBold Cn" pitchFamily="2" charset="0"/>
              </a:rPr>
              <a:t>24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while our presentable parts need no special treatment. But God has put the body together, giving greater honour to the parts that lacked it, </a:t>
            </a:r>
            <a:r>
              <a:rPr lang="en-GB" sz="3200" b="1" baseline="30000" dirty="0">
                <a:solidFill>
                  <a:srgbClr val="FFFDE1"/>
                </a:solidFill>
                <a:latin typeface="CMG Sans SemiBold Cn" pitchFamily="2" charset="0"/>
              </a:rPr>
              <a:t>25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so that there should be no division in the body, but that its parts should have equal concern for each other. </a:t>
            </a:r>
            <a:r>
              <a:rPr lang="en-GB" sz="3200" b="1" baseline="30000" dirty="0">
                <a:solidFill>
                  <a:srgbClr val="FFFDE1"/>
                </a:solidFill>
                <a:latin typeface="CMG Sans SemiBold Cn" pitchFamily="2" charset="0"/>
              </a:rPr>
              <a:t>26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If one part suffers, every part suffers with it; if one part is honoured, every part rejoices with it.</a:t>
            </a:r>
          </a:p>
          <a:p>
            <a:pPr marL="0" indent="0">
              <a:buNone/>
            </a:pPr>
            <a:r>
              <a:rPr lang="en-GB" sz="3200" b="1" baseline="30000" dirty="0">
                <a:solidFill>
                  <a:srgbClr val="FFFDE1"/>
                </a:solidFill>
                <a:latin typeface="CMG Sans SemiBold Cn" pitchFamily="2" charset="0"/>
              </a:rPr>
              <a:t>27 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Now you are the body of Christ, and each one of you is a part of it.</a:t>
            </a:r>
          </a:p>
          <a:p>
            <a:pPr marL="0" indent="0" algn="r">
              <a:buNone/>
            </a:pPr>
            <a:r>
              <a:rPr lang="en-GB" sz="2600" b="1" dirty="0">
                <a:solidFill>
                  <a:srgbClr val="FFFDE1"/>
                </a:solidFill>
                <a:latin typeface="CMG Sans SemiBold Cn" pitchFamily="2" charset="0"/>
              </a:rPr>
              <a:t>1 Corinthians 12. verse 14, 21-27 (NIV)</a:t>
            </a:r>
          </a:p>
        </p:txBody>
      </p:sp>
    </p:spTree>
    <p:extLst>
      <p:ext uri="{BB962C8B-B14F-4D97-AF65-F5344CB8AC3E}">
        <p14:creationId xmlns:p14="http://schemas.microsoft.com/office/powerpoint/2010/main" val="19833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9318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God’s Design for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Similar to the human body  – 1 Cor.12 v.27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 </a:t>
            </a: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The parts of the body are to have </a:t>
            </a:r>
            <a:r>
              <a:rPr lang="en-GB" sz="3200" b="1" dirty="0">
                <a:solidFill>
                  <a:srgbClr val="FCD7C7"/>
                </a:solidFill>
                <a:latin typeface="CMG Sans SemiBold Cn" pitchFamily="2" charset="0"/>
              </a:rPr>
              <a:t>equal </a:t>
            </a:r>
            <a:r>
              <a:rPr lang="en-GB" sz="3200" b="1" dirty="0">
                <a:solidFill>
                  <a:srgbClr val="D6A151"/>
                </a:solidFill>
                <a:latin typeface="CMG Sans SemiBold Cn" pitchFamily="2" charset="0"/>
              </a:rPr>
              <a:t>concern</a:t>
            </a:r>
            <a:r>
              <a:rPr lang="en-GB" sz="3200" b="1" dirty="0">
                <a:solidFill>
                  <a:srgbClr val="FCD7C7"/>
                </a:solidFill>
                <a:latin typeface="CMG Sans SemiBold Cn" pitchFamily="2" charset="0"/>
              </a:rPr>
              <a:t> for each other</a:t>
            </a:r>
            <a:r>
              <a:rPr lang="en-GB" sz="3200" b="1" dirty="0">
                <a:solidFill>
                  <a:schemeClr val="bg2"/>
                </a:solidFill>
                <a:latin typeface="CMG Sans SemiBold Cn" pitchFamily="2" charset="0"/>
              </a:rPr>
              <a:t> 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– 1 Cor.12 v.25 (NIV)</a:t>
            </a:r>
          </a:p>
          <a:p>
            <a:pPr marL="0" indent="0">
              <a:buNone/>
            </a:pPr>
            <a:r>
              <a:rPr lang="en-GB" sz="3200" b="1" dirty="0">
                <a:solidFill>
                  <a:schemeClr val="bg2"/>
                </a:solidFill>
                <a:latin typeface="CMG Sans SemiBold Cn" pitchFamily="2" charset="0"/>
              </a:rPr>
              <a:t> </a:t>
            </a: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The members of the body should have a </a:t>
            </a:r>
            <a:r>
              <a:rPr lang="en-GB" sz="3200" b="1" dirty="0">
                <a:solidFill>
                  <a:srgbClr val="FCD7C7"/>
                </a:solidFill>
                <a:latin typeface="CMG Sans SemiBold Cn" pitchFamily="2" charset="0"/>
              </a:rPr>
              <a:t>mutual interest in and </a:t>
            </a:r>
            <a:r>
              <a:rPr lang="en-GB" sz="3200" b="1" dirty="0">
                <a:solidFill>
                  <a:srgbClr val="D6A151"/>
                </a:solidFill>
                <a:latin typeface="CMG Sans SemiBold Cn" pitchFamily="2" charset="0"/>
              </a:rPr>
              <a:t>care</a:t>
            </a:r>
            <a:r>
              <a:rPr lang="en-GB" sz="3200" b="1" dirty="0">
                <a:solidFill>
                  <a:srgbClr val="FCD7C7"/>
                </a:solidFill>
                <a:latin typeface="CMG Sans SemiBold Cn" pitchFamily="2" charset="0"/>
              </a:rPr>
              <a:t> for one another</a:t>
            </a:r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 – 1 Cor.12 v.25 (AMP)</a:t>
            </a:r>
          </a:p>
        </p:txBody>
      </p:sp>
    </p:spTree>
    <p:extLst>
      <p:ext uri="{BB962C8B-B14F-4D97-AF65-F5344CB8AC3E}">
        <p14:creationId xmlns:p14="http://schemas.microsoft.com/office/powerpoint/2010/main" val="378282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3205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Three</a:t>
            </a:r>
            <a:r>
              <a:rPr lang="en-GB" sz="4000" dirty="0">
                <a:solidFill>
                  <a:schemeClr val="bg2"/>
                </a:solidFill>
                <a:latin typeface="Bobby Jones Soft Regular" pitchFamily="2" charset="0"/>
              </a:rPr>
              <a:t>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CONNECTION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CONCERN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CARE</a:t>
            </a:r>
          </a:p>
          <a:p>
            <a:endParaRPr lang="en-GB" sz="3200" b="1" dirty="0">
              <a:solidFill>
                <a:schemeClr val="bg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04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5953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CONNECTION with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Joints of relationship &amp; ligaments of commitment – Eph.4 v.16 (NIV)</a:t>
            </a:r>
          </a:p>
          <a:p>
            <a:endParaRPr lang="en-GB" sz="3200" b="1" dirty="0">
              <a:solidFill>
                <a:srgbClr val="FFFDE1"/>
              </a:solidFill>
              <a:latin typeface="CMG Sans SemiBold Cn" pitchFamily="2" charset="0"/>
            </a:endParaRPr>
          </a:p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 Contact &amp; Conversation – mutual interest in one another – 1 Cor.12 v.25 (AMP)</a:t>
            </a:r>
          </a:p>
          <a:p>
            <a:endParaRPr lang="en-GB" sz="3200" b="1" dirty="0">
              <a:solidFill>
                <a:schemeClr val="bg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8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089E-30BB-CF26-813E-90F87DA4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5952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DE1"/>
                </a:solidFill>
                <a:latin typeface="Bobby Jones Soft Regular" pitchFamily="2" charset="0"/>
              </a:rPr>
              <a:t>CONCERN for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BF42-919E-DD0A-8429-069CB5E9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555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DE1"/>
                </a:solidFill>
                <a:latin typeface="CMG Sans SemiBold Cn" pitchFamily="2" charset="0"/>
              </a:rPr>
              <a:t>Equal concern for each other – 1 Cor. 12 v 25 (NIV)</a:t>
            </a:r>
          </a:p>
          <a:p>
            <a:endParaRPr lang="en-GB" sz="3200" b="1" dirty="0">
              <a:solidFill>
                <a:schemeClr val="bg1"/>
              </a:solidFill>
              <a:latin typeface="CMG Sans SemiBold C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35998"/>
      </p:ext>
    </p:extLst>
  </p:cSld>
  <p:clrMapOvr>
    <a:masterClrMapping/>
  </p:clrMapOvr>
</p:sld>
</file>

<file path=ppt/theme/theme1.xml><?xml version="1.0" encoding="utf-8"?>
<a:theme xmlns:a="http://schemas.openxmlformats.org/drawingml/2006/main" name="One anothe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 anothering" id="{CE7905A3-6425-3B4E-ABB0-A7D7BDD26D88}" vid="{AAC38B70-C98E-D24C-8994-48425D3783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715</Words>
  <Application>Microsoft Macintosh PowerPoint</Application>
  <PresentationFormat>Widescreen</PresentationFormat>
  <Paragraphs>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Bobby Jones Soft Regular</vt:lpstr>
      <vt:lpstr>Calibri</vt:lpstr>
      <vt:lpstr>CMG Sans SemiBold Cn</vt:lpstr>
      <vt:lpstr>One anothering</vt:lpstr>
      <vt:lpstr>PowerPoint Presentation</vt:lpstr>
      <vt:lpstr>God’s Provision of Care in His Family</vt:lpstr>
      <vt:lpstr>Caring for One Another</vt:lpstr>
      <vt:lpstr>PowerPoint Presentation</vt:lpstr>
      <vt:lpstr>PowerPoint Presentation</vt:lpstr>
      <vt:lpstr>God’s Design for Church</vt:lpstr>
      <vt:lpstr>Three Foundations</vt:lpstr>
      <vt:lpstr>CONNECTION with One Another</vt:lpstr>
      <vt:lpstr>CONCERN for One Another</vt:lpstr>
      <vt:lpstr>CARE of One Another</vt:lpstr>
      <vt:lpstr>What Practical Steps can you take:</vt:lpstr>
      <vt:lpstr>Three Challenges</vt:lpstr>
      <vt:lpstr>FRUSTRATIONS with One Another</vt:lpstr>
      <vt:lpstr>FORBEARANCE towards One Another</vt:lpstr>
      <vt:lpstr>FORBEARANCE towards One Another</vt:lpstr>
      <vt:lpstr>FORGIVENESS of One Another</vt:lpstr>
      <vt:lpstr>Some Consequences of Not Forgiving Others</vt:lpstr>
      <vt:lpstr>In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 Marsh</dc:creator>
  <cp:lastModifiedBy>Becca Marsh</cp:lastModifiedBy>
  <cp:revision>4</cp:revision>
  <dcterms:created xsi:type="dcterms:W3CDTF">2024-01-17T10:34:19Z</dcterms:created>
  <dcterms:modified xsi:type="dcterms:W3CDTF">2024-01-17T13:53:19Z</dcterms:modified>
</cp:coreProperties>
</file>