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0" r:id="rId2"/>
    <p:sldId id="257" r:id="rId3"/>
    <p:sldId id="274" r:id="rId4"/>
    <p:sldId id="273" r:id="rId5"/>
    <p:sldId id="272" r:id="rId6"/>
    <p:sldId id="271" r:id="rId7"/>
    <p:sldId id="275" r:id="rId8"/>
    <p:sldId id="276" r:id="rId9"/>
    <p:sldId id="277"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2"/>
    <p:restoredTop sz="95807"/>
  </p:normalViewPr>
  <p:slideViewPr>
    <p:cSldViewPr snapToGrid="0" snapToObjects="1">
      <p:cViewPr varScale="1">
        <p:scale>
          <a:sx n="112" d="100"/>
          <a:sy n="112"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07F0-A6B6-924A-83DF-4DBBC83A4E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E267F1C-BBFA-F044-AD8A-B568732143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B27322-F505-2C4F-B991-84112402DA9E}"/>
              </a:ext>
            </a:extLst>
          </p:cNvPr>
          <p:cNvSpPr>
            <a:spLocks noGrp="1"/>
          </p:cNvSpPr>
          <p:nvPr>
            <p:ph type="dt" sz="half" idx="10"/>
          </p:nvPr>
        </p:nvSpPr>
        <p:spPr/>
        <p:txBody>
          <a:bodyPr/>
          <a:lstStyle/>
          <a:p>
            <a:fld id="{E5A6028B-C5C1-A149-AE52-D1EB60A073E4}" type="datetimeFigureOut">
              <a:rPr lang="en-GB" smtClean="0"/>
              <a:t>25/07/2023</a:t>
            </a:fld>
            <a:endParaRPr lang="en-GB"/>
          </a:p>
        </p:txBody>
      </p:sp>
      <p:sp>
        <p:nvSpPr>
          <p:cNvPr id="5" name="Footer Placeholder 4">
            <a:extLst>
              <a:ext uri="{FF2B5EF4-FFF2-40B4-BE49-F238E27FC236}">
                <a16:creationId xmlns:a16="http://schemas.microsoft.com/office/drawing/2014/main" id="{93F4EFDB-1B7D-5949-82E3-D91920C151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18E99C-D560-164E-8B12-E0CF12C7723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13130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874B-379B-D24F-AD90-31A038B435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6A783E-B38E-3941-9B41-12F1254B9C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0AE3FB-C62C-5849-AC56-E1DD0853B568}"/>
              </a:ext>
            </a:extLst>
          </p:cNvPr>
          <p:cNvSpPr>
            <a:spLocks noGrp="1"/>
          </p:cNvSpPr>
          <p:nvPr>
            <p:ph type="dt" sz="half" idx="10"/>
          </p:nvPr>
        </p:nvSpPr>
        <p:spPr/>
        <p:txBody>
          <a:bodyPr/>
          <a:lstStyle/>
          <a:p>
            <a:fld id="{E5A6028B-C5C1-A149-AE52-D1EB60A073E4}" type="datetimeFigureOut">
              <a:rPr lang="en-GB" smtClean="0"/>
              <a:t>25/07/2023</a:t>
            </a:fld>
            <a:endParaRPr lang="en-GB"/>
          </a:p>
        </p:txBody>
      </p:sp>
      <p:sp>
        <p:nvSpPr>
          <p:cNvPr id="5" name="Footer Placeholder 4">
            <a:extLst>
              <a:ext uri="{FF2B5EF4-FFF2-40B4-BE49-F238E27FC236}">
                <a16:creationId xmlns:a16="http://schemas.microsoft.com/office/drawing/2014/main" id="{24562D56-E6A9-4845-BFE6-BE2F7B7094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7E1BC5-317E-584D-9FCF-72D213B3EF02}"/>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23992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45711-0C6A-9F4B-9F9F-49A79078BF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29A667-5185-2547-A4C7-B5CD504789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52607-86C9-E046-880D-EF4E99BD6E19}"/>
              </a:ext>
            </a:extLst>
          </p:cNvPr>
          <p:cNvSpPr>
            <a:spLocks noGrp="1"/>
          </p:cNvSpPr>
          <p:nvPr>
            <p:ph type="dt" sz="half" idx="10"/>
          </p:nvPr>
        </p:nvSpPr>
        <p:spPr/>
        <p:txBody>
          <a:bodyPr/>
          <a:lstStyle/>
          <a:p>
            <a:fld id="{E5A6028B-C5C1-A149-AE52-D1EB60A073E4}" type="datetimeFigureOut">
              <a:rPr lang="en-GB" smtClean="0"/>
              <a:t>25/07/2023</a:t>
            </a:fld>
            <a:endParaRPr lang="en-GB"/>
          </a:p>
        </p:txBody>
      </p:sp>
      <p:sp>
        <p:nvSpPr>
          <p:cNvPr id="5" name="Footer Placeholder 4">
            <a:extLst>
              <a:ext uri="{FF2B5EF4-FFF2-40B4-BE49-F238E27FC236}">
                <a16:creationId xmlns:a16="http://schemas.microsoft.com/office/drawing/2014/main" id="{41ACFE2F-F907-9544-B592-096E6012AD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564274-A0E2-4241-B4FC-F32085610071}"/>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02679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B0EB2-BC36-A84E-8BDB-E782074210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EFF36E-4E47-ED47-ACEE-81DA3983D9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2F8F95-50E8-0A4D-8A8A-E4367EAAB9BD}"/>
              </a:ext>
            </a:extLst>
          </p:cNvPr>
          <p:cNvSpPr>
            <a:spLocks noGrp="1"/>
          </p:cNvSpPr>
          <p:nvPr>
            <p:ph type="dt" sz="half" idx="10"/>
          </p:nvPr>
        </p:nvSpPr>
        <p:spPr/>
        <p:txBody>
          <a:bodyPr/>
          <a:lstStyle/>
          <a:p>
            <a:fld id="{E5A6028B-C5C1-A149-AE52-D1EB60A073E4}" type="datetimeFigureOut">
              <a:rPr lang="en-GB" smtClean="0"/>
              <a:t>25/07/2023</a:t>
            </a:fld>
            <a:endParaRPr lang="en-GB"/>
          </a:p>
        </p:txBody>
      </p:sp>
      <p:sp>
        <p:nvSpPr>
          <p:cNvPr id="5" name="Footer Placeholder 4">
            <a:extLst>
              <a:ext uri="{FF2B5EF4-FFF2-40B4-BE49-F238E27FC236}">
                <a16:creationId xmlns:a16="http://schemas.microsoft.com/office/drawing/2014/main" id="{AEC8FF30-9070-EC45-9921-256CBD1162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B33981-FEC0-FB4F-A3AF-A204FC5F0928}"/>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24372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53844-2BF3-5345-A75E-F1C34A305C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023636-DE00-1043-9545-C9BD723F8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2C7745-9AB9-C949-81DE-7CCDD6B922E5}"/>
              </a:ext>
            </a:extLst>
          </p:cNvPr>
          <p:cNvSpPr>
            <a:spLocks noGrp="1"/>
          </p:cNvSpPr>
          <p:nvPr>
            <p:ph type="dt" sz="half" idx="10"/>
          </p:nvPr>
        </p:nvSpPr>
        <p:spPr/>
        <p:txBody>
          <a:bodyPr/>
          <a:lstStyle/>
          <a:p>
            <a:fld id="{E5A6028B-C5C1-A149-AE52-D1EB60A073E4}" type="datetimeFigureOut">
              <a:rPr lang="en-GB" smtClean="0"/>
              <a:t>25/07/2023</a:t>
            </a:fld>
            <a:endParaRPr lang="en-GB"/>
          </a:p>
        </p:txBody>
      </p:sp>
      <p:sp>
        <p:nvSpPr>
          <p:cNvPr id="5" name="Footer Placeholder 4">
            <a:extLst>
              <a:ext uri="{FF2B5EF4-FFF2-40B4-BE49-F238E27FC236}">
                <a16:creationId xmlns:a16="http://schemas.microsoft.com/office/drawing/2014/main" id="{D0E506D1-94D4-8F47-9CA9-D0049FD80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A99379-6FD2-7F48-A412-5C48C8BADADD}"/>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91289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3EED-23FA-0E4D-86C2-AF4A27BE34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102019-733C-2341-9CB8-02916645DF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633B18-9372-4A47-8AC9-4BD8F3258C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F90A3D-8898-CE49-ACF3-50158934D48F}"/>
              </a:ext>
            </a:extLst>
          </p:cNvPr>
          <p:cNvSpPr>
            <a:spLocks noGrp="1"/>
          </p:cNvSpPr>
          <p:nvPr>
            <p:ph type="dt" sz="half" idx="10"/>
          </p:nvPr>
        </p:nvSpPr>
        <p:spPr/>
        <p:txBody>
          <a:bodyPr/>
          <a:lstStyle/>
          <a:p>
            <a:fld id="{E5A6028B-C5C1-A149-AE52-D1EB60A073E4}" type="datetimeFigureOut">
              <a:rPr lang="en-GB" smtClean="0"/>
              <a:t>25/07/2023</a:t>
            </a:fld>
            <a:endParaRPr lang="en-GB"/>
          </a:p>
        </p:txBody>
      </p:sp>
      <p:sp>
        <p:nvSpPr>
          <p:cNvPr id="6" name="Footer Placeholder 5">
            <a:extLst>
              <a:ext uri="{FF2B5EF4-FFF2-40B4-BE49-F238E27FC236}">
                <a16:creationId xmlns:a16="http://schemas.microsoft.com/office/drawing/2014/main" id="{850CB9E9-2244-854C-84C0-238325B07A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103436-9871-844F-A573-12CE680A1BFA}"/>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0572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87CE-1DFB-004D-8EDF-F026FB15938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8077A3-B6FD-DA42-81B3-4CBDA1633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1255C0-501C-A64F-B9F8-236777FF8D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3C45E0-CABD-7E47-BE91-0E2D60EFE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6808A7-69CD-734F-93E7-F78AAB44AD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EFD289-B4B0-FF4E-81EB-CB118C519A24}"/>
              </a:ext>
            </a:extLst>
          </p:cNvPr>
          <p:cNvSpPr>
            <a:spLocks noGrp="1"/>
          </p:cNvSpPr>
          <p:nvPr>
            <p:ph type="dt" sz="half" idx="10"/>
          </p:nvPr>
        </p:nvSpPr>
        <p:spPr/>
        <p:txBody>
          <a:bodyPr/>
          <a:lstStyle/>
          <a:p>
            <a:fld id="{E5A6028B-C5C1-A149-AE52-D1EB60A073E4}" type="datetimeFigureOut">
              <a:rPr lang="en-GB" smtClean="0"/>
              <a:t>25/07/2023</a:t>
            </a:fld>
            <a:endParaRPr lang="en-GB"/>
          </a:p>
        </p:txBody>
      </p:sp>
      <p:sp>
        <p:nvSpPr>
          <p:cNvPr id="8" name="Footer Placeholder 7">
            <a:extLst>
              <a:ext uri="{FF2B5EF4-FFF2-40B4-BE49-F238E27FC236}">
                <a16:creationId xmlns:a16="http://schemas.microsoft.com/office/drawing/2014/main" id="{1981990D-FDEE-994C-A700-7C03106DE4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BE5523-4E80-FF46-8456-B1DB8DB9A384}"/>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71966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C8921-28E4-D145-839D-E03BC0747D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ACD8F5-9DF5-D641-B5F8-DA28DF7AB72F}"/>
              </a:ext>
            </a:extLst>
          </p:cNvPr>
          <p:cNvSpPr>
            <a:spLocks noGrp="1"/>
          </p:cNvSpPr>
          <p:nvPr>
            <p:ph type="dt" sz="half" idx="10"/>
          </p:nvPr>
        </p:nvSpPr>
        <p:spPr/>
        <p:txBody>
          <a:bodyPr/>
          <a:lstStyle/>
          <a:p>
            <a:fld id="{E5A6028B-C5C1-A149-AE52-D1EB60A073E4}" type="datetimeFigureOut">
              <a:rPr lang="en-GB" smtClean="0"/>
              <a:t>25/07/2023</a:t>
            </a:fld>
            <a:endParaRPr lang="en-GB"/>
          </a:p>
        </p:txBody>
      </p:sp>
      <p:sp>
        <p:nvSpPr>
          <p:cNvPr id="4" name="Footer Placeholder 3">
            <a:extLst>
              <a:ext uri="{FF2B5EF4-FFF2-40B4-BE49-F238E27FC236}">
                <a16:creationId xmlns:a16="http://schemas.microsoft.com/office/drawing/2014/main" id="{A9ED5224-EC2E-434D-B553-95771EC66F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F787A2E-FE2C-3B41-8F04-D16D4B121707}"/>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56711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A1D4CA-D867-5640-B5AF-D83FDF35030F}"/>
              </a:ext>
            </a:extLst>
          </p:cNvPr>
          <p:cNvSpPr>
            <a:spLocks noGrp="1"/>
          </p:cNvSpPr>
          <p:nvPr>
            <p:ph type="dt" sz="half" idx="10"/>
          </p:nvPr>
        </p:nvSpPr>
        <p:spPr/>
        <p:txBody>
          <a:bodyPr/>
          <a:lstStyle/>
          <a:p>
            <a:fld id="{E5A6028B-C5C1-A149-AE52-D1EB60A073E4}" type="datetimeFigureOut">
              <a:rPr lang="en-GB" smtClean="0"/>
              <a:t>25/07/2023</a:t>
            </a:fld>
            <a:endParaRPr lang="en-GB"/>
          </a:p>
        </p:txBody>
      </p:sp>
      <p:sp>
        <p:nvSpPr>
          <p:cNvPr id="3" name="Footer Placeholder 2">
            <a:extLst>
              <a:ext uri="{FF2B5EF4-FFF2-40B4-BE49-F238E27FC236}">
                <a16:creationId xmlns:a16="http://schemas.microsoft.com/office/drawing/2014/main" id="{61219313-CB19-5D4A-BB3B-3264B527D4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1FBEC9-33ED-7E46-8A4C-0DA561F6E64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36454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DB36B-8160-A448-9627-484EA289CF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2DC534-E6D2-2946-92B0-4D8654271B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5C30598-EF0C-8C41-9AA3-6C1C8104A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E02E14-E142-704A-9F8A-3C6B4DE3A579}"/>
              </a:ext>
            </a:extLst>
          </p:cNvPr>
          <p:cNvSpPr>
            <a:spLocks noGrp="1"/>
          </p:cNvSpPr>
          <p:nvPr>
            <p:ph type="dt" sz="half" idx="10"/>
          </p:nvPr>
        </p:nvSpPr>
        <p:spPr/>
        <p:txBody>
          <a:bodyPr/>
          <a:lstStyle/>
          <a:p>
            <a:fld id="{E5A6028B-C5C1-A149-AE52-D1EB60A073E4}" type="datetimeFigureOut">
              <a:rPr lang="en-GB" smtClean="0"/>
              <a:t>25/07/2023</a:t>
            </a:fld>
            <a:endParaRPr lang="en-GB"/>
          </a:p>
        </p:txBody>
      </p:sp>
      <p:sp>
        <p:nvSpPr>
          <p:cNvPr id="6" name="Footer Placeholder 5">
            <a:extLst>
              <a:ext uri="{FF2B5EF4-FFF2-40B4-BE49-F238E27FC236}">
                <a16:creationId xmlns:a16="http://schemas.microsoft.com/office/drawing/2014/main" id="{24858F7C-2DB2-C74D-B0FA-65C17F15B7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85AFD2-CC8B-8246-AC01-4F8C252D38C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03797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0CD5E-C197-7441-B690-528274F80F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2A9760-8FCD-4743-A369-E71CDC432E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971BAD-10EA-704E-8E8B-82244913D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9FD6F0-4BC7-B846-9768-E0A3EB7A7604}"/>
              </a:ext>
            </a:extLst>
          </p:cNvPr>
          <p:cNvSpPr>
            <a:spLocks noGrp="1"/>
          </p:cNvSpPr>
          <p:nvPr>
            <p:ph type="dt" sz="half" idx="10"/>
          </p:nvPr>
        </p:nvSpPr>
        <p:spPr/>
        <p:txBody>
          <a:bodyPr/>
          <a:lstStyle/>
          <a:p>
            <a:fld id="{E5A6028B-C5C1-A149-AE52-D1EB60A073E4}" type="datetimeFigureOut">
              <a:rPr lang="en-GB" smtClean="0"/>
              <a:t>25/07/2023</a:t>
            </a:fld>
            <a:endParaRPr lang="en-GB"/>
          </a:p>
        </p:txBody>
      </p:sp>
      <p:sp>
        <p:nvSpPr>
          <p:cNvPr id="6" name="Footer Placeholder 5">
            <a:extLst>
              <a:ext uri="{FF2B5EF4-FFF2-40B4-BE49-F238E27FC236}">
                <a16:creationId xmlns:a16="http://schemas.microsoft.com/office/drawing/2014/main" id="{2E298582-A60A-794E-8F28-0071BC50F6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77C06D-7A7E-2342-A5E8-11E06BD5F3DE}"/>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31620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31348A-2674-514E-AFE2-6FE42C48B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9C9E3E-6423-CE42-88B3-9105653FC7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809081-0B70-9545-A626-445C1A994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6028B-C5C1-A149-AE52-D1EB60A073E4}" type="datetimeFigureOut">
              <a:rPr lang="en-GB" smtClean="0"/>
              <a:t>25/07/2023</a:t>
            </a:fld>
            <a:endParaRPr lang="en-GB"/>
          </a:p>
        </p:txBody>
      </p:sp>
      <p:sp>
        <p:nvSpPr>
          <p:cNvPr id="5" name="Footer Placeholder 4">
            <a:extLst>
              <a:ext uri="{FF2B5EF4-FFF2-40B4-BE49-F238E27FC236}">
                <a16:creationId xmlns:a16="http://schemas.microsoft.com/office/drawing/2014/main" id="{0A25BB08-1C68-3249-9287-DF3FE69D92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D7E586-ED68-744F-9726-1B20ADCD7C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CEDAF-D2C1-B844-BFB3-45C8A736ED4F}" type="slidenum">
              <a:rPr lang="en-GB" smtClean="0"/>
              <a:t>‹#›</a:t>
            </a:fld>
            <a:endParaRPr lang="en-GB"/>
          </a:p>
        </p:txBody>
      </p:sp>
    </p:spTree>
    <p:extLst>
      <p:ext uri="{BB962C8B-B14F-4D97-AF65-F5344CB8AC3E}">
        <p14:creationId xmlns:p14="http://schemas.microsoft.com/office/powerpoint/2010/main" val="1744501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135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rmAutofit lnSpcReduction="10000"/>
          </a:bodyPr>
          <a:lstStyle/>
          <a:p>
            <a:pPr marL="0" indent="0" algn="ctr">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The Arsenal &amp; Activity of Prayer – Eph.6 v.18 – 20</a:t>
            </a:r>
          </a:p>
          <a:p>
            <a:pPr marL="0" indent="0" algn="l">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a:p>
            <a:pPr marL="0" indent="0" algn="l">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PRAY:</a:t>
            </a:r>
          </a:p>
          <a:p>
            <a:pPr algn="l">
              <a:buFont typeface="Arial" panose="020B0604020202020204" pitchFamily="34" charset="0"/>
              <a:buChar char="•"/>
            </a:pP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constantly</a:t>
            </a:r>
          </a:p>
          <a:p>
            <a:pPr algn="l">
              <a:buFont typeface="Arial" panose="020B0604020202020204" pitchFamily="34" charset="0"/>
              <a:buChar char="•"/>
            </a:pP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all kinds of prayer</a:t>
            </a:r>
          </a:p>
          <a:p>
            <a:pPr algn="l">
              <a:buFont typeface="Arial" panose="020B0604020202020204" pitchFamily="34" charset="0"/>
              <a:buChar char="•"/>
            </a:pP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in the Spirit</a:t>
            </a:r>
          </a:p>
          <a:p>
            <a:pPr algn="l">
              <a:buFont typeface="Arial" panose="020B0604020202020204" pitchFamily="34" charset="0"/>
              <a:buChar char="•"/>
            </a:pP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with alertness</a:t>
            </a:r>
          </a:p>
          <a:p>
            <a:pPr algn="l">
              <a:buFont typeface="Arial" panose="020B0604020202020204" pitchFamily="34" charset="0"/>
              <a:buChar char="•"/>
            </a:pP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for God’s people</a:t>
            </a:r>
          </a:p>
          <a:p>
            <a:pPr algn="l">
              <a:buFont typeface="Arial" panose="020B0604020202020204" pitchFamily="34" charset="0"/>
              <a:buChar char="•"/>
            </a:pP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for apostolic &amp; church leaders</a:t>
            </a:r>
          </a:p>
          <a:p>
            <a:pPr algn="l">
              <a:buFont typeface="Arial" panose="020B0604020202020204" pitchFamily="34" charset="0"/>
              <a:buChar char="•"/>
            </a:pP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for advance of the Gospel</a:t>
            </a:r>
          </a:p>
        </p:txBody>
      </p:sp>
    </p:spTree>
    <p:extLst>
      <p:ext uri="{BB962C8B-B14F-4D97-AF65-F5344CB8AC3E}">
        <p14:creationId xmlns:p14="http://schemas.microsoft.com/office/powerpoint/2010/main" val="122672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6D25F1-9DDB-EE44-B338-10203C756C64}"/>
              </a:ext>
            </a:extLst>
          </p:cNvPr>
          <p:cNvSpPr txBox="1"/>
          <p:nvPr/>
        </p:nvSpPr>
        <p:spPr>
          <a:xfrm>
            <a:off x="1138238" y="2382560"/>
            <a:ext cx="9915525" cy="2431435"/>
          </a:xfrm>
          <a:prstGeom prst="rect">
            <a:avLst/>
          </a:prstGeom>
          <a:noFill/>
        </p:spPr>
        <p:txBody>
          <a:bodyPr wrap="square" rtlCol="0">
            <a:spAutoFit/>
          </a:bodyPr>
          <a:lstStyle/>
          <a:p>
            <a:pPr algn="ctr"/>
            <a:r>
              <a:rPr lang="en-GB" sz="6000" b="1" dirty="0">
                <a:solidFill>
                  <a:schemeClr val="bg1"/>
                </a:solidFill>
                <a:latin typeface="CMG Sans SemiBold" pitchFamily="2" charset="77"/>
                <a:cs typeface="Open Sans" panose="020B0606030504020204" pitchFamily="34" charset="0"/>
              </a:rPr>
              <a:t>Transformed Living Involves Warfare! </a:t>
            </a:r>
          </a:p>
          <a:p>
            <a:pPr algn="ctr"/>
            <a:r>
              <a:rPr lang="en-GB" sz="3200" b="1" dirty="0">
                <a:solidFill>
                  <a:schemeClr val="bg1"/>
                </a:solidFill>
                <a:latin typeface="CMG Sans SemiBold" pitchFamily="2" charset="77"/>
                <a:cs typeface="Open Sans" panose="020B0606030504020204" pitchFamily="34" charset="0"/>
              </a:rPr>
              <a:t>Chapter 6:10-20</a:t>
            </a:r>
          </a:p>
        </p:txBody>
      </p:sp>
    </p:spTree>
    <p:extLst>
      <p:ext uri="{BB962C8B-B14F-4D97-AF65-F5344CB8AC3E}">
        <p14:creationId xmlns:p14="http://schemas.microsoft.com/office/powerpoint/2010/main" val="2696358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Autofit/>
          </a:bodyPr>
          <a:lstStyle/>
          <a:p>
            <a:pPr marL="0" indent="0">
              <a:buNone/>
            </a:pPr>
            <a:r>
              <a:rPr lang="en-GB" sz="3600" b="1" baseline="30000" dirty="0">
                <a:solidFill>
                  <a:schemeClr val="bg1"/>
                </a:solidFill>
                <a:latin typeface="CMG Sans SemiBold" pitchFamily="2" charset="77"/>
              </a:rPr>
              <a:t>10</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 Finally, be strong in the Lord and in his mighty power. </a:t>
            </a:r>
            <a:r>
              <a:rPr lang="en-GB" sz="3600" b="1" baseline="30000" dirty="0">
                <a:solidFill>
                  <a:schemeClr val="bg1"/>
                </a:solidFill>
                <a:latin typeface="CMG Sans SemiBold" pitchFamily="2" charset="77"/>
              </a:rPr>
              <a:t>11</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 Put on the full armour of God, so that you can take your stand against the devil’s schemes. </a:t>
            </a:r>
            <a:r>
              <a:rPr lang="en-GB" sz="3600" b="1" baseline="30000" dirty="0">
                <a:solidFill>
                  <a:schemeClr val="bg1"/>
                </a:solidFill>
                <a:latin typeface="CMG Sans SemiBold" pitchFamily="2" charset="77"/>
              </a:rPr>
              <a:t>12</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 For our struggle is not against flesh and blood, but against the rulers, against the authorities, against the powers of this dark world and against the spiritual forces of evil in the heavenly realms. </a:t>
            </a:r>
            <a:r>
              <a:rPr lang="en-GB" sz="3600" b="1" baseline="30000" dirty="0">
                <a:solidFill>
                  <a:schemeClr val="bg1"/>
                </a:solidFill>
                <a:latin typeface="CMG Sans SemiBold" pitchFamily="2" charset="77"/>
              </a:rPr>
              <a:t>13</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 Therefore put on the full armour of God, so that when the day of evil comes, you may be able to stand your ground, and after you have done everything, to stand. </a:t>
            </a:r>
            <a:r>
              <a:rPr lang="en-GB" sz="3600" b="1" baseline="30000" dirty="0">
                <a:solidFill>
                  <a:schemeClr val="bg1"/>
                </a:solidFill>
                <a:latin typeface="CMG Sans SemiBold" pitchFamily="2" charset="77"/>
              </a:rPr>
              <a:t>14 </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Stand firm then, with the belt of truth buckled around your waist, with the breastplate of righteousness in place, </a:t>
            </a:r>
            <a:r>
              <a:rPr lang="en-GB" sz="3600" b="1" baseline="30000" dirty="0">
                <a:solidFill>
                  <a:schemeClr val="bg1"/>
                </a:solidFill>
                <a:latin typeface="CMG Sans SemiBold" pitchFamily="2" charset="77"/>
              </a:rPr>
              <a:t>15</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 and with your feet fitted with the readiness that comes from the gospel of peace. </a:t>
            </a:r>
          </a:p>
        </p:txBody>
      </p:sp>
    </p:spTree>
    <p:extLst>
      <p:ext uri="{BB962C8B-B14F-4D97-AF65-F5344CB8AC3E}">
        <p14:creationId xmlns:p14="http://schemas.microsoft.com/office/powerpoint/2010/main" val="480376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buNone/>
            </a:pPr>
            <a:r>
              <a:rPr lang="en-GB" sz="3600" b="1" baseline="30000" dirty="0">
                <a:solidFill>
                  <a:schemeClr val="bg1"/>
                </a:solidFill>
                <a:latin typeface="CMG Sans SemiBold" pitchFamily="2" charset="77"/>
              </a:rPr>
              <a:t>16</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 In addition to all this, take up the shield of faith, with which you can extinguish all the flaming arrows of the evil one.</a:t>
            </a:r>
            <a:r>
              <a:rPr lang="en-GB" sz="3600" b="1" baseline="30000" dirty="0">
                <a:solidFill>
                  <a:schemeClr val="bg1"/>
                </a:solidFill>
                <a:latin typeface="CMG Sans SemiBold" pitchFamily="2" charset="77"/>
              </a:rPr>
              <a:t> 17 </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Take the helmet of salvation and the sword of the Spirit, which is the word of God. </a:t>
            </a:r>
            <a:r>
              <a:rPr lang="en-GB" sz="3600" b="1" baseline="30000" dirty="0">
                <a:solidFill>
                  <a:schemeClr val="bg1"/>
                </a:solidFill>
                <a:latin typeface="CMG Sans SemiBold" pitchFamily="2" charset="77"/>
              </a:rPr>
              <a:t>18 </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And pray in the Spirit on all occasions with all kinds of prayers and requests. With this in mind, be alert and always keep on praying for all the Lord’s people. </a:t>
            </a:r>
            <a:r>
              <a:rPr lang="en-GB" sz="3600" b="1" baseline="30000" dirty="0">
                <a:solidFill>
                  <a:schemeClr val="bg1"/>
                </a:solidFill>
                <a:latin typeface="CMG Sans SemiBold" pitchFamily="2" charset="77"/>
              </a:rPr>
              <a:t>19</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 Pray also for me, that whenever I speak, words may be given me so that I will fearlessly make known the mystery of the gospel, </a:t>
            </a:r>
            <a:r>
              <a:rPr lang="en-GB" sz="3600" b="1" baseline="30000" dirty="0">
                <a:solidFill>
                  <a:schemeClr val="bg1"/>
                </a:solidFill>
                <a:latin typeface="CMG Sans SemiBold" pitchFamily="2" charset="77"/>
              </a:rPr>
              <a:t>20 </a:t>
            </a: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for which I am an ambassador in chains. Pray that I may declare it fearlessly, as I should. </a:t>
            </a:r>
          </a:p>
          <a:p>
            <a:pPr marL="0" indent="0" algn="r">
              <a:buNone/>
            </a:pPr>
            <a:r>
              <a:rPr lang="en-GB" b="1" dirty="0">
                <a:solidFill>
                  <a:schemeClr val="bg1"/>
                </a:solidFill>
                <a:latin typeface="CMG Sans SemiBold" pitchFamily="2" charset="77"/>
                <a:ea typeface="Open Sans" panose="020B0606030504020204" pitchFamily="34" charset="0"/>
                <a:cs typeface="Open Sans" panose="020B0606030504020204" pitchFamily="34" charset="0"/>
              </a:rPr>
              <a:t>Ephesians 6 v 10 – 20 NIV</a:t>
            </a:r>
          </a:p>
          <a:p>
            <a:pPr marL="0" indent="0">
              <a:buNone/>
            </a:pPr>
            <a:endParaRPr lang="en-GB" sz="3200" b="1" dirty="0">
              <a:solidFill>
                <a:schemeClr val="bg1"/>
              </a:solidFill>
              <a:latin typeface="CMG Sans SemiBold"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35006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lgn="ctr">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The Nature of the War</a:t>
            </a:r>
          </a:p>
          <a:p>
            <a:pPr marL="0" indent="0">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As ‘prince of the power of the air’ (Eph.2 v.2 NKJ), Satan rules through a hierarchical ‘army’ of invisible spirit beings – Eph.6 v.12</a:t>
            </a:r>
          </a:p>
          <a:p>
            <a:pPr marL="0" indent="0">
              <a:buNone/>
            </a:pPr>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 </a:t>
            </a: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Don’t underestimate demonic powers (Acts 19 v.13 – 16) but don’t be alarmed and stay alert to the enemy’s deceptive schemes.</a:t>
            </a:r>
          </a:p>
        </p:txBody>
      </p:sp>
    </p:spTree>
    <p:extLst>
      <p:ext uri="{BB962C8B-B14F-4D97-AF65-F5344CB8AC3E}">
        <p14:creationId xmlns:p14="http://schemas.microsoft.com/office/powerpoint/2010/main" val="2808341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lgn="ctr">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The Source of our Strength – Eph.6 v.10</a:t>
            </a:r>
          </a:p>
          <a:p>
            <a:pPr marL="0" indent="0">
              <a:buNone/>
            </a:pPr>
            <a:endParaRPr lang="en-GB" sz="3200" b="1"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Be strong in the Almighty</a:t>
            </a:r>
          </a:p>
          <a:p>
            <a:endParaRPr lang="en-GB" sz="3200" b="1"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Satan is not equal to the Lord</a:t>
            </a:r>
          </a:p>
          <a:p>
            <a:endParaRPr lang="en-GB" sz="3200" b="1"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We’re on the Lord’s side</a:t>
            </a:r>
          </a:p>
          <a:p>
            <a:endParaRPr lang="en-GB" sz="3200" b="1"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The Greater One – the Holy Spirit – lives in you</a:t>
            </a:r>
          </a:p>
          <a:p>
            <a:pPr marL="0" indent="0">
              <a:buNone/>
            </a:pPr>
            <a:endParaRPr lang="en-GB" sz="3200" b="1" dirty="0">
              <a:solidFill>
                <a:schemeClr val="bg1"/>
              </a:solidFill>
              <a:latin typeface="CMG Sans SemiBold"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67345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rmAutofit/>
          </a:bodyPr>
          <a:lstStyle/>
          <a:p>
            <a:pPr marL="0" indent="0" algn="ctr">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The Assurance of our Victory</a:t>
            </a:r>
          </a:p>
          <a:p>
            <a:pPr marL="0" indent="0" algn="ctr">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Christ’s victory on the cross – Col.2 v.15</a:t>
            </a:r>
          </a:p>
          <a:p>
            <a:endParaRPr lang="en-GB" sz="3200" b="1"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Our winning stance: Stand Firm – Eph.6 v.14</a:t>
            </a:r>
          </a:p>
          <a:p>
            <a:endParaRPr lang="en-GB" sz="3200" b="1"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Our armour – Eph.6 v.14 – 17</a:t>
            </a:r>
          </a:p>
          <a:p>
            <a:endParaRPr lang="en-GB" sz="3200" b="1"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Our arsenal of weapons - Eph.6 v.18</a:t>
            </a:r>
          </a:p>
        </p:txBody>
      </p:sp>
    </p:spTree>
    <p:extLst>
      <p:ext uri="{BB962C8B-B14F-4D97-AF65-F5344CB8AC3E}">
        <p14:creationId xmlns:p14="http://schemas.microsoft.com/office/powerpoint/2010/main" val="555927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16060FBC-0538-A26A-679A-5B3E4FDD7D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7172" y="306421"/>
            <a:ext cx="4157655" cy="6245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5504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6BE239F-3C74-AA46-811F-17F01EFB391F}"/>
              </a:ext>
            </a:extLst>
          </p:cNvPr>
          <p:cNvSpPr>
            <a:spLocks noGrp="1"/>
          </p:cNvSpPr>
          <p:nvPr>
            <p:ph idx="1"/>
          </p:nvPr>
        </p:nvSpPr>
        <p:spPr>
          <a:xfrm>
            <a:off x="838200" y="544010"/>
            <a:ext cx="10515600" cy="5632953"/>
          </a:xfrm>
        </p:spPr>
        <p:txBody>
          <a:bodyPr>
            <a:noAutofit/>
          </a:bodyPr>
          <a:lstStyle/>
          <a:p>
            <a:pPr marL="0" indent="0" algn="ctr">
              <a:buNone/>
            </a:pPr>
            <a:r>
              <a:rPr lang="en-GB" sz="3600" b="1" dirty="0">
                <a:solidFill>
                  <a:schemeClr val="bg1"/>
                </a:solidFill>
                <a:latin typeface="CMG Sans SemiBold" pitchFamily="2" charset="77"/>
                <a:ea typeface="Open Sans" panose="020B0606030504020204" pitchFamily="34" charset="0"/>
                <a:cs typeface="Open Sans" panose="020B0606030504020204" pitchFamily="34" charset="0"/>
              </a:rPr>
              <a:t>The Armour God Provides – Eph.6 v.14 -17 </a:t>
            </a:r>
          </a:p>
          <a:p>
            <a:pPr marL="0" indent="0" algn="ctr">
              <a:buNone/>
            </a:pPr>
            <a:endParaRPr lang="en-GB" sz="3600" b="1" dirty="0">
              <a:solidFill>
                <a:schemeClr val="bg1"/>
              </a:solidFill>
              <a:latin typeface="CMG Sans SemiBold" pitchFamily="2" charset="77"/>
              <a:ea typeface="Open Sans" panose="020B0606030504020204" pitchFamily="34" charset="0"/>
              <a:cs typeface="Open Sans" panose="020B0606030504020204" pitchFamily="34" charset="0"/>
            </a:endParaRP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Belt of truth</a:t>
            </a: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Breastplate of righteousness </a:t>
            </a: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Boots of the Gospel of Peace </a:t>
            </a: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Shield of faith  </a:t>
            </a: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Helmet of salvation </a:t>
            </a:r>
          </a:p>
          <a:p>
            <a:r>
              <a:rPr lang="en-GB" sz="3200" b="1" dirty="0">
                <a:solidFill>
                  <a:schemeClr val="bg1"/>
                </a:solidFill>
                <a:latin typeface="CMG Sans SemiBold" pitchFamily="2" charset="77"/>
                <a:ea typeface="Open Sans" panose="020B0606030504020204" pitchFamily="34" charset="0"/>
                <a:cs typeface="Open Sans" panose="020B0606030504020204" pitchFamily="34" charset="0"/>
              </a:rPr>
              <a:t>Sword of the Spirit</a:t>
            </a:r>
          </a:p>
        </p:txBody>
      </p:sp>
    </p:spTree>
    <p:extLst>
      <p:ext uri="{BB962C8B-B14F-4D97-AF65-F5344CB8AC3E}">
        <p14:creationId xmlns:p14="http://schemas.microsoft.com/office/powerpoint/2010/main" val="743102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2930</TotalTime>
  <Words>537</Words>
  <Application>Microsoft Macintosh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CMG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Becca Marsh</cp:lastModifiedBy>
  <cp:revision>11</cp:revision>
  <dcterms:created xsi:type="dcterms:W3CDTF">2023-02-21T15:43:17Z</dcterms:created>
  <dcterms:modified xsi:type="dcterms:W3CDTF">2023-07-25T18:09:04Z</dcterms:modified>
</cp:coreProperties>
</file>