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1" r:id="rId4"/>
    <p:sldId id="269" r:id="rId5"/>
    <p:sldId id="270" r:id="rId6"/>
    <p:sldId id="271" r:id="rId7"/>
    <p:sldId id="273" r:id="rId8"/>
    <p:sldId id="272" r:id="rId9"/>
    <p:sldId id="274" r:id="rId10"/>
    <p:sldId id="275" r:id="rId11"/>
    <p:sldId id="276" r:id="rId12"/>
    <p:sldId id="277" r:id="rId13"/>
    <p:sldId id="278" r:id="rId14"/>
    <p:sldId id="265" r:id="rId15"/>
  </p:sldIdLst>
  <p:sldSz cx="9144000" cy="5143500" type="screen16x9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B272"/>
    <a:srgbClr val="A79579"/>
    <a:srgbClr val="0F2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99" autoAdjust="0"/>
    <p:restoredTop sz="94659"/>
  </p:normalViewPr>
  <p:slideViewPr>
    <p:cSldViewPr snapToGrid="0" snapToObjects="1">
      <p:cViewPr varScale="1">
        <p:scale>
          <a:sx n="79" d="100"/>
          <a:sy n="79" d="100"/>
        </p:scale>
        <p:origin x="216" y="1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2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32442742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383507"/>
            <a:ext cx="7772400" cy="153114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2914650"/>
            <a:ext cx="6400800" cy="22288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1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1792288" y="4025503"/>
            <a:ext cx="5486401" cy="6036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480060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457200" y="205978"/>
            <a:ext cx="6019800" cy="493752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85800" y="1383507"/>
            <a:ext cx="7772400" cy="153114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371600" y="2914650"/>
            <a:ext cx="6400800" cy="22288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722312" y="3305176"/>
            <a:ext cx="7772401" cy="183832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722312" y="894159"/>
            <a:ext cx="7772401" cy="241101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38600" cy="3943351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192608"/>
            <a:ext cx="8229600" cy="88399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457200" y="1076599"/>
            <a:ext cx="4040188" cy="55455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69057"/>
            <a:ext cx="8229600" cy="113109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57201" y="0"/>
            <a:ext cx="3008314" cy="10763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3575050" y="204788"/>
            <a:ext cx="5111750" cy="49387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69057"/>
            <a:ext cx="8229600" cy="1131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4769564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44C098-6CA3-F04E-9A03-57528B372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11982" y="432079"/>
            <a:ext cx="8289892" cy="4162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chemeClr val="bg1"/>
                </a:solidFill>
                <a:latin typeface="CMG Sans SemiBold"/>
              </a:rPr>
              <a:t>A Co-labouring with God</a:t>
            </a: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  <a:latin typeface="CMG Sans SemiBold"/>
            </a:endParaRPr>
          </a:p>
          <a:p>
            <a:pPr marL="0" indent="0" algn="ctr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“He creates each of us by Christ Jesus </a:t>
            </a:r>
            <a:r>
              <a:rPr lang="en-GB" sz="3000" dirty="0">
                <a:solidFill>
                  <a:srgbClr val="FFFF00"/>
                </a:solidFill>
                <a:latin typeface="CMG Sans SemiBold"/>
              </a:rPr>
              <a:t>to join him in the work he does</a:t>
            </a:r>
            <a:r>
              <a:rPr lang="en-GB" sz="3000" dirty="0">
                <a:solidFill>
                  <a:schemeClr val="bg1"/>
                </a:solidFill>
                <a:latin typeface="CMG Sans SemiBold"/>
              </a:rPr>
              <a:t>,</a:t>
            </a:r>
          </a:p>
          <a:p>
            <a:pPr marL="0" indent="0" algn="ctr">
              <a:buNone/>
            </a:pPr>
            <a:endParaRPr lang="en-GB" sz="3000" dirty="0">
              <a:solidFill>
                <a:schemeClr val="bg1"/>
              </a:solidFill>
              <a:latin typeface="CMG Sans SemiBold"/>
            </a:endParaRPr>
          </a:p>
          <a:p>
            <a:pPr marL="0" indent="0" algn="ctr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The good work he has gotten ready for us to do …”  </a:t>
            </a:r>
            <a:r>
              <a:rPr lang="en-GB" sz="3000" dirty="0" err="1">
                <a:solidFill>
                  <a:schemeClr val="bg1"/>
                </a:solidFill>
                <a:latin typeface="CMG Sans SemiBold"/>
              </a:rPr>
              <a:t>Eph</a:t>
            </a:r>
            <a:r>
              <a:rPr lang="en-GB" sz="3000" dirty="0">
                <a:solidFill>
                  <a:schemeClr val="bg1"/>
                </a:solidFill>
                <a:latin typeface="CMG Sans SemiBold"/>
              </a:rPr>
              <a:t> 2v10 (Message)</a:t>
            </a:r>
          </a:p>
        </p:txBody>
      </p:sp>
    </p:spTree>
    <p:extLst>
      <p:ext uri="{BB962C8B-B14F-4D97-AF65-F5344CB8AC3E}">
        <p14:creationId xmlns:p14="http://schemas.microsoft.com/office/powerpoint/2010/main" val="2419931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221064" y="341644"/>
            <a:ext cx="8681776" cy="425297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000" b="1" dirty="0">
                <a:solidFill>
                  <a:schemeClr val="bg1"/>
                </a:solidFill>
                <a:latin typeface="CMG Sans SemiBold"/>
              </a:rPr>
              <a:t>A Character Refining Tool of God</a:t>
            </a:r>
          </a:p>
          <a:p>
            <a:pPr marL="0" indent="0" algn="ctr">
              <a:buNone/>
            </a:pPr>
            <a:endParaRPr lang="en-GB" sz="1600" dirty="0">
              <a:solidFill>
                <a:schemeClr val="bg1"/>
              </a:solidFill>
              <a:latin typeface="CMG Sans SemiBold"/>
            </a:endParaRPr>
          </a:p>
          <a:p>
            <a:pPr marL="0" indent="0">
              <a:buNone/>
            </a:pPr>
            <a:r>
              <a:rPr lang="en-GB" sz="3000" b="1" dirty="0">
                <a:solidFill>
                  <a:schemeClr val="bg1"/>
                </a:solidFill>
                <a:latin typeface="CMG Sans SemiBold"/>
              </a:rPr>
              <a:t> </a:t>
            </a:r>
            <a:r>
              <a:rPr lang="en-GB" sz="3000" dirty="0">
                <a:solidFill>
                  <a:schemeClr val="bg1"/>
                </a:solidFill>
                <a:latin typeface="CMG Sans SemiBold"/>
              </a:rPr>
              <a:t>“</a:t>
            </a:r>
            <a:r>
              <a:rPr lang="en-GB" sz="3000" dirty="0">
                <a:solidFill>
                  <a:srgbClr val="FFFF00"/>
                </a:solidFill>
                <a:latin typeface="CMG Sans SemiBold"/>
              </a:rPr>
              <a:t>We are God’s masterpiece</a:t>
            </a:r>
            <a:r>
              <a:rPr lang="en-GB" sz="3000" dirty="0">
                <a:solidFill>
                  <a:schemeClr val="bg1"/>
                </a:solidFill>
                <a:latin typeface="CMG Sans SemiBold"/>
              </a:rPr>
              <a:t>. He has recreated us anew in Christ Jesus so we can do the good things he planned for us.”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latin typeface="CMG Sans SemiBold"/>
              </a:rPr>
              <a:t>Ephesians 2v10 (NLT)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CMG Sans SemiBold"/>
            </a:endParaRP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“… </a:t>
            </a:r>
            <a:r>
              <a:rPr lang="en-GB" sz="3000" dirty="0">
                <a:solidFill>
                  <a:srgbClr val="FFFF00"/>
                </a:solidFill>
                <a:latin typeface="CMG Sans SemiBold"/>
              </a:rPr>
              <a:t>we are God’s workmanship</a:t>
            </a:r>
            <a:r>
              <a:rPr lang="en-GB" sz="3000" dirty="0">
                <a:solidFill>
                  <a:schemeClr val="bg1"/>
                </a:solidFill>
                <a:latin typeface="CMG Sans SemiBold"/>
              </a:rPr>
              <a:t>, …”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latin typeface="CMG Sans SemiBold"/>
              </a:rPr>
              <a:t>Ephesians 2v10 (NIV)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 </a:t>
            </a:r>
          </a:p>
          <a:p>
            <a:pPr marL="0" indent="0" algn="ctr">
              <a:buNone/>
            </a:pPr>
            <a:endParaRPr lang="en-GB" sz="3000" dirty="0">
              <a:solidFill>
                <a:schemeClr val="bg1"/>
              </a:solidFill>
              <a:latin typeface="CMG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286111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301451" y="482321"/>
            <a:ext cx="8561195" cy="41123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God refines us, like a:</a:t>
            </a:r>
          </a:p>
          <a:p>
            <a:pPr lvl="1">
              <a:buFont typeface="Wingdings" pitchFamily="2" charset="2"/>
              <a:buChar char="Ø"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 potter reshapes clay</a:t>
            </a:r>
          </a:p>
          <a:p>
            <a:pPr lvl="1">
              <a:buFont typeface="Wingdings" pitchFamily="2" charset="2"/>
              <a:buChar char="Ø"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 furnace refines gold</a:t>
            </a:r>
          </a:p>
          <a:p>
            <a:pPr lvl="1">
              <a:buFont typeface="Wingdings" pitchFamily="2" charset="2"/>
              <a:buChar char="Ø"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 a gardener prunes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 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God uses ALL things – including in our work – for our good (Romans 8v28) 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 </a:t>
            </a:r>
          </a:p>
          <a:p>
            <a:pPr marL="0" indent="0" algn="ctr">
              <a:buNone/>
            </a:pPr>
            <a:endParaRPr lang="en-GB" sz="3000" dirty="0">
              <a:solidFill>
                <a:schemeClr val="bg1"/>
              </a:solidFill>
              <a:latin typeface="CMG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876324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301451" y="482321"/>
            <a:ext cx="8561195" cy="41123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000" b="1" dirty="0">
                <a:solidFill>
                  <a:schemeClr val="bg1"/>
                </a:solidFill>
                <a:latin typeface="CMG Sans SemiBold"/>
              </a:rPr>
              <a:t>A Call to Renew our Mind</a:t>
            </a:r>
          </a:p>
          <a:p>
            <a:pPr marL="0" indent="0">
              <a:buNone/>
            </a:pPr>
            <a:endParaRPr lang="en-GB" sz="1050" dirty="0">
              <a:solidFill>
                <a:schemeClr val="bg1"/>
              </a:solidFill>
              <a:latin typeface="CMG Sans SemiBold"/>
            </a:endParaRP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/>
              </a:rPr>
              <a:t>To view our work as:</a:t>
            </a:r>
          </a:p>
          <a:p>
            <a:r>
              <a:rPr lang="en-GB" sz="2800" dirty="0">
                <a:solidFill>
                  <a:schemeClr val="bg1"/>
                </a:solidFill>
                <a:latin typeface="CMG Sans SemiBold"/>
              </a:rPr>
              <a:t>a </a:t>
            </a:r>
            <a:r>
              <a:rPr lang="en-GB" sz="2800" b="1" dirty="0">
                <a:solidFill>
                  <a:schemeClr val="bg1"/>
                </a:solidFill>
                <a:latin typeface="CMG Sans SemiBold"/>
              </a:rPr>
              <a:t>CALLING</a:t>
            </a:r>
            <a:r>
              <a:rPr lang="en-GB" sz="2800" dirty="0">
                <a:solidFill>
                  <a:schemeClr val="bg1"/>
                </a:solidFill>
                <a:latin typeface="CMG Sans SemiBold"/>
              </a:rPr>
              <a:t> from God affecting our </a:t>
            </a:r>
            <a:r>
              <a:rPr lang="en-GB" sz="2800" b="1" dirty="0">
                <a:solidFill>
                  <a:schemeClr val="bg1"/>
                </a:solidFill>
                <a:latin typeface="CMG Sans SemiBold"/>
              </a:rPr>
              <a:t>approach</a:t>
            </a:r>
          </a:p>
          <a:p>
            <a:r>
              <a:rPr lang="en-GB" sz="2800" dirty="0">
                <a:solidFill>
                  <a:schemeClr val="bg1"/>
                </a:solidFill>
                <a:latin typeface="CMG Sans SemiBold"/>
              </a:rPr>
              <a:t>a </a:t>
            </a:r>
            <a:r>
              <a:rPr lang="en-GB" sz="2800" b="1" dirty="0">
                <a:solidFill>
                  <a:schemeClr val="bg1"/>
                </a:solidFill>
                <a:latin typeface="CMG Sans SemiBold"/>
              </a:rPr>
              <a:t>Co-LABOURING</a:t>
            </a:r>
            <a:r>
              <a:rPr lang="en-GB" sz="2800" dirty="0">
                <a:solidFill>
                  <a:schemeClr val="bg1"/>
                </a:solidFill>
                <a:latin typeface="CMG Sans SemiBold"/>
              </a:rPr>
              <a:t> with God changing our </a:t>
            </a:r>
            <a:r>
              <a:rPr lang="en-GB" sz="2800" b="1" dirty="0">
                <a:solidFill>
                  <a:schemeClr val="bg1"/>
                </a:solidFill>
                <a:latin typeface="CMG Sans SemiBold"/>
              </a:rPr>
              <a:t>actions</a:t>
            </a:r>
          </a:p>
          <a:p>
            <a:r>
              <a:rPr lang="en-GB" sz="2800" dirty="0">
                <a:solidFill>
                  <a:schemeClr val="bg1"/>
                </a:solidFill>
                <a:latin typeface="CMG Sans SemiBold"/>
              </a:rPr>
              <a:t>a </a:t>
            </a:r>
            <a:r>
              <a:rPr lang="en-GB" sz="2800" b="1" dirty="0">
                <a:solidFill>
                  <a:schemeClr val="bg1"/>
                </a:solidFill>
                <a:latin typeface="CMG Sans SemiBold"/>
              </a:rPr>
              <a:t>CHARACTER</a:t>
            </a:r>
            <a:r>
              <a:rPr lang="en-GB" sz="2800" dirty="0">
                <a:solidFill>
                  <a:schemeClr val="bg1"/>
                </a:solidFill>
                <a:latin typeface="CMG Sans SemiBold"/>
              </a:rPr>
              <a:t> refining tool of God purifying our </a:t>
            </a:r>
            <a:r>
              <a:rPr lang="en-GB" sz="2800" b="1" dirty="0">
                <a:solidFill>
                  <a:schemeClr val="bg1"/>
                </a:solidFill>
                <a:latin typeface="CMG Sans SemiBold"/>
              </a:rPr>
              <a:t>attitudes</a:t>
            </a:r>
            <a:r>
              <a:rPr lang="en-GB" sz="2800" dirty="0">
                <a:solidFill>
                  <a:schemeClr val="bg1"/>
                </a:solidFill>
                <a:latin typeface="CMG Sans SemiBold"/>
              </a:rPr>
              <a:t> </a:t>
            </a:r>
          </a:p>
          <a:p>
            <a:pPr marL="0" indent="0" algn="ctr">
              <a:buNone/>
            </a:pPr>
            <a:endParaRPr lang="en-GB" sz="3000" dirty="0">
              <a:solidFill>
                <a:schemeClr val="bg1"/>
              </a:solidFill>
              <a:latin typeface="CMG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846935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B28A7-C605-D240-82E0-8BEA30A6F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8072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C1CD413-F6A7-C046-AAF4-467F1580B0D6}"/>
              </a:ext>
            </a:extLst>
          </p:cNvPr>
          <p:cNvSpPr txBox="1"/>
          <p:nvPr/>
        </p:nvSpPr>
        <p:spPr>
          <a:xfrm>
            <a:off x="1557495" y="1829645"/>
            <a:ext cx="6109398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GOD’S PURPOSE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FOR WORK</a:t>
            </a:r>
          </a:p>
        </p:txBody>
      </p:sp>
    </p:spTree>
    <p:extLst>
      <p:ext uri="{BB962C8B-B14F-4D97-AF65-F5344CB8AC3E}">
        <p14:creationId xmlns:p14="http://schemas.microsoft.com/office/powerpoint/2010/main" val="358415973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295321"/>
            <a:ext cx="8229600" cy="42993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  <a:defRPr sz="1800"/>
            </a:pP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In the Beginning</a:t>
            </a:r>
          </a:p>
          <a:p>
            <a:pPr marL="0" indent="0">
              <a:buNone/>
              <a:defRPr sz="1800"/>
            </a:pPr>
            <a:endParaRPr lang="en-GB" sz="3000" dirty="0">
              <a:solidFill>
                <a:schemeClr val="bg1"/>
              </a:solidFill>
              <a:latin typeface="CMG Sans SemiBold" pitchFamily="2" charset="77"/>
              <a:ea typeface="Gill Sans"/>
              <a:cs typeface="Gill Sans"/>
            </a:endParaRPr>
          </a:p>
          <a:p>
            <a:pPr marL="0" indent="0">
              <a:buNone/>
              <a:defRPr sz="1800"/>
            </a:pP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God blessed mankind in:</a:t>
            </a:r>
          </a:p>
          <a:p>
            <a:pPr lvl="1">
              <a:buFont typeface="Wingdings" pitchFamily="2" charset="2"/>
              <a:buChar char="Ø"/>
              <a:defRPr sz="1800"/>
            </a:pPr>
            <a:r>
              <a:rPr lang="en-GB" sz="28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Procreation        - Genesis 1v28</a:t>
            </a:r>
          </a:p>
          <a:p>
            <a:pPr lvl="1">
              <a:buFont typeface="Wingdings" pitchFamily="2" charset="2"/>
              <a:buChar char="Ø"/>
              <a:defRPr sz="1800"/>
            </a:pPr>
            <a:r>
              <a:rPr lang="en-GB" sz="28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Ruling on earth  - Genesis 1v28</a:t>
            </a:r>
          </a:p>
          <a:p>
            <a:pPr lvl="1">
              <a:buFont typeface="Wingdings" pitchFamily="2" charset="2"/>
              <a:buChar char="Ø"/>
              <a:defRPr sz="1800"/>
            </a:pPr>
            <a:r>
              <a:rPr lang="en-GB" sz="28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Our work             - Genesis 2v15</a:t>
            </a:r>
          </a:p>
        </p:txBody>
      </p:sp>
    </p:spTree>
    <p:extLst>
      <p:ext uri="{BB962C8B-B14F-4D97-AF65-F5344CB8AC3E}">
        <p14:creationId xmlns:p14="http://schemas.microsoft.com/office/powerpoint/2010/main" val="421270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295321"/>
            <a:ext cx="8229600" cy="42993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  <a:defRPr sz="1800"/>
            </a:pP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Work Defined</a:t>
            </a:r>
          </a:p>
          <a:p>
            <a:pPr marL="0" indent="0" algn="ctr">
              <a:buNone/>
              <a:defRPr sz="1800"/>
            </a:pPr>
            <a:endParaRPr lang="en-GB" sz="3000" dirty="0">
              <a:solidFill>
                <a:schemeClr val="bg1"/>
              </a:solidFill>
              <a:latin typeface="CMG Sans SemiBold" pitchFamily="2" charset="77"/>
              <a:ea typeface="Gill Sans"/>
              <a:cs typeface="Gill Sans"/>
            </a:endParaRPr>
          </a:p>
          <a:p>
            <a:pPr marL="0" indent="0" algn="l">
              <a:buNone/>
              <a:defRPr sz="1800"/>
            </a:pP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Every endeavour &amp; activity which we give ourselves to, whether for monetary reward or voluntary; whether a profession, trade, vocation, parenting or care of relatives.</a:t>
            </a:r>
          </a:p>
        </p:txBody>
      </p:sp>
    </p:spTree>
    <p:extLst>
      <p:ext uri="{BB962C8B-B14F-4D97-AF65-F5344CB8AC3E}">
        <p14:creationId xmlns:p14="http://schemas.microsoft.com/office/powerpoint/2010/main" val="463380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295321"/>
            <a:ext cx="8229600" cy="45869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000" b="1" dirty="0">
                <a:solidFill>
                  <a:schemeClr val="bg1"/>
                </a:solidFill>
                <a:latin typeface="CMG Sans ExtraBold" pitchFamily="2" charset="77"/>
                <a:ea typeface="Gill Sans"/>
                <a:cs typeface="Gill Sans"/>
              </a:rPr>
              <a:t>THE FALL’S EFFECT ON WORK</a:t>
            </a:r>
          </a:p>
          <a:p>
            <a:pPr marL="0" indent="0">
              <a:buNone/>
            </a:pPr>
            <a:endParaRPr lang="en-GB" sz="1200" dirty="0">
              <a:solidFill>
                <a:schemeClr val="bg1"/>
              </a:solidFill>
              <a:latin typeface="CMG Sans SemiBold" pitchFamily="2" charset="77"/>
              <a:ea typeface="Gill Sans"/>
              <a:cs typeface="Gill Sans"/>
            </a:endParaRP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“nothing works as it should” – Tim Keller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CMG Sans SemiBold" pitchFamily="2" charset="77"/>
              <a:ea typeface="Gill Sans"/>
              <a:cs typeface="Gill Sans"/>
            </a:endParaRP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Resulting in frustration instead of fulfilment and fruitfulness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CMG Sans SemiBold" pitchFamily="2" charset="77"/>
              <a:ea typeface="Gill Sans"/>
              <a:cs typeface="Gill Sans"/>
            </a:endParaRP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Creation is frustrated &amp; groaning to be liberated from its bondage to decay </a:t>
            </a:r>
            <a:r>
              <a:rPr lang="en-GB" sz="2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Romans 8 v20 – 21</a:t>
            </a:r>
          </a:p>
          <a:p>
            <a:pPr marL="0" indent="0" algn="ctr">
              <a:buNone/>
              <a:defRPr sz="1800"/>
            </a:pPr>
            <a:endParaRPr lang="en-GB" sz="3000" dirty="0">
              <a:solidFill>
                <a:schemeClr val="bg1"/>
              </a:solidFill>
              <a:latin typeface="CMG Sans SemiBold" pitchFamily="2" charset="77"/>
              <a:ea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29047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295321"/>
            <a:ext cx="8229600" cy="42993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Fullness of Life includes our Work</a:t>
            </a:r>
          </a:p>
          <a:p>
            <a:pPr marL="0" indent="0" algn="ctr">
              <a:buNone/>
            </a:pPr>
            <a:endParaRPr lang="en-GB" sz="3000" b="1" dirty="0">
              <a:solidFill>
                <a:schemeClr val="bg1"/>
              </a:solidFill>
              <a:latin typeface="CMG Sans SemiBold" pitchFamily="2" charset="77"/>
              <a:ea typeface="Gill Sans"/>
              <a:cs typeface="Gill Sans"/>
            </a:endParaRPr>
          </a:p>
          <a:p>
            <a:pPr marL="0" indent="0" algn="l">
              <a:buNone/>
            </a:pP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Jesus’ promise of life to the full</a:t>
            </a:r>
          </a:p>
          <a:p>
            <a:pPr marL="0" indent="0" algn="l">
              <a:buNone/>
            </a:pPr>
            <a:r>
              <a:rPr lang="en-GB" sz="2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John 10v10 NIV</a:t>
            </a:r>
          </a:p>
          <a:p>
            <a:pPr marL="0" indent="0" algn="l">
              <a:buNone/>
            </a:pPr>
            <a:endParaRPr lang="en-GB" sz="3000" dirty="0">
              <a:solidFill>
                <a:srgbClr val="FFFF00"/>
              </a:solidFill>
              <a:latin typeface="CMG Sans SemiBold" pitchFamily="2" charset="77"/>
              <a:ea typeface="Gill Sans"/>
              <a:cs typeface="Gill Sans"/>
            </a:endParaRPr>
          </a:p>
          <a:p>
            <a:pPr marL="0" indent="0" algn="l">
              <a:buNone/>
            </a:pPr>
            <a:r>
              <a:rPr lang="en-GB" sz="3000" dirty="0">
                <a:solidFill>
                  <a:srgbClr val="FFFF00"/>
                </a:solidFill>
                <a:latin typeface="CMG Sans SemiBold" pitchFamily="2" charset="77"/>
                <a:ea typeface="Gill Sans"/>
                <a:cs typeface="Gill Sans"/>
              </a:rPr>
              <a:t>Includes our work </a:t>
            </a:r>
          </a:p>
        </p:txBody>
      </p:sp>
    </p:spTree>
    <p:extLst>
      <p:ext uri="{BB962C8B-B14F-4D97-AF65-F5344CB8AC3E}">
        <p14:creationId xmlns:p14="http://schemas.microsoft.com/office/powerpoint/2010/main" val="323046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295321"/>
            <a:ext cx="8229600" cy="42993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000" b="1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Keys to Enjoy our Work</a:t>
            </a:r>
          </a:p>
          <a:p>
            <a:pPr marL="0" indent="0" algn="ctr">
              <a:buNone/>
            </a:pPr>
            <a:endParaRPr lang="en-GB" sz="3000" b="1" dirty="0">
              <a:solidFill>
                <a:schemeClr val="bg1"/>
              </a:solidFill>
              <a:latin typeface="CMG Sans SemiBold" pitchFamily="2" charset="77"/>
              <a:ea typeface="Gill Sans"/>
              <a:cs typeface="Gill Sans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a </a:t>
            </a:r>
            <a:r>
              <a:rPr lang="en-GB" sz="3000" dirty="0">
                <a:solidFill>
                  <a:srgbClr val="FFFF00"/>
                </a:solidFill>
                <a:latin typeface="CMG Sans SemiBold" pitchFamily="2" charset="77"/>
                <a:ea typeface="Gill Sans"/>
                <a:cs typeface="Gill Sans"/>
              </a:rPr>
              <a:t>CALLING</a:t>
            </a: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 from God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a </a:t>
            </a:r>
            <a:r>
              <a:rPr lang="en-GB" sz="3000" dirty="0">
                <a:solidFill>
                  <a:srgbClr val="FFFF00"/>
                </a:solidFill>
                <a:latin typeface="CMG Sans SemiBold" pitchFamily="2" charset="77"/>
                <a:ea typeface="Gill Sans"/>
                <a:cs typeface="Gill Sans"/>
              </a:rPr>
              <a:t>Co-labouring</a:t>
            </a: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 with God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a </a:t>
            </a:r>
            <a:r>
              <a:rPr lang="en-GB" sz="3000" dirty="0">
                <a:solidFill>
                  <a:srgbClr val="FFFF00"/>
                </a:solidFill>
                <a:latin typeface="CMG Sans SemiBold" pitchFamily="2" charset="77"/>
                <a:ea typeface="Gill Sans"/>
                <a:cs typeface="Gill Sans"/>
              </a:rPr>
              <a:t>Character</a:t>
            </a:r>
            <a:r>
              <a:rPr lang="en-GB" sz="3000" dirty="0">
                <a:solidFill>
                  <a:schemeClr val="bg1"/>
                </a:solidFill>
                <a:latin typeface="CMG Sans SemiBold" pitchFamily="2" charset="77"/>
                <a:ea typeface="Gill Sans"/>
                <a:cs typeface="Gill Sans"/>
              </a:rPr>
              <a:t> refining tool of God</a:t>
            </a:r>
          </a:p>
        </p:txBody>
      </p:sp>
    </p:spTree>
    <p:extLst>
      <p:ext uri="{BB962C8B-B14F-4D97-AF65-F5344CB8AC3E}">
        <p14:creationId xmlns:p14="http://schemas.microsoft.com/office/powerpoint/2010/main" val="2850586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295321"/>
            <a:ext cx="8229600" cy="42993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chemeClr val="bg1"/>
                </a:solidFill>
                <a:latin typeface="CMG Sans SemiBold"/>
              </a:rPr>
              <a:t>A Calling from God</a:t>
            </a:r>
          </a:p>
          <a:p>
            <a:pPr marL="0" indent="0">
              <a:buNone/>
            </a:pPr>
            <a:endParaRPr lang="en-GB" dirty="0">
              <a:latin typeface="CMG Sans SemiBold"/>
            </a:endParaRPr>
          </a:p>
          <a:p>
            <a:r>
              <a:rPr lang="en-GB" dirty="0">
                <a:solidFill>
                  <a:schemeClr val="bg1"/>
                </a:solidFill>
                <a:latin typeface="CMG Sans SemiBold"/>
              </a:rPr>
              <a:t>Mankind’s general calling</a:t>
            </a:r>
          </a:p>
          <a:p>
            <a:r>
              <a:rPr lang="en-GB" dirty="0">
                <a:solidFill>
                  <a:schemeClr val="bg1"/>
                </a:solidFill>
                <a:latin typeface="CMG Sans SemiBold"/>
              </a:rPr>
              <a:t>Christians’ specific calling</a:t>
            </a:r>
          </a:p>
          <a:p>
            <a:r>
              <a:rPr lang="en-GB" dirty="0">
                <a:solidFill>
                  <a:schemeClr val="bg1"/>
                </a:solidFill>
                <a:latin typeface="CMG Sans SemiBold"/>
              </a:rPr>
              <a:t>A Christian’s unique calling</a:t>
            </a:r>
          </a:p>
        </p:txBody>
      </p:sp>
    </p:spTree>
    <p:extLst>
      <p:ext uri="{BB962C8B-B14F-4D97-AF65-F5344CB8AC3E}">
        <p14:creationId xmlns:p14="http://schemas.microsoft.com/office/powerpoint/2010/main" val="2282189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369275" y="270050"/>
            <a:ext cx="8350181" cy="45041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00" b="1" dirty="0">
                <a:solidFill>
                  <a:schemeClr val="bg1"/>
                </a:solidFill>
                <a:latin typeface="CMG Sans SemiBold"/>
              </a:rPr>
              <a:t>A Christian’s Unique Calling</a:t>
            </a:r>
            <a:r>
              <a:rPr lang="en-GB" sz="2800" b="1" dirty="0">
                <a:solidFill>
                  <a:srgbClr val="FFFF00"/>
                </a:solidFill>
                <a:latin typeface="CMG Sans SemiBold"/>
              </a:rPr>
              <a:t> </a:t>
            </a:r>
          </a:p>
          <a:p>
            <a:pPr marL="0" indent="0" algn="l">
              <a:buNone/>
            </a:pPr>
            <a:r>
              <a:rPr lang="en-GB" sz="2800" dirty="0">
                <a:solidFill>
                  <a:schemeClr val="bg1"/>
                </a:solidFill>
                <a:latin typeface="CMG Sans SemiBold"/>
              </a:rPr>
              <a:t>“For we are God’s workmanship, </a:t>
            </a:r>
            <a:r>
              <a:rPr lang="en-GB" sz="2800" dirty="0">
                <a:solidFill>
                  <a:srgbClr val="FFFF00"/>
                </a:solidFill>
                <a:latin typeface="CMG Sans SemiBold"/>
              </a:rPr>
              <a:t>created in Christ Jesus to do good works</a:t>
            </a:r>
            <a:r>
              <a:rPr lang="en-GB" sz="2800" dirty="0">
                <a:solidFill>
                  <a:schemeClr val="bg1"/>
                </a:solidFill>
                <a:latin typeface="CMG Sans SemiBold"/>
              </a:rPr>
              <a:t>, which God prepared in advance for us to do.”</a:t>
            </a:r>
          </a:p>
          <a:p>
            <a:pPr marL="0" indent="0" algn="l">
              <a:buNone/>
            </a:pPr>
            <a:r>
              <a:rPr lang="en-GB" sz="2000" dirty="0">
                <a:solidFill>
                  <a:schemeClr val="bg1"/>
                </a:solidFill>
                <a:latin typeface="CMG Sans SemiBold"/>
              </a:rPr>
              <a:t>Ephesians 2v10 (NIV)</a:t>
            </a:r>
          </a:p>
          <a:p>
            <a:pPr marL="0" indent="0" algn="l">
              <a:buNone/>
            </a:pPr>
            <a:endParaRPr lang="en-GB" sz="1800" dirty="0">
              <a:solidFill>
                <a:schemeClr val="bg1"/>
              </a:solidFill>
              <a:latin typeface="CMG Sans SemiBold"/>
            </a:endParaRPr>
          </a:p>
          <a:p>
            <a:pPr marL="0" indent="0" algn="l">
              <a:buNone/>
            </a:pPr>
            <a:r>
              <a:rPr lang="en-GB" sz="2800" dirty="0">
                <a:solidFill>
                  <a:schemeClr val="bg1"/>
                </a:solidFill>
                <a:latin typeface="CMG Sans SemiBold"/>
              </a:rPr>
              <a:t>“… let each person lead the life the Lord has </a:t>
            </a:r>
            <a:r>
              <a:rPr lang="en-GB" sz="2800" dirty="0">
                <a:solidFill>
                  <a:srgbClr val="FFFF00"/>
                </a:solidFill>
                <a:latin typeface="CMG Sans SemiBold"/>
              </a:rPr>
              <a:t>assigned</a:t>
            </a:r>
            <a:r>
              <a:rPr lang="en-GB" sz="2800" dirty="0">
                <a:solidFill>
                  <a:schemeClr val="bg1"/>
                </a:solidFill>
                <a:latin typeface="CMG Sans SemiBold"/>
              </a:rPr>
              <a:t> to him, and to which God has </a:t>
            </a:r>
            <a:r>
              <a:rPr lang="en-GB" sz="2800" dirty="0">
                <a:solidFill>
                  <a:srgbClr val="FFFF00"/>
                </a:solidFill>
                <a:latin typeface="CMG Sans SemiBold"/>
              </a:rPr>
              <a:t>called</a:t>
            </a:r>
            <a:r>
              <a:rPr lang="en-GB" sz="2800" dirty="0">
                <a:solidFill>
                  <a:schemeClr val="bg1"/>
                </a:solidFill>
                <a:latin typeface="CMG Sans SemiBold"/>
              </a:rPr>
              <a:t> him …”  </a:t>
            </a:r>
            <a:r>
              <a:rPr lang="en-GB" sz="2000" dirty="0">
                <a:solidFill>
                  <a:schemeClr val="bg1"/>
                </a:solidFill>
                <a:latin typeface="CMG Sans SemiBold"/>
              </a:rPr>
              <a:t>1 Cor.7 v.17 (ESV)</a:t>
            </a:r>
          </a:p>
          <a:p>
            <a:pPr lvl="1" algn="l">
              <a:buFont typeface="Wingdings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  <a:latin typeface="CMG Sans SemiBold"/>
              </a:rPr>
              <a:t>Example of Joseph – Gen. chs.37 &amp; 39 - 41</a:t>
            </a:r>
          </a:p>
        </p:txBody>
      </p:sp>
    </p:spTree>
    <p:extLst>
      <p:ext uri="{BB962C8B-B14F-4D97-AF65-F5344CB8AC3E}">
        <p14:creationId xmlns:p14="http://schemas.microsoft.com/office/powerpoint/2010/main" val="996442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408</Words>
  <Application>Microsoft Macintosh PowerPoint</Application>
  <PresentationFormat>On-screen Show (16:9)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Avenir Roman</vt:lpstr>
      <vt:lpstr>Calibri</vt:lpstr>
      <vt:lpstr>CMG Sans</vt:lpstr>
      <vt:lpstr>CMG Sans ExtraBold</vt:lpstr>
      <vt:lpstr>CMG Sans SemiBold</vt:lpstr>
      <vt:lpstr>Gill Sans</vt:lpstr>
      <vt:lpstr>Wingdings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Microsoft Office User</cp:lastModifiedBy>
  <cp:revision>33</cp:revision>
  <dcterms:modified xsi:type="dcterms:W3CDTF">2023-02-09T12:30:23Z</dcterms:modified>
</cp:coreProperties>
</file>