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87" r:id="rId4"/>
    <p:sldId id="265" r:id="rId5"/>
    <p:sldId id="293" r:id="rId6"/>
    <p:sldId id="294" r:id="rId7"/>
    <p:sldId id="295" r:id="rId8"/>
    <p:sldId id="296" r:id="rId9"/>
    <p:sldId id="297" r:id="rId10"/>
    <p:sldId id="298" r:id="rId11"/>
    <p:sldId id="299" r:id="rId12"/>
    <p:sldId id="300"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2DC"/>
    <a:srgbClr val="FFFF00"/>
    <a:srgbClr val="C4BBB0"/>
    <a:srgbClr val="0B1A2A"/>
    <a:srgbClr val="2D3F57"/>
    <a:srgbClr val="0C4BBB"/>
    <a:srgbClr val="CD2A2A"/>
    <a:srgbClr val="FF5B66"/>
    <a:srgbClr val="D6B8A8"/>
    <a:srgbClr val="31F4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p:restoredTop sz="95807"/>
  </p:normalViewPr>
  <p:slideViewPr>
    <p:cSldViewPr snapToGrid="0" snapToObjects="1">
      <p:cViewPr varScale="1">
        <p:scale>
          <a:sx n="111" d="100"/>
          <a:sy n="111" d="100"/>
        </p:scale>
        <p:origin x="4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28/05/2022</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28/05/2022</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770A-B37C-D340-B32B-08257F4A3875}"/>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14829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SATAN and DEMONS are</a:t>
            </a:r>
            <a:r>
              <a:rPr lang="en-GB" sz="3200" b="1" dirty="0">
                <a:solidFill>
                  <a:srgbClr val="E9E2DC"/>
                </a:solidFill>
                <a:latin typeface="Gentium" panose="02000503060000020004"/>
              </a:rPr>
              <a:t>:</a:t>
            </a:r>
          </a:p>
          <a:p>
            <a:pPr>
              <a:lnSpc>
                <a:spcPct val="100000"/>
              </a:lnSpc>
              <a:buFont typeface="Wingdings" panose="05000000000000000000" pitchFamily="2" charset="2"/>
              <a:buChar char="Ø"/>
            </a:pPr>
            <a:r>
              <a:rPr lang="en-GB" sz="3200" b="1" dirty="0">
                <a:solidFill>
                  <a:srgbClr val="E9E2DC"/>
                </a:solidFill>
                <a:latin typeface="Gentium" panose="02000503060000020004"/>
              </a:rPr>
              <a:t>Defeated but not destroyed</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Colossians 2 vs 15</a:t>
            </a:r>
          </a:p>
          <a:p>
            <a:pPr>
              <a:lnSpc>
                <a:spcPct val="100000"/>
              </a:lnSpc>
              <a:buFont typeface="Wingdings" panose="05000000000000000000" pitchFamily="2" charset="2"/>
              <a:buChar char="Ø"/>
            </a:pPr>
            <a:r>
              <a:rPr lang="en-GB" sz="3200" b="1" dirty="0">
                <a:solidFill>
                  <a:srgbClr val="E9E2DC"/>
                </a:solidFill>
                <a:latin typeface="Gentium" panose="02000503060000020004"/>
              </a:rPr>
              <a:t>Our foes, not our friends</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1 Peter 5 vs 8</a:t>
            </a:r>
          </a:p>
          <a:p>
            <a:pPr>
              <a:lnSpc>
                <a:spcPct val="100000"/>
              </a:lnSpc>
              <a:buFont typeface="Wingdings" panose="05000000000000000000" pitchFamily="2" charset="2"/>
              <a:buChar char="Ø"/>
            </a:pPr>
            <a:r>
              <a:rPr lang="en-GB" sz="3200" b="1" dirty="0">
                <a:solidFill>
                  <a:srgbClr val="E9E2DC"/>
                </a:solidFill>
                <a:latin typeface="Gentium" panose="02000503060000020004"/>
              </a:rPr>
              <a:t>Actively at war against us</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Ephesians 6 vs 10 – 13</a:t>
            </a:r>
          </a:p>
          <a:p>
            <a:pPr>
              <a:lnSpc>
                <a:spcPct val="100000"/>
              </a:lnSpc>
              <a:buFont typeface="Wingdings" panose="05000000000000000000" pitchFamily="2" charset="2"/>
              <a:buChar char="Ø"/>
            </a:pPr>
            <a:r>
              <a:rPr lang="en-GB" sz="3200" b="1" dirty="0">
                <a:solidFill>
                  <a:srgbClr val="E9E2DC"/>
                </a:solidFill>
                <a:latin typeface="Gentium" panose="02000503060000020004"/>
              </a:rPr>
              <a:t>Seeking to destroy your life</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John 8 vs 44</a:t>
            </a:r>
          </a:p>
          <a:p>
            <a:pPr marL="0" indent="0">
              <a:lnSpc>
                <a:spcPct val="100000"/>
              </a:lnSpc>
              <a:buNone/>
            </a:pPr>
            <a:r>
              <a:rPr lang="en-GB" sz="3200" b="1" dirty="0">
                <a:solidFill>
                  <a:srgbClr val="E9E2DC"/>
                </a:solidFill>
                <a:latin typeface="Gentium" panose="02000503060000020004"/>
              </a:rPr>
              <a:t>BUT they have no authority over you</a:t>
            </a:r>
          </a:p>
        </p:txBody>
      </p:sp>
    </p:spTree>
    <p:extLst>
      <p:ext uri="{BB962C8B-B14F-4D97-AF65-F5344CB8AC3E}">
        <p14:creationId xmlns:p14="http://schemas.microsoft.com/office/powerpoint/2010/main" val="338769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TACTICS of SATAN and DEMONS</a:t>
            </a:r>
            <a:endParaRPr lang="en-GB" sz="3200" b="1" dirty="0">
              <a:solidFill>
                <a:srgbClr val="E9E2DC"/>
              </a:solidFill>
              <a:latin typeface="Gentium" panose="02000503060000020004"/>
            </a:endParaRPr>
          </a:p>
          <a:p>
            <a:pPr marL="0" lvl="0" indent="0">
              <a:lnSpc>
                <a:spcPct val="100000"/>
              </a:lnSpc>
              <a:buNone/>
            </a:pPr>
            <a:endParaRPr lang="en-GB" sz="3200" b="1" dirty="0">
              <a:solidFill>
                <a:srgbClr val="E9E2DC"/>
              </a:solidFill>
              <a:latin typeface="Gentium" panose="02000503060000020004"/>
              <a:cs typeface="Futura" panose="020B0602020204020303" pitchFamily="34" charset="-79"/>
            </a:endParaRPr>
          </a:p>
          <a:p>
            <a:pPr marL="0" lvl="0" indent="0">
              <a:lnSpc>
                <a:spcPct val="100000"/>
              </a:lnSpc>
              <a:buNone/>
            </a:pPr>
            <a:r>
              <a:rPr lang="en-GB" sz="3200" b="1" dirty="0">
                <a:solidFill>
                  <a:srgbClr val="E9E2DC"/>
                </a:solidFill>
                <a:latin typeface="Gentium" panose="02000503060000020004"/>
                <a:cs typeface="Futura" panose="020B0602020204020303" pitchFamily="34" charset="-79"/>
              </a:rPr>
              <a:t>Include:</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Lies &amp; deception</a:t>
            </a:r>
          </a:p>
          <a:p>
            <a:pPr lvl="1">
              <a:lnSpc>
                <a:spcPct val="100000"/>
              </a:lnSpc>
              <a:buFont typeface="Wingdings" panose="05000000000000000000" pitchFamily="2" charset="2"/>
              <a:buChar char="Ø"/>
            </a:pPr>
            <a:r>
              <a:rPr lang="en-GB" sz="2800" b="1" dirty="0">
                <a:solidFill>
                  <a:srgbClr val="E9E2DC"/>
                </a:solidFill>
                <a:latin typeface="Gentium" panose="02000503060000020004"/>
                <a:cs typeface="Futura" panose="020B0602020204020303" pitchFamily="34" charset="-79"/>
              </a:rPr>
              <a:t>John 8 vs 44</a:t>
            </a:r>
          </a:p>
          <a:p>
            <a:pPr>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Temptations</a:t>
            </a:r>
          </a:p>
          <a:p>
            <a:pPr lvl="1">
              <a:lnSpc>
                <a:spcPct val="100000"/>
              </a:lnSpc>
              <a:buFont typeface="Wingdings" panose="05000000000000000000" pitchFamily="2" charset="2"/>
              <a:buChar char="Ø"/>
            </a:pPr>
            <a:r>
              <a:rPr lang="en-GB" sz="2800" b="1" dirty="0">
                <a:solidFill>
                  <a:srgbClr val="E9E2DC"/>
                </a:solidFill>
                <a:latin typeface="Gentium" panose="02000503060000020004"/>
                <a:cs typeface="Futura" panose="020B0602020204020303" pitchFamily="34" charset="-79"/>
              </a:rPr>
              <a:t>James 4 vs 7-8</a:t>
            </a:r>
          </a:p>
          <a:p>
            <a:pPr>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Accusations</a:t>
            </a:r>
          </a:p>
          <a:p>
            <a:pPr lvl="1">
              <a:lnSpc>
                <a:spcPct val="100000"/>
              </a:lnSpc>
              <a:buFont typeface="Wingdings" panose="05000000000000000000" pitchFamily="2" charset="2"/>
              <a:buChar char="Ø"/>
            </a:pPr>
            <a:r>
              <a:rPr lang="en-GB" sz="2800" b="1" dirty="0">
                <a:solidFill>
                  <a:srgbClr val="E9E2DC"/>
                </a:solidFill>
                <a:latin typeface="Gentium" panose="02000503060000020004"/>
                <a:cs typeface="Futura" panose="020B0602020204020303" pitchFamily="34" charset="-79"/>
              </a:rPr>
              <a:t>Revelation 12 vs 10-11</a:t>
            </a:r>
          </a:p>
        </p:txBody>
      </p:sp>
    </p:spTree>
    <p:extLst>
      <p:ext uri="{BB962C8B-B14F-4D97-AF65-F5344CB8AC3E}">
        <p14:creationId xmlns:p14="http://schemas.microsoft.com/office/powerpoint/2010/main" val="71186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LIVING IN VICTORY over SATAN and DEMONS</a:t>
            </a:r>
          </a:p>
          <a:p>
            <a:pPr marL="0" lvl="0" indent="0" algn="ctr">
              <a:lnSpc>
                <a:spcPct val="100000"/>
              </a:lnSpc>
              <a:buNone/>
            </a:pPr>
            <a:endParaRPr lang="en-GB" b="1" dirty="0">
              <a:solidFill>
                <a:srgbClr val="E9E2DC"/>
              </a:solidFill>
              <a:latin typeface="Futura" panose="020B0602020204020303" pitchFamily="34" charset="-79"/>
              <a:cs typeface="Futura" panose="020B0602020204020303" pitchFamily="34" charset="-79"/>
            </a:endParaRP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Stay close to Jesus – your shield &amp; fortress</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Live by the promptings of the Holy Spirit</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Don’t be fearful – they’re your defeated foes</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Seek help and be accountable</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Stand your ground – pray offensively &amp; use Scripture as a sword</a:t>
            </a:r>
            <a:endParaRPr lang="en-GB" sz="2800" b="1" dirty="0">
              <a:solidFill>
                <a:srgbClr val="E9E2DC"/>
              </a:solidFill>
              <a:latin typeface="Gentium" panose="02000503060000020004"/>
              <a:cs typeface="Futura" panose="020B0602020204020303" pitchFamily="34" charset="-79"/>
            </a:endParaRPr>
          </a:p>
        </p:txBody>
      </p:sp>
    </p:spTree>
    <p:extLst>
      <p:ext uri="{BB962C8B-B14F-4D97-AF65-F5344CB8AC3E}">
        <p14:creationId xmlns:p14="http://schemas.microsoft.com/office/powerpoint/2010/main" val="330314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IT IS FINISHED – JESUS IS THE VICTOR</a:t>
            </a:r>
          </a:p>
          <a:p>
            <a:pPr marL="0" lvl="0" indent="0">
              <a:lnSpc>
                <a:spcPct val="100000"/>
              </a:lnSpc>
              <a:buNone/>
            </a:pPr>
            <a:endParaRPr lang="en-GB" sz="3200" b="1" dirty="0">
              <a:solidFill>
                <a:srgbClr val="E9E2DC"/>
              </a:solidFill>
              <a:latin typeface="Gentium" panose="02000503060000020004"/>
              <a:cs typeface="Futura" panose="020B0602020204020303" pitchFamily="34" charset="-79"/>
            </a:endParaRPr>
          </a:p>
          <a:p>
            <a:pPr marL="0" lvl="0" indent="0">
              <a:lnSpc>
                <a:spcPct val="100000"/>
              </a:lnSpc>
              <a:buNone/>
            </a:pPr>
            <a:r>
              <a:rPr lang="en-GB" sz="3200" b="1" dirty="0">
                <a:solidFill>
                  <a:srgbClr val="E9E2DC"/>
                </a:solidFill>
                <a:latin typeface="Gentium" panose="02000503060000020004"/>
                <a:cs typeface="Futura" panose="020B0602020204020303" pitchFamily="34" charset="-79"/>
              </a:rPr>
              <a:t>Remember:</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We fight from a position of victory</a:t>
            </a:r>
          </a:p>
          <a:p>
            <a:pPr lvl="0">
              <a:lnSpc>
                <a:spcPct val="100000"/>
              </a:lnSpc>
              <a:buFont typeface="Wingdings" panose="05000000000000000000" pitchFamily="2" charset="2"/>
              <a:buChar char="Ø"/>
            </a:pPr>
            <a:r>
              <a:rPr lang="en-GB" sz="3200" b="1" dirty="0">
                <a:solidFill>
                  <a:srgbClr val="E9E2DC"/>
                </a:solidFill>
                <a:latin typeface="Gentium" panose="02000503060000020004"/>
                <a:cs typeface="Futura" panose="020B0602020204020303" pitchFamily="34" charset="-79"/>
              </a:rPr>
              <a:t>We’re more than conquerors in Christ</a:t>
            </a:r>
            <a:endParaRPr lang="en-GB" sz="2800" b="1" dirty="0">
              <a:solidFill>
                <a:srgbClr val="E9E2DC"/>
              </a:solidFill>
              <a:latin typeface="Gentium" panose="02000503060000020004"/>
              <a:cs typeface="Futura" panose="020B0602020204020303" pitchFamily="34" charset="-79"/>
            </a:endParaRPr>
          </a:p>
        </p:txBody>
      </p:sp>
    </p:spTree>
    <p:extLst>
      <p:ext uri="{BB962C8B-B14F-4D97-AF65-F5344CB8AC3E}">
        <p14:creationId xmlns:p14="http://schemas.microsoft.com/office/powerpoint/2010/main" val="23139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627-1E35-B74E-AB60-1606808D414C}"/>
              </a:ext>
            </a:extLst>
          </p:cNvPr>
          <p:cNvPicPr>
            <a:picLocks noChangeAspect="1"/>
          </p:cNvPicPr>
          <p:nvPr/>
        </p:nvPicPr>
        <p:blipFill>
          <a:blip r:embed="rId2"/>
          <a:stretch>
            <a:fillRect/>
          </a:stretch>
        </p:blipFill>
        <p:spPr>
          <a:xfrm>
            <a:off x="11768" y="0"/>
            <a:ext cx="12180232" cy="6858000"/>
          </a:xfrm>
          <a:prstGeom prst="rect">
            <a:avLst/>
          </a:prstGeom>
        </p:spPr>
      </p:pic>
    </p:spTree>
    <p:extLst>
      <p:ext uri="{BB962C8B-B14F-4D97-AF65-F5344CB8AC3E}">
        <p14:creationId xmlns:p14="http://schemas.microsoft.com/office/powerpoint/2010/main" val="2573463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6D718-FB73-E341-86C4-C85EB101E6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600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IT IS FINISHED </a:t>
            </a:r>
          </a:p>
          <a:p>
            <a:pPr marL="0" lvl="0" indent="0" algn="ctr">
              <a:lnSpc>
                <a:spcPct val="100000"/>
              </a:lnSpc>
              <a:buNone/>
            </a:pPr>
            <a:endParaRPr lang="en-GB" b="1" dirty="0">
              <a:solidFill>
                <a:srgbClr val="E9E2DC"/>
              </a:solidFill>
              <a:latin typeface="Futura" panose="020B0602020204020303" pitchFamily="34" charset="-79"/>
              <a:cs typeface="Futura" panose="020B0602020204020303" pitchFamily="34" charset="-79"/>
            </a:endParaRPr>
          </a:p>
          <a:p>
            <a:pPr marL="0" indent="0">
              <a:lnSpc>
                <a:spcPct val="100000"/>
              </a:lnSpc>
              <a:buNone/>
            </a:pPr>
            <a:r>
              <a:rPr lang="en-GB" sz="3200" b="1" dirty="0">
                <a:solidFill>
                  <a:srgbClr val="E9E2DC"/>
                </a:solidFill>
                <a:latin typeface="Gentium" panose="02000503060000020004"/>
              </a:rPr>
              <a:t>Today:</a:t>
            </a:r>
          </a:p>
          <a:p>
            <a:pPr>
              <a:lnSpc>
                <a:spcPct val="100000"/>
              </a:lnSpc>
              <a:buFont typeface="Wingdings" pitchFamily="2" charset="2"/>
              <a:buChar char="Ø"/>
            </a:pPr>
            <a:r>
              <a:rPr lang="en-GB" sz="3200" b="1" dirty="0">
                <a:solidFill>
                  <a:srgbClr val="E9E2DC"/>
                </a:solidFill>
                <a:latin typeface="CMG Sans SemiBold" pitchFamily="2" charset="77"/>
              </a:rPr>
              <a:t> </a:t>
            </a:r>
            <a:r>
              <a:rPr lang="en-GB" sz="3200" b="1" dirty="0">
                <a:solidFill>
                  <a:srgbClr val="E9E2DC"/>
                </a:solidFill>
                <a:latin typeface="Gentium" panose="02000503060000020004"/>
              </a:rPr>
              <a:t>Our time here finishes</a:t>
            </a:r>
          </a:p>
          <a:p>
            <a:pPr>
              <a:lnSpc>
                <a:spcPct val="100000"/>
              </a:lnSpc>
              <a:buFont typeface="Wingdings" pitchFamily="2" charset="2"/>
              <a:buChar char="Ø"/>
            </a:pPr>
            <a:r>
              <a:rPr lang="en-GB" sz="3200" b="1" dirty="0">
                <a:solidFill>
                  <a:srgbClr val="E9E2DC"/>
                </a:solidFill>
                <a:latin typeface="Gentium" panose="02000503060000020004"/>
              </a:rPr>
              <a:t>Our teaching series finishes</a:t>
            </a:r>
          </a:p>
          <a:p>
            <a:pPr>
              <a:lnSpc>
                <a:spcPct val="100000"/>
              </a:lnSpc>
              <a:buFont typeface="Wingdings" pitchFamily="2" charset="2"/>
              <a:buChar char="Ø"/>
            </a:pPr>
            <a:r>
              <a:rPr lang="en-GB" sz="3200" b="1" dirty="0">
                <a:solidFill>
                  <a:srgbClr val="FFFF00"/>
                </a:solidFill>
                <a:latin typeface="Gentium" panose="02000503060000020004"/>
              </a:rPr>
              <a:t> Christ’s work on the cross is finished</a:t>
            </a:r>
            <a:endParaRPr lang="en-GB" sz="3200" dirty="0">
              <a:solidFill>
                <a:srgbClr val="FFFF00"/>
              </a:solidFill>
              <a:latin typeface="Gentium" panose="02000503060000020004" pitchFamily="2" charset="77"/>
            </a:endParaRPr>
          </a:p>
        </p:txBody>
      </p:sp>
    </p:spTree>
    <p:extLst>
      <p:ext uri="{BB962C8B-B14F-4D97-AF65-F5344CB8AC3E}">
        <p14:creationId xmlns:p14="http://schemas.microsoft.com/office/powerpoint/2010/main" val="8756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THE UNSEEN REALM</a:t>
            </a:r>
          </a:p>
          <a:p>
            <a:pPr marL="0" lvl="0" indent="0" algn="ctr">
              <a:lnSpc>
                <a:spcPct val="100000"/>
              </a:lnSpc>
              <a:buNone/>
            </a:pPr>
            <a:endParaRPr lang="en-GB" b="1" dirty="0">
              <a:solidFill>
                <a:srgbClr val="E9E2DC"/>
              </a:solidFill>
              <a:latin typeface="Futura" panose="020B0602020204020303" pitchFamily="34" charset="-79"/>
              <a:cs typeface="Futura" panose="020B0602020204020303" pitchFamily="34" charset="-79"/>
            </a:endParaRPr>
          </a:p>
          <a:p>
            <a:pPr>
              <a:lnSpc>
                <a:spcPct val="100000"/>
              </a:lnSpc>
              <a:buFont typeface="Wingdings" pitchFamily="2" charset="2"/>
              <a:buChar char="Ø"/>
            </a:pPr>
            <a:r>
              <a:rPr lang="en-GB" sz="3200" b="1" dirty="0">
                <a:solidFill>
                  <a:srgbClr val="E9E2DC"/>
                </a:solidFill>
                <a:latin typeface="Gentium" panose="02000503060000020004"/>
              </a:rPr>
              <a:t>Satan’s origin and fall</a:t>
            </a:r>
          </a:p>
          <a:p>
            <a:pPr lvl="1">
              <a:lnSpc>
                <a:spcPct val="100000"/>
              </a:lnSpc>
              <a:buFont typeface="Wingdings" pitchFamily="2" charset="2"/>
              <a:buChar char="Ø"/>
            </a:pPr>
            <a:r>
              <a:rPr lang="en-GB" sz="2800" b="1" dirty="0">
                <a:solidFill>
                  <a:srgbClr val="E9E2DC"/>
                </a:solidFill>
                <a:latin typeface="Gentium" panose="02000503060000020004"/>
              </a:rPr>
              <a:t> Isaiah 54vs12-15</a:t>
            </a:r>
          </a:p>
          <a:p>
            <a:pPr lvl="1">
              <a:lnSpc>
                <a:spcPct val="100000"/>
              </a:lnSpc>
              <a:buFont typeface="Wingdings" pitchFamily="2" charset="2"/>
              <a:buChar char="Ø"/>
            </a:pPr>
            <a:r>
              <a:rPr lang="en-GB" sz="2800" b="1" dirty="0">
                <a:solidFill>
                  <a:srgbClr val="E9E2DC"/>
                </a:solidFill>
                <a:latin typeface="Gentium" panose="02000503060000020004"/>
              </a:rPr>
              <a:t> Ezekiel 28vs12-19</a:t>
            </a:r>
          </a:p>
          <a:p>
            <a:pPr>
              <a:lnSpc>
                <a:spcPct val="100000"/>
              </a:lnSpc>
              <a:buFont typeface="Wingdings" pitchFamily="2" charset="2"/>
              <a:buChar char="Ø"/>
            </a:pPr>
            <a:endParaRPr lang="en-GB" sz="3200" b="1" dirty="0">
              <a:solidFill>
                <a:srgbClr val="E9E2DC"/>
              </a:solidFill>
              <a:latin typeface="Gentium" panose="02000503060000020004"/>
            </a:endParaRPr>
          </a:p>
          <a:p>
            <a:pPr>
              <a:lnSpc>
                <a:spcPct val="100000"/>
              </a:lnSpc>
              <a:buFont typeface="Wingdings" pitchFamily="2" charset="2"/>
              <a:buChar char="Ø"/>
            </a:pPr>
            <a:r>
              <a:rPr lang="en-GB" sz="3200" b="1" dirty="0">
                <a:solidFill>
                  <a:srgbClr val="E9E2DC"/>
                </a:solidFill>
                <a:latin typeface="Gentium" panose="02000503060000020004"/>
              </a:rPr>
              <a:t>Satan’s ‘army’</a:t>
            </a:r>
          </a:p>
          <a:p>
            <a:pPr lvl="1">
              <a:lnSpc>
                <a:spcPct val="100000"/>
              </a:lnSpc>
              <a:buFont typeface="Wingdings" pitchFamily="2" charset="2"/>
              <a:buChar char="Ø"/>
            </a:pPr>
            <a:r>
              <a:rPr lang="en-GB" sz="2800" b="1" dirty="0">
                <a:solidFill>
                  <a:srgbClr val="E9E2DC"/>
                </a:solidFill>
                <a:latin typeface="Gentium" panose="02000503060000020004"/>
              </a:rPr>
              <a:t> Ephesians 6vs12</a:t>
            </a:r>
          </a:p>
          <a:p>
            <a:pPr marL="0" indent="0">
              <a:lnSpc>
                <a:spcPct val="100000"/>
              </a:lnSpc>
              <a:buNone/>
            </a:pPr>
            <a:endParaRPr lang="en-GB" sz="3200" b="1" dirty="0">
              <a:solidFill>
                <a:srgbClr val="E9E2DC"/>
              </a:solidFill>
              <a:latin typeface="Gentium" panose="02000503060000020004"/>
            </a:endParaRPr>
          </a:p>
        </p:txBody>
      </p:sp>
    </p:spTree>
    <p:extLst>
      <p:ext uri="{BB962C8B-B14F-4D97-AF65-F5344CB8AC3E}">
        <p14:creationId xmlns:p14="http://schemas.microsoft.com/office/powerpoint/2010/main" val="177718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JESUS’ MINISTRY</a:t>
            </a:r>
          </a:p>
          <a:p>
            <a:pPr marL="0" lvl="0" indent="0" algn="ctr">
              <a:lnSpc>
                <a:spcPct val="100000"/>
              </a:lnSpc>
              <a:buNone/>
            </a:pPr>
            <a:endParaRPr lang="en-GB" sz="4000" b="1" dirty="0">
              <a:solidFill>
                <a:srgbClr val="E9E2DC"/>
              </a:solidFill>
              <a:latin typeface="Futura" panose="020B0602020204020303" pitchFamily="34" charset="-79"/>
              <a:cs typeface="Futura" panose="020B0602020204020303" pitchFamily="34" charset="-79"/>
            </a:endParaRPr>
          </a:p>
          <a:p>
            <a:pPr marL="0" indent="0">
              <a:lnSpc>
                <a:spcPct val="100000"/>
              </a:lnSpc>
              <a:buNone/>
            </a:pPr>
            <a:r>
              <a:rPr lang="en-GB" sz="3200" b="1" dirty="0">
                <a:solidFill>
                  <a:srgbClr val="E9E2DC"/>
                </a:solidFill>
                <a:latin typeface="Gentium" panose="02000503060000020004"/>
              </a:rPr>
              <a:t>“…He </a:t>
            </a:r>
            <a:r>
              <a:rPr lang="en-GB" sz="3200" b="1" dirty="0">
                <a:solidFill>
                  <a:schemeClr val="bg2"/>
                </a:solidFill>
                <a:latin typeface="Gentium" panose="02000503060000020004"/>
              </a:rPr>
              <a:t>went about </a:t>
            </a:r>
            <a:r>
              <a:rPr lang="en-GB" sz="3200" b="1" dirty="0">
                <a:solidFill>
                  <a:srgbClr val="E9E2DC"/>
                </a:solidFill>
                <a:latin typeface="Gentium" panose="02000503060000020004"/>
              </a:rPr>
              <a:t>doing good and in particular </a:t>
            </a:r>
            <a:r>
              <a:rPr lang="en-GB" sz="3200" b="1" dirty="0">
                <a:solidFill>
                  <a:srgbClr val="FFFF00"/>
                </a:solidFill>
                <a:latin typeface="Gentium" panose="02000503060000020004"/>
              </a:rPr>
              <a:t>curing all that were harassed and oppressed by the power of the devil…” </a:t>
            </a:r>
          </a:p>
          <a:p>
            <a:pPr marL="0" indent="0">
              <a:lnSpc>
                <a:spcPct val="100000"/>
              </a:lnSpc>
              <a:buNone/>
            </a:pPr>
            <a:r>
              <a:rPr lang="en-GB" sz="2400" b="1" dirty="0">
                <a:solidFill>
                  <a:schemeClr val="bg2"/>
                </a:solidFill>
                <a:latin typeface="Gentium" panose="02000503060000020004"/>
              </a:rPr>
              <a:t>Acts 10vs38 (Amplified Version)</a:t>
            </a:r>
            <a:endParaRPr lang="en-GB" sz="2000" b="1" dirty="0">
              <a:solidFill>
                <a:srgbClr val="FFFF00"/>
              </a:solidFill>
              <a:latin typeface="Gentium" panose="02000503060000020004"/>
            </a:endParaRPr>
          </a:p>
          <a:p>
            <a:pPr marL="0" indent="0">
              <a:lnSpc>
                <a:spcPct val="100000"/>
              </a:lnSpc>
              <a:buNone/>
            </a:pPr>
            <a:endParaRPr lang="en-GB" sz="3200" b="1" dirty="0">
              <a:solidFill>
                <a:srgbClr val="E9E2DC"/>
              </a:solidFill>
              <a:latin typeface="Gentium" panose="02000503060000020004"/>
            </a:endParaRPr>
          </a:p>
        </p:txBody>
      </p:sp>
    </p:spTree>
    <p:extLst>
      <p:ext uri="{BB962C8B-B14F-4D97-AF65-F5344CB8AC3E}">
        <p14:creationId xmlns:p14="http://schemas.microsoft.com/office/powerpoint/2010/main" val="387917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JESUS’ MISSION</a:t>
            </a:r>
          </a:p>
          <a:p>
            <a:pPr marL="0" lvl="0" indent="0" algn="ctr">
              <a:lnSpc>
                <a:spcPct val="100000"/>
              </a:lnSpc>
              <a:buNone/>
            </a:pPr>
            <a:endParaRPr lang="en-GB" sz="4000" b="1" dirty="0">
              <a:solidFill>
                <a:srgbClr val="E9E2DC"/>
              </a:solidFill>
              <a:latin typeface="Futura" panose="020B0602020204020303" pitchFamily="34" charset="-79"/>
              <a:cs typeface="Futura" panose="020B0602020204020303" pitchFamily="34" charset="-79"/>
            </a:endParaRPr>
          </a:p>
          <a:p>
            <a:pPr marL="0" indent="0">
              <a:lnSpc>
                <a:spcPct val="100000"/>
              </a:lnSpc>
              <a:buNone/>
            </a:pPr>
            <a:r>
              <a:rPr lang="en-GB" sz="3200" b="1" dirty="0">
                <a:solidFill>
                  <a:srgbClr val="E9E2DC"/>
                </a:solidFill>
                <a:latin typeface="Gentium" panose="02000503060000020004"/>
              </a:rPr>
              <a:t>He came to undo (not totally remove) the works of the devil</a:t>
            </a:r>
            <a:endParaRPr lang="en-GB" sz="3200" b="1" dirty="0">
              <a:solidFill>
                <a:srgbClr val="FFFF00"/>
              </a:solidFill>
              <a:latin typeface="Gentium" panose="02000503060000020004"/>
            </a:endParaRPr>
          </a:p>
          <a:p>
            <a:pPr marL="0" indent="0">
              <a:lnSpc>
                <a:spcPct val="100000"/>
              </a:lnSpc>
              <a:buNone/>
            </a:pPr>
            <a:r>
              <a:rPr lang="en-GB" sz="3200" b="1" dirty="0">
                <a:solidFill>
                  <a:schemeClr val="bg2"/>
                </a:solidFill>
                <a:latin typeface="Gentium" panose="02000503060000020004"/>
              </a:rPr>
              <a:t>1 John 3 vs 8</a:t>
            </a:r>
            <a:endParaRPr lang="en-GB" sz="2800" b="1" dirty="0">
              <a:solidFill>
                <a:srgbClr val="FFFF00"/>
              </a:solidFill>
              <a:latin typeface="Gentium" panose="02000503060000020004"/>
            </a:endParaRPr>
          </a:p>
          <a:p>
            <a:pPr marL="0" indent="0">
              <a:lnSpc>
                <a:spcPct val="100000"/>
              </a:lnSpc>
              <a:buNone/>
            </a:pPr>
            <a:endParaRPr lang="en-GB" sz="3200" b="1" dirty="0">
              <a:solidFill>
                <a:srgbClr val="E9E2DC"/>
              </a:solidFill>
              <a:latin typeface="Gentium" panose="02000503060000020004"/>
            </a:endParaRPr>
          </a:p>
        </p:txBody>
      </p:sp>
    </p:spTree>
    <p:extLst>
      <p:ext uri="{BB962C8B-B14F-4D97-AF65-F5344CB8AC3E}">
        <p14:creationId xmlns:p14="http://schemas.microsoft.com/office/powerpoint/2010/main" val="141248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JESUS’ VICTORY</a:t>
            </a:r>
          </a:p>
          <a:p>
            <a:pPr marL="0" indent="0">
              <a:lnSpc>
                <a:spcPct val="100000"/>
              </a:lnSpc>
              <a:buNone/>
            </a:pPr>
            <a:r>
              <a:rPr lang="en-GB" sz="3200" b="1" dirty="0">
                <a:solidFill>
                  <a:srgbClr val="E9E2DC"/>
                </a:solidFill>
                <a:latin typeface="Gentium" panose="02000503060000020004"/>
              </a:rPr>
              <a:t>When you were dead in your sins and the uncircumcision of your sinful nature, God made you alive with Christ. He forgave us all our sins, having cancelled the written code, with its regulations, that was against us and that stood opposed to us; he took it away, nailing it to the cross. </a:t>
            </a:r>
            <a:r>
              <a:rPr lang="en-GB" sz="3200" b="1" dirty="0">
                <a:solidFill>
                  <a:srgbClr val="FFFF00"/>
                </a:solidFill>
                <a:latin typeface="Gentium" panose="02000503060000020004"/>
              </a:rPr>
              <a:t>And having disarmed the powers and authorities, he made a public spectacle of them, triumphing over them by the cross.</a:t>
            </a:r>
          </a:p>
          <a:p>
            <a:pPr marL="0" indent="0">
              <a:lnSpc>
                <a:spcPct val="100000"/>
              </a:lnSpc>
              <a:buNone/>
            </a:pPr>
            <a:r>
              <a:rPr lang="en-GB" sz="2400" b="1" dirty="0">
                <a:solidFill>
                  <a:srgbClr val="E9E2DC"/>
                </a:solidFill>
                <a:latin typeface="Gentium" panose="02000503060000020004"/>
              </a:rPr>
              <a:t>Colossians 2 vs 13 – 15 (NIV)</a:t>
            </a:r>
          </a:p>
          <a:p>
            <a:pPr marL="0" indent="0">
              <a:lnSpc>
                <a:spcPct val="100000"/>
              </a:lnSpc>
              <a:buNone/>
            </a:pPr>
            <a:endParaRPr lang="en-GB" sz="3200" b="1" dirty="0">
              <a:solidFill>
                <a:srgbClr val="E9E2DC"/>
              </a:solidFill>
              <a:latin typeface="Gentium" panose="02000503060000020004"/>
            </a:endParaRPr>
          </a:p>
        </p:txBody>
      </p:sp>
    </p:spTree>
    <p:extLst>
      <p:ext uri="{BB962C8B-B14F-4D97-AF65-F5344CB8AC3E}">
        <p14:creationId xmlns:p14="http://schemas.microsoft.com/office/powerpoint/2010/main" val="56186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838200" y="601883"/>
            <a:ext cx="10515600" cy="5575079"/>
          </a:xfrm>
        </p:spPr>
        <p:txBody>
          <a:bodyPr>
            <a:noAutofit/>
          </a:bodyPr>
          <a:lstStyle/>
          <a:p>
            <a:pPr marL="0" lvl="0" indent="0" algn="ctr">
              <a:lnSpc>
                <a:spcPct val="100000"/>
              </a:lnSpc>
              <a:buNone/>
            </a:pPr>
            <a:r>
              <a:rPr lang="en-GB" sz="4000" b="1" dirty="0">
                <a:solidFill>
                  <a:srgbClr val="E9E2DC"/>
                </a:solidFill>
                <a:latin typeface="Futura" panose="020B0602020204020303" pitchFamily="34" charset="-79"/>
                <a:cs typeface="Futura" panose="020B0602020204020303" pitchFamily="34" charset="-79"/>
              </a:rPr>
              <a:t>THE CHRISTIAN’S POSITION</a:t>
            </a:r>
          </a:p>
          <a:p>
            <a:pPr marL="0" indent="0">
              <a:lnSpc>
                <a:spcPct val="100000"/>
              </a:lnSpc>
              <a:buNone/>
            </a:pPr>
            <a:endParaRPr lang="en-GB" sz="3200" b="1" dirty="0">
              <a:solidFill>
                <a:srgbClr val="E9E2DC"/>
              </a:solidFill>
              <a:latin typeface="Gentium" panose="02000503060000020004"/>
            </a:endParaRPr>
          </a:p>
          <a:p>
            <a:pPr marL="0" indent="0">
              <a:lnSpc>
                <a:spcPct val="100000"/>
              </a:lnSpc>
              <a:buNone/>
            </a:pPr>
            <a:r>
              <a:rPr lang="en-GB" sz="3200" b="1" dirty="0">
                <a:solidFill>
                  <a:srgbClr val="E9E2DC"/>
                </a:solidFill>
                <a:latin typeface="Gentium" panose="02000503060000020004"/>
              </a:rPr>
              <a:t>As a believer, you:</a:t>
            </a:r>
          </a:p>
          <a:p>
            <a:pPr>
              <a:lnSpc>
                <a:spcPct val="100000"/>
              </a:lnSpc>
              <a:buFont typeface="Wingdings" panose="05000000000000000000" pitchFamily="2" charset="2"/>
              <a:buChar char="Ø"/>
            </a:pPr>
            <a:r>
              <a:rPr lang="en-GB" sz="3200" b="1" dirty="0">
                <a:solidFill>
                  <a:srgbClr val="E9E2DC"/>
                </a:solidFill>
                <a:latin typeface="Gentium" panose="02000503060000020004"/>
              </a:rPr>
              <a:t> Belong to the Lord; bought at a price</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1 Corinthians 6 vs 20</a:t>
            </a:r>
          </a:p>
          <a:p>
            <a:pPr>
              <a:lnSpc>
                <a:spcPct val="100000"/>
              </a:lnSpc>
              <a:buFont typeface="Wingdings" panose="05000000000000000000" pitchFamily="2" charset="2"/>
              <a:buChar char="Ø"/>
            </a:pPr>
            <a:r>
              <a:rPr lang="en-GB" sz="3200" b="1" dirty="0">
                <a:solidFill>
                  <a:srgbClr val="E9E2DC"/>
                </a:solidFill>
                <a:latin typeface="Gentium" panose="02000503060000020004"/>
              </a:rPr>
              <a:t> Can give demons a foothold</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Ephesians 4 vs 26-27</a:t>
            </a:r>
          </a:p>
          <a:p>
            <a:pPr>
              <a:lnSpc>
                <a:spcPct val="100000"/>
              </a:lnSpc>
              <a:buFont typeface="Wingdings" panose="05000000000000000000" pitchFamily="2" charset="2"/>
              <a:buChar char="Ø"/>
            </a:pPr>
            <a:r>
              <a:rPr lang="en-GB" sz="3200" b="1">
                <a:solidFill>
                  <a:srgbClr val="E9E2DC"/>
                </a:solidFill>
                <a:latin typeface="Gentium" panose="02000503060000020004"/>
              </a:rPr>
              <a:t> Have </a:t>
            </a:r>
            <a:r>
              <a:rPr lang="en-GB" sz="3200" b="1" dirty="0">
                <a:solidFill>
                  <a:srgbClr val="E9E2DC"/>
                </a:solidFill>
                <a:latin typeface="Gentium" panose="02000503060000020004"/>
              </a:rPr>
              <a:t>authority over demons</a:t>
            </a:r>
          </a:p>
          <a:p>
            <a:pPr lvl="1">
              <a:lnSpc>
                <a:spcPct val="100000"/>
              </a:lnSpc>
              <a:buFont typeface="Wingdings" panose="05000000000000000000" pitchFamily="2" charset="2"/>
              <a:buChar char="Ø"/>
            </a:pPr>
            <a:r>
              <a:rPr lang="en-GB" sz="2800" b="1" dirty="0">
                <a:solidFill>
                  <a:srgbClr val="E9E2DC"/>
                </a:solidFill>
                <a:latin typeface="Gentium" panose="02000503060000020004"/>
              </a:rPr>
              <a:t>Mark 16 vs 17</a:t>
            </a:r>
          </a:p>
        </p:txBody>
      </p:sp>
    </p:spTree>
    <p:extLst>
      <p:ext uri="{BB962C8B-B14F-4D97-AF65-F5344CB8AC3E}">
        <p14:creationId xmlns:p14="http://schemas.microsoft.com/office/powerpoint/2010/main" val="367576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382</Words>
  <Application>Microsoft Macintosh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CMG Sans SemiBold</vt:lpstr>
      <vt:lpstr>Futura</vt:lpstr>
      <vt:lpstr>Gentium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cp:revision>
  <dcterms:created xsi:type="dcterms:W3CDTF">2021-12-01T10:06:37Z</dcterms:created>
  <dcterms:modified xsi:type="dcterms:W3CDTF">2022-05-28T14:42:31Z</dcterms:modified>
</cp:coreProperties>
</file>