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9" r:id="rId3"/>
    <p:sldId id="284" r:id="rId4"/>
    <p:sldId id="290" r:id="rId5"/>
    <p:sldId id="293" r:id="rId6"/>
    <p:sldId id="294" r:id="rId7"/>
    <p:sldId id="302" r:id="rId8"/>
    <p:sldId id="304" r:id="rId9"/>
    <p:sldId id="305" r:id="rId10"/>
    <p:sldId id="30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E9E2DC"/>
    <a:srgbClr val="C4BBB0"/>
    <a:srgbClr val="0B1A2A"/>
    <a:srgbClr val="2D3F57"/>
    <a:srgbClr val="0C4BBB"/>
    <a:srgbClr val="CD2A2A"/>
    <a:srgbClr val="FF5B66"/>
    <a:srgbClr val="D6B8A8"/>
    <a:srgbClr val="31F4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82"/>
    <p:restoredTop sz="95807"/>
  </p:normalViewPr>
  <p:slideViewPr>
    <p:cSldViewPr snapToGrid="0" snapToObjects="1">
      <p:cViewPr varScale="1">
        <p:scale>
          <a:sx n="111" d="100"/>
          <a:sy n="111" d="100"/>
        </p:scale>
        <p:origin x="40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35E87-D331-974F-BA7E-4A1091B61A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78E510-62A7-6D44-9B3E-83688049A5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8430AC3-4657-7944-815D-8B8D19EA8387}"/>
              </a:ext>
            </a:extLst>
          </p:cNvPr>
          <p:cNvSpPr>
            <a:spLocks noGrp="1"/>
          </p:cNvSpPr>
          <p:nvPr>
            <p:ph type="dt" sz="half" idx="10"/>
          </p:nvPr>
        </p:nvSpPr>
        <p:spPr/>
        <p:txBody>
          <a:bodyPr/>
          <a:lstStyle/>
          <a:p>
            <a:fld id="{0C47DB69-935C-ED48-8F76-23F09DAC02F8}" type="datetimeFigureOut">
              <a:rPr lang="en-GB" smtClean="0"/>
              <a:t>28/04/2022</a:t>
            </a:fld>
            <a:endParaRPr lang="en-GB"/>
          </a:p>
        </p:txBody>
      </p:sp>
      <p:sp>
        <p:nvSpPr>
          <p:cNvPr id="5" name="Footer Placeholder 4">
            <a:extLst>
              <a:ext uri="{FF2B5EF4-FFF2-40B4-BE49-F238E27FC236}">
                <a16:creationId xmlns:a16="http://schemas.microsoft.com/office/drawing/2014/main" id="{02142B43-B768-6D45-A0DE-8D2FA9FB56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9ADBD6-1898-A145-A2C1-28C51ECFF512}"/>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2625823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32F35-2FA5-7048-AEDC-0B5A5C37D2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759669-579D-2C42-90B9-6876DA1230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FE597A-D3E3-414B-B3F5-2DE4F5F49771}"/>
              </a:ext>
            </a:extLst>
          </p:cNvPr>
          <p:cNvSpPr>
            <a:spLocks noGrp="1"/>
          </p:cNvSpPr>
          <p:nvPr>
            <p:ph type="dt" sz="half" idx="10"/>
          </p:nvPr>
        </p:nvSpPr>
        <p:spPr/>
        <p:txBody>
          <a:bodyPr/>
          <a:lstStyle/>
          <a:p>
            <a:fld id="{0C47DB69-935C-ED48-8F76-23F09DAC02F8}" type="datetimeFigureOut">
              <a:rPr lang="en-GB" smtClean="0"/>
              <a:t>28/04/2022</a:t>
            </a:fld>
            <a:endParaRPr lang="en-GB"/>
          </a:p>
        </p:txBody>
      </p:sp>
      <p:sp>
        <p:nvSpPr>
          <p:cNvPr id="5" name="Footer Placeholder 4">
            <a:extLst>
              <a:ext uri="{FF2B5EF4-FFF2-40B4-BE49-F238E27FC236}">
                <a16:creationId xmlns:a16="http://schemas.microsoft.com/office/drawing/2014/main" id="{44A0D693-03E6-4946-A7F1-6B85467A23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4EDF2B-D76A-F84B-A017-B161C3E3B394}"/>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1513109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8BD73F-7847-074C-B66B-923AABA221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67CB6D-6D8F-1B4C-B856-174FA699BC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CF2603-4168-B143-8F5E-7DE9FC69BCD3}"/>
              </a:ext>
            </a:extLst>
          </p:cNvPr>
          <p:cNvSpPr>
            <a:spLocks noGrp="1"/>
          </p:cNvSpPr>
          <p:nvPr>
            <p:ph type="dt" sz="half" idx="10"/>
          </p:nvPr>
        </p:nvSpPr>
        <p:spPr/>
        <p:txBody>
          <a:bodyPr/>
          <a:lstStyle/>
          <a:p>
            <a:fld id="{0C47DB69-935C-ED48-8F76-23F09DAC02F8}" type="datetimeFigureOut">
              <a:rPr lang="en-GB" smtClean="0"/>
              <a:t>28/04/2022</a:t>
            </a:fld>
            <a:endParaRPr lang="en-GB"/>
          </a:p>
        </p:txBody>
      </p:sp>
      <p:sp>
        <p:nvSpPr>
          <p:cNvPr id="5" name="Footer Placeholder 4">
            <a:extLst>
              <a:ext uri="{FF2B5EF4-FFF2-40B4-BE49-F238E27FC236}">
                <a16:creationId xmlns:a16="http://schemas.microsoft.com/office/drawing/2014/main" id="{B15D08C4-6FDD-634F-99FE-D24BC56138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FA3D85-CA64-EA40-AB94-00789FD30C23}"/>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81066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883D6-9531-434E-A909-5080BF71E6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124A6F-FD86-7B4F-8137-4ECBD2CEBB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E552B7-3425-794E-A147-43605E4930DE}"/>
              </a:ext>
            </a:extLst>
          </p:cNvPr>
          <p:cNvSpPr>
            <a:spLocks noGrp="1"/>
          </p:cNvSpPr>
          <p:nvPr>
            <p:ph type="dt" sz="half" idx="10"/>
          </p:nvPr>
        </p:nvSpPr>
        <p:spPr/>
        <p:txBody>
          <a:bodyPr/>
          <a:lstStyle/>
          <a:p>
            <a:fld id="{0C47DB69-935C-ED48-8F76-23F09DAC02F8}" type="datetimeFigureOut">
              <a:rPr lang="en-GB" smtClean="0"/>
              <a:t>28/04/2022</a:t>
            </a:fld>
            <a:endParaRPr lang="en-GB"/>
          </a:p>
        </p:txBody>
      </p:sp>
      <p:sp>
        <p:nvSpPr>
          <p:cNvPr id="5" name="Footer Placeholder 4">
            <a:extLst>
              <a:ext uri="{FF2B5EF4-FFF2-40B4-BE49-F238E27FC236}">
                <a16:creationId xmlns:a16="http://schemas.microsoft.com/office/drawing/2014/main" id="{D16CDC1D-70FB-8E4A-989C-49E57B501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4E1360-1876-7F42-8CFB-CA39D634D567}"/>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725906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41B4A-7465-344C-9912-C1339DC4CC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CF9C634-FD58-854A-92AC-9037749AA2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0075499-0F0E-A843-A049-00030FF4A6EA}"/>
              </a:ext>
            </a:extLst>
          </p:cNvPr>
          <p:cNvSpPr>
            <a:spLocks noGrp="1"/>
          </p:cNvSpPr>
          <p:nvPr>
            <p:ph type="dt" sz="half" idx="10"/>
          </p:nvPr>
        </p:nvSpPr>
        <p:spPr/>
        <p:txBody>
          <a:bodyPr/>
          <a:lstStyle/>
          <a:p>
            <a:fld id="{0C47DB69-935C-ED48-8F76-23F09DAC02F8}" type="datetimeFigureOut">
              <a:rPr lang="en-GB" smtClean="0"/>
              <a:t>28/04/2022</a:t>
            </a:fld>
            <a:endParaRPr lang="en-GB"/>
          </a:p>
        </p:txBody>
      </p:sp>
      <p:sp>
        <p:nvSpPr>
          <p:cNvPr id="5" name="Footer Placeholder 4">
            <a:extLst>
              <a:ext uri="{FF2B5EF4-FFF2-40B4-BE49-F238E27FC236}">
                <a16:creationId xmlns:a16="http://schemas.microsoft.com/office/drawing/2014/main" id="{975E5C9D-761E-F943-AB74-C62EDC34C7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B3E752-DC10-DD4D-951D-C0060AA7E348}"/>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271352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658C3-3034-C345-868C-86E87516FF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BA56DC-FE05-A248-8F95-FFE09C3F531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0A8C27-2525-AA4A-B670-A0205F139B6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240F9B8-8852-4440-A9D9-73D937ADCBA7}"/>
              </a:ext>
            </a:extLst>
          </p:cNvPr>
          <p:cNvSpPr>
            <a:spLocks noGrp="1"/>
          </p:cNvSpPr>
          <p:nvPr>
            <p:ph type="dt" sz="half" idx="10"/>
          </p:nvPr>
        </p:nvSpPr>
        <p:spPr/>
        <p:txBody>
          <a:bodyPr/>
          <a:lstStyle/>
          <a:p>
            <a:fld id="{0C47DB69-935C-ED48-8F76-23F09DAC02F8}" type="datetimeFigureOut">
              <a:rPr lang="en-GB" smtClean="0"/>
              <a:t>28/04/2022</a:t>
            </a:fld>
            <a:endParaRPr lang="en-GB"/>
          </a:p>
        </p:txBody>
      </p:sp>
      <p:sp>
        <p:nvSpPr>
          <p:cNvPr id="6" name="Footer Placeholder 5">
            <a:extLst>
              <a:ext uri="{FF2B5EF4-FFF2-40B4-BE49-F238E27FC236}">
                <a16:creationId xmlns:a16="http://schemas.microsoft.com/office/drawing/2014/main" id="{FE650556-DE4F-4344-B44D-59AAA8876D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538BC3-E9EA-914F-AF17-12F27AE259E4}"/>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1669028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5F69C-F58D-3A4B-BB5D-5F92BACAF6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05ED8C-726A-A347-8197-C8DC0223D8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B3D8CE-5C13-A040-8703-0E25FC0D0C3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9CD611-8F74-0647-982E-27D892EDF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3AF4CC-20CA-414F-951D-251B04D52EE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A2F6A21-4BEE-B945-A61F-D8E37D157CDD}"/>
              </a:ext>
            </a:extLst>
          </p:cNvPr>
          <p:cNvSpPr>
            <a:spLocks noGrp="1"/>
          </p:cNvSpPr>
          <p:nvPr>
            <p:ph type="dt" sz="half" idx="10"/>
          </p:nvPr>
        </p:nvSpPr>
        <p:spPr/>
        <p:txBody>
          <a:bodyPr/>
          <a:lstStyle/>
          <a:p>
            <a:fld id="{0C47DB69-935C-ED48-8F76-23F09DAC02F8}" type="datetimeFigureOut">
              <a:rPr lang="en-GB" smtClean="0"/>
              <a:t>28/04/2022</a:t>
            </a:fld>
            <a:endParaRPr lang="en-GB"/>
          </a:p>
        </p:txBody>
      </p:sp>
      <p:sp>
        <p:nvSpPr>
          <p:cNvPr id="8" name="Footer Placeholder 7">
            <a:extLst>
              <a:ext uri="{FF2B5EF4-FFF2-40B4-BE49-F238E27FC236}">
                <a16:creationId xmlns:a16="http://schemas.microsoft.com/office/drawing/2014/main" id="{9D020A71-8D37-D141-B34B-BAD96BC02EC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4C810C-E790-544E-8E21-4A9AF37868BC}"/>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7421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3B7B1-EC34-AE44-9D0B-67490A377AE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646DC5E-BEED-EA44-86E1-B979AEFDE8AC}"/>
              </a:ext>
            </a:extLst>
          </p:cNvPr>
          <p:cNvSpPr>
            <a:spLocks noGrp="1"/>
          </p:cNvSpPr>
          <p:nvPr>
            <p:ph type="dt" sz="half" idx="10"/>
          </p:nvPr>
        </p:nvSpPr>
        <p:spPr/>
        <p:txBody>
          <a:bodyPr/>
          <a:lstStyle/>
          <a:p>
            <a:fld id="{0C47DB69-935C-ED48-8F76-23F09DAC02F8}" type="datetimeFigureOut">
              <a:rPr lang="en-GB" smtClean="0"/>
              <a:t>28/04/2022</a:t>
            </a:fld>
            <a:endParaRPr lang="en-GB"/>
          </a:p>
        </p:txBody>
      </p:sp>
      <p:sp>
        <p:nvSpPr>
          <p:cNvPr id="4" name="Footer Placeholder 3">
            <a:extLst>
              <a:ext uri="{FF2B5EF4-FFF2-40B4-BE49-F238E27FC236}">
                <a16:creationId xmlns:a16="http://schemas.microsoft.com/office/drawing/2014/main" id="{7FD6F273-35B5-724F-A30C-BE68643C4B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E19C0B-94AD-A648-91D2-129C03BC21BE}"/>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447892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087C10-A6CB-AE4F-85B3-DC282B123470}"/>
              </a:ext>
            </a:extLst>
          </p:cNvPr>
          <p:cNvSpPr>
            <a:spLocks noGrp="1"/>
          </p:cNvSpPr>
          <p:nvPr>
            <p:ph type="dt" sz="half" idx="10"/>
          </p:nvPr>
        </p:nvSpPr>
        <p:spPr/>
        <p:txBody>
          <a:bodyPr/>
          <a:lstStyle/>
          <a:p>
            <a:fld id="{0C47DB69-935C-ED48-8F76-23F09DAC02F8}" type="datetimeFigureOut">
              <a:rPr lang="en-GB" smtClean="0"/>
              <a:t>28/04/2022</a:t>
            </a:fld>
            <a:endParaRPr lang="en-GB"/>
          </a:p>
        </p:txBody>
      </p:sp>
      <p:sp>
        <p:nvSpPr>
          <p:cNvPr id="3" name="Footer Placeholder 2">
            <a:extLst>
              <a:ext uri="{FF2B5EF4-FFF2-40B4-BE49-F238E27FC236}">
                <a16:creationId xmlns:a16="http://schemas.microsoft.com/office/drawing/2014/main" id="{A797F97A-2795-534A-9EA2-0DF4A0D6A54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98C41E-EA37-384C-8792-80156C4DFF87}"/>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44301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14516-5638-FB4A-8765-520352B083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B9713C-DB42-9744-A61A-686B6CC417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40BC994-2714-1545-8B5E-C3E8DB08AC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205626-6B0E-4B40-BC9E-43EA9B5FE337}"/>
              </a:ext>
            </a:extLst>
          </p:cNvPr>
          <p:cNvSpPr>
            <a:spLocks noGrp="1"/>
          </p:cNvSpPr>
          <p:nvPr>
            <p:ph type="dt" sz="half" idx="10"/>
          </p:nvPr>
        </p:nvSpPr>
        <p:spPr/>
        <p:txBody>
          <a:bodyPr/>
          <a:lstStyle/>
          <a:p>
            <a:fld id="{0C47DB69-935C-ED48-8F76-23F09DAC02F8}" type="datetimeFigureOut">
              <a:rPr lang="en-GB" smtClean="0"/>
              <a:t>28/04/2022</a:t>
            </a:fld>
            <a:endParaRPr lang="en-GB"/>
          </a:p>
        </p:txBody>
      </p:sp>
      <p:sp>
        <p:nvSpPr>
          <p:cNvPr id="6" name="Footer Placeholder 5">
            <a:extLst>
              <a:ext uri="{FF2B5EF4-FFF2-40B4-BE49-F238E27FC236}">
                <a16:creationId xmlns:a16="http://schemas.microsoft.com/office/drawing/2014/main" id="{922EA156-031D-E340-A692-F0AF9D3CF2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AEC1F0-D16F-A449-88D2-C867B9B1ED79}"/>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415679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D3D97-81F2-8248-966E-6C47B7631D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B1C0716-5CE1-8A47-9D37-328FA9132A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BE47E57-971B-DB44-B1DC-5BAD80D87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7371A0-2460-734B-B19B-8AF2D3F483F5}"/>
              </a:ext>
            </a:extLst>
          </p:cNvPr>
          <p:cNvSpPr>
            <a:spLocks noGrp="1"/>
          </p:cNvSpPr>
          <p:nvPr>
            <p:ph type="dt" sz="half" idx="10"/>
          </p:nvPr>
        </p:nvSpPr>
        <p:spPr/>
        <p:txBody>
          <a:bodyPr/>
          <a:lstStyle/>
          <a:p>
            <a:fld id="{0C47DB69-935C-ED48-8F76-23F09DAC02F8}" type="datetimeFigureOut">
              <a:rPr lang="en-GB" smtClean="0"/>
              <a:t>28/04/2022</a:t>
            </a:fld>
            <a:endParaRPr lang="en-GB"/>
          </a:p>
        </p:txBody>
      </p:sp>
      <p:sp>
        <p:nvSpPr>
          <p:cNvPr id="6" name="Footer Placeholder 5">
            <a:extLst>
              <a:ext uri="{FF2B5EF4-FFF2-40B4-BE49-F238E27FC236}">
                <a16:creationId xmlns:a16="http://schemas.microsoft.com/office/drawing/2014/main" id="{87B9A0E2-2041-2F4B-BA28-A6F3F57C79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D2B299-9A2A-624B-B4C7-3AB71D5FC726}"/>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90739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584049-2DE5-5248-8A0C-E2EFD85939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EFBB36-853E-964B-B207-C38316CC8A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5BF3B7-7218-2445-A3AA-90060BB521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7DB69-935C-ED48-8F76-23F09DAC02F8}" type="datetimeFigureOut">
              <a:rPr lang="en-GB" smtClean="0"/>
              <a:t>28/04/2022</a:t>
            </a:fld>
            <a:endParaRPr lang="en-GB"/>
          </a:p>
        </p:txBody>
      </p:sp>
      <p:sp>
        <p:nvSpPr>
          <p:cNvPr id="5" name="Footer Placeholder 4">
            <a:extLst>
              <a:ext uri="{FF2B5EF4-FFF2-40B4-BE49-F238E27FC236}">
                <a16:creationId xmlns:a16="http://schemas.microsoft.com/office/drawing/2014/main" id="{7008B17C-4E5A-F445-A40F-7EAA30863D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B39293A-68D3-4D4E-9CAE-2837A172C4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34C29-DFD4-B746-ADA4-D008DA7475F7}" type="slidenum">
              <a:rPr lang="en-GB" smtClean="0"/>
              <a:t>‹#›</a:t>
            </a:fld>
            <a:endParaRPr lang="en-GB"/>
          </a:p>
        </p:txBody>
      </p:sp>
    </p:spTree>
    <p:extLst>
      <p:ext uri="{BB962C8B-B14F-4D97-AF65-F5344CB8AC3E}">
        <p14:creationId xmlns:p14="http://schemas.microsoft.com/office/powerpoint/2010/main" val="23609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8F770A-B37C-D340-B32B-08257F4A3875}"/>
              </a:ext>
            </a:extLst>
          </p:cNvPr>
          <p:cNvPicPr>
            <a:picLocks noChangeAspect="1"/>
          </p:cNvPicPr>
          <p:nvPr/>
        </p:nvPicPr>
        <p:blipFill>
          <a:blip r:embed="rId2"/>
          <a:stretch>
            <a:fillRect/>
          </a:stretch>
        </p:blipFill>
        <p:spPr>
          <a:xfrm>
            <a:off x="0" y="-3313"/>
            <a:ext cx="12192000" cy="6864626"/>
          </a:xfrm>
          <a:prstGeom prst="rect">
            <a:avLst/>
          </a:prstGeom>
        </p:spPr>
      </p:pic>
    </p:spTree>
    <p:extLst>
      <p:ext uri="{BB962C8B-B14F-4D97-AF65-F5344CB8AC3E}">
        <p14:creationId xmlns:p14="http://schemas.microsoft.com/office/powerpoint/2010/main" val="1482925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33EBA-73F4-4AC4-B34D-59929DFDD755}"/>
              </a:ext>
            </a:extLst>
          </p:cNvPr>
          <p:cNvSpPr>
            <a:spLocks noGrp="1"/>
          </p:cNvSpPr>
          <p:nvPr>
            <p:ph type="title"/>
          </p:nvPr>
        </p:nvSpPr>
        <p:spPr/>
        <p:txBody>
          <a:bodyPr>
            <a:normAutofit/>
          </a:bodyPr>
          <a:lstStyle/>
          <a:p>
            <a:pPr algn="ctr"/>
            <a:r>
              <a:rPr lang="en-GB" sz="4000" b="1" dirty="0">
                <a:solidFill>
                  <a:srgbClr val="FFFF00"/>
                </a:solidFill>
                <a:latin typeface="Gentium"/>
                <a:cs typeface="Futura" panose="020B0602020204020303"/>
              </a:rPr>
              <a:t>How Should We Respond?</a:t>
            </a:r>
          </a:p>
        </p:txBody>
      </p:sp>
      <p:sp>
        <p:nvSpPr>
          <p:cNvPr id="3" name="Content Placeholder 2">
            <a:extLst>
              <a:ext uri="{FF2B5EF4-FFF2-40B4-BE49-F238E27FC236}">
                <a16:creationId xmlns:a16="http://schemas.microsoft.com/office/drawing/2014/main" id="{A5E1F6A0-FFBC-4071-A15E-03969544BF74}"/>
              </a:ext>
            </a:extLst>
          </p:cNvPr>
          <p:cNvSpPr>
            <a:spLocks noGrp="1"/>
          </p:cNvSpPr>
          <p:nvPr>
            <p:ph idx="1"/>
          </p:nvPr>
        </p:nvSpPr>
        <p:spPr>
          <a:xfrm>
            <a:off x="838200" y="1690688"/>
            <a:ext cx="10515600" cy="4467043"/>
          </a:xfrm>
        </p:spPr>
        <p:txBody>
          <a:bodyPr>
            <a:noAutofit/>
          </a:bodyPr>
          <a:lstStyle/>
          <a:p>
            <a:pPr marL="0" indent="0">
              <a:lnSpc>
                <a:spcPct val="100000"/>
              </a:lnSpc>
              <a:buNone/>
            </a:pPr>
            <a:r>
              <a:rPr lang="en-US" sz="3200" b="1" u="sng" dirty="0">
                <a:solidFill>
                  <a:srgbClr val="FFFF00"/>
                </a:solidFill>
                <a:latin typeface="Gentium" panose="02000503060000020004"/>
              </a:rPr>
              <a:t>Restitution</a:t>
            </a:r>
            <a:r>
              <a:rPr lang="en-US" sz="3200" b="1" dirty="0">
                <a:solidFill>
                  <a:schemeClr val="accent3">
                    <a:lumMod val="20000"/>
                    <a:lumOff val="80000"/>
                  </a:schemeClr>
                </a:solidFill>
                <a:latin typeface="Gentium" panose="02000503060000020004"/>
              </a:rPr>
              <a:t> – </a:t>
            </a:r>
            <a:r>
              <a:rPr lang="en-US" sz="3200" b="1" dirty="0" err="1">
                <a:solidFill>
                  <a:schemeClr val="accent3">
                    <a:lumMod val="20000"/>
                    <a:lumOff val="80000"/>
                  </a:schemeClr>
                </a:solidFill>
                <a:latin typeface="Gentium" panose="02000503060000020004"/>
              </a:rPr>
              <a:t>eg</a:t>
            </a:r>
            <a:r>
              <a:rPr lang="en-US" sz="3200" b="1" dirty="0">
                <a:solidFill>
                  <a:schemeClr val="accent3">
                    <a:lumMod val="20000"/>
                    <a:lumOff val="80000"/>
                  </a:schemeClr>
                </a:solidFill>
                <a:latin typeface="Gentium" panose="02000503060000020004"/>
              </a:rPr>
              <a:t> Zacchaeus - “Behold, Lord, </a:t>
            </a:r>
            <a:r>
              <a:rPr lang="en-US" sz="3200" b="1" dirty="0">
                <a:solidFill>
                  <a:srgbClr val="FFFF00"/>
                </a:solidFill>
                <a:latin typeface="Gentium" panose="02000503060000020004"/>
              </a:rPr>
              <a:t>the half of my goods I give to the poor</a:t>
            </a:r>
            <a:r>
              <a:rPr lang="en-US" sz="3200" b="1" dirty="0">
                <a:solidFill>
                  <a:schemeClr val="accent3">
                    <a:lumMod val="20000"/>
                    <a:lumOff val="80000"/>
                  </a:schemeClr>
                </a:solidFill>
                <a:latin typeface="Gentium" panose="02000503060000020004"/>
              </a:rPr>
              <a:t>. And if I have defrauded anyone of anything, </a:t>
            </a:r>
            <a:r>
              <a:rPr lang="en-US" sz="3200" b="1" dirty="0">
                <a:solidFill>
                  <a:srgbClr val="FFFF00"/>
                </a:solidFill>
                <a:latin typeface="Gentium" panose="02000503060000020004"/>
              </a:rPr>
              <a:t>I restore it fourfold</a:t>
            </a:r>
            <a:r>
              <a:rPr lang="en-US" sz="3200" b="1" dirty="0">
                <a:solidFill>
                  <a:schemeClr val="accent3">
                    <a:lumMod val="20000"/>
                    <a:lumOff val="80000"/>
                  </a:schemeClr>
                </a:solidFill>
                <a:latin typeface="Gentium" panose="02000503060000020004"/>
              </a:rPr>
              <a:t>.” </a:t>
            </a:r>
            <a:r>
              <a:rPr lang="en-US" sz="3200" b="1" dirty="0">
                <a:solidFill>
                  <a:srgbClr val="FFFF00"/>
                </a:solidFill>
                <a:latin typeface="Gentium" panose="02000503060000020004"/>
              </a:rPr>
              <a:t>Luke 19:8 </a:t>
            </a:r>
            <a:r>
              <a:rPr lang="en-US" sz="3200" b="1" dirty="0">
                <a:solidFill>
                  <a:schemeClr val="bg1"/>
                </a:solidFill>
                <a:latin typeface="Gentium" panose="02000503060000020004"/>
              </a:rPr>
              <a:t>ESV</a:t>
            </a:r>
          </a:p>
          <a:p>
            <a:pPr marL="0" indent="0">
              <a:lnSpc>
                <a:spcPct val="100000"/>
              </a:lnSpc>
              <a:buNone/>
            </a:pPr>
            <a:endParaRPr lang="en-US" sz="3200" b="1" dirty="0">
              <a:solidFill>
                <a:schemeClr val="accent3">
                  <a:lumMod val="20000"/>
                  <a:lumOff val="80000"/>
                </a:schemeClr>
              </a:solidFill>
              <a:latin typeface="Gentium" panose="02000503060000020004"/>
            </a:endParaRPr>
          </a:p>
          <a:p>
            <a:pPr marL="0" indent="0">
              <a:lnSpc>
                <a:spcPct val="100000"/>
              </a:lnSpc>
              <a:buNone/>
            </a:pPr>
            <a:r>
              <a:rPr lang="en-US" sz="3200" b="1" u="sng" dirty="0">
                <a:solidFill>
                  <a:srgbClr val="FFFF00"/>
                </a:solidFill>
                <a:latin typeface="Gentium" panose="02000503060000020004"/>
              </a:rPr>
              <a:t>Reconciliation</a:t>
            </a:r>
            <a:r>
              <a:rPr lang="en-US" sz="3200" b="1" dirty="0">
                <a:solidFill>
                  <a:schemeClr val="accent3">
                    <a:lumMod val="20000"/>
                    <a:lumOff val="80000"/>
                  </a:schemeClr>
                </a:solidFill>
                <a:latin typeface="Gentium" panose="02000503060000020004"/>
              </a:rPr>
              <a:t> – responding to the Holy Spirit when he prompts us to be reconciled with those we have hurt or damaged. </a:t>
            </a:r>
            <a:endParaRPr lang="en-US" sz="3200" b="1" dirty="0">
              <a:solidFill>
                <a:srgbClr val="FFFF00"/>
              </a:solidFill>
              <a:latin typeface="Gentium" panose="02000503060000020004"/>
            </a:endParaRPr>
          </a:p>
          <a:p>
            <a:pPr marL="0" indent="0">
              <a:lnSpc>
                <a:spcPct val="100000"/>
              </a:lnSpc>
              <a:buNone/>
            </a:pPr>
            <a:endParaRPr lang="en-US" sz="3200" b="1" dirty="0">
              <a:solidFill>
                <a:srgbClr val="FFFF00"/>
              </a:solidFill>
              <a:latin typeface="Gentium" panose="02000503060000020004"/>
            </a:endParaRPr>
          </a:p>
        </p:txBody>
      </p:sp>
    </p:spTree>
    <p:extLst>
      <p:ext uri="{BB962C8B-B14F-4D97-AF65-F5344CB8AC3E}">
        <p14:creationId xmlns:p14="http://schemas.microsoft.com/office/powerpoint/2010/main" val="2139991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06D627-1E35-B74E-AB60-1606808D414C}"/>
              </a:ext>
            </a:extLst>
          </p:cNvPr>
          <p:cNvPicPr>
            <a:picLocks noChangeAspect="1"/>
          </p:cNvPicPr>
          <p:nvPr/>
        </p:nvPicPr>
        <p:blipFill>
          <a:blip r:embed="rId2"/>
          <a:stretch>
            <a:fillRect/>
          </a:stretch>
        </p:blipFill>
        <p:spPr>
          <a:xfrm>
            <a:off x="11768" y="0"/>
            <a:ext cx="12180232" cy="6858000"/>
          </a:xfrm>
          <a:prstGeom prst="rect">
            <a:avLst/>
          </a:prstGeom>
        </p:spPr>
      </p:pic>
    </p:spTree>
    <p:extLst>
      <p:ext uri="{BB962C8B-B14F-4D97-AF65-F5344CB8AC3E}">
        <p14:creationId xmlns:p14="http://schemas.microsoft.com/office/powerpoint/2010/main" val="2573463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AE9A06-2AA3-0C4C-A677-8C528876D4D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42994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rmAutofit/>
          </a:bodyPr>
          <a:lstStyle/>
          <a:p>
            <a:pPr marL="0" lvl="0" indent="0" algn="ctr">
              <a:lnSpc>
                <a:spcPct val="100000"/>
              </a:lnSpc>
              <a:buNone/>
            </a:pPr>
            <a:r>
              <a:rPr lang="en-US" sz="4000" dirty="0">
                <a:solidFill>
                  <a:srgbClr val="FFFF00"/>
                </a:solidFill>
                <a:latin typeface="Gentium" panose="02000503060000020004" pitchFamily="2" charset="77"/>
              </a:rPr>
              <a:t>What is the Problem?</a:t>
            </a:r>
          </a:p>
          <a:p>
            <a:pPr marL="0" lvl="0" indent="0">
              <a:lnSpc>
                <a:spcPct val="100000"/>
              </a:lnSpc>
              <a:buNone/>
            </a:pPr>
            <a:r>
              <a:rPr lang="en-US" sz="3200" b="1" dirty="0">
                <a:solidFill>
                  <a:srgbClr val="E9E2DC"/>
                </a:solidFill>
                <a:latin typeface="Gentium" panose="02000503060000020004" pitchFamily="2" charset="77"/>
                <a:cs typeface="Futura" panose="020B0602020204020303"/>
              </a:rPr>
              <a:t>Out of control!  Sin rules in our life! We love this world!</a:t>
            </a:r>
          </a:p>
          <a:p>
            <a:pPr marL="0" lvl="0" indent="0">
              <a:lnSpc>
                <a:spcPct val="100000"/>
              </a:lnSpc>
              <a:buNone/>
            </a:pPr>
            <a:endParaRPr lang="en-US" sz="3200" b="1" dirty="0">
              <a:solidFill>
                <a:srgbClr val="E9E2DC"/>
              </a:solidFill>
              <a:latin typeface="Gentium" panose="02000503060000020004" pitchFamily="2" charset="77"/>
              <a:cs typeface="Futura" panose="020B0602020204020303"/>
            </a:endParaRPr>
          </a:p>
          <a:p>
            <a:pPr marL="0" lvl="0" indent="0">
              <a:lnSpc>
                <a:spcPct val="100000"/>
              </a:lnSpc>
              <a:buNone/>
            </a:pPr>
            <a:r>
              <a:rPr lang="en-US" sz="3200" b="1" dirty="0">
                <a:solidFill>
                  <a:srgbClr val="E9E2DC"/>
                </a:solidFill>
                <a:latin typeface="Gentium" panose="02000503060000020004" pitchFamily="2" charset="77"/>
                <a:cs typeface="Futura" panose="020B0602020204020303"/>
              </a:rPr>
              <a:t>“Do not love the world or the things of the world. If anyone </a:t>
            </a:r>
          </a:p>
          <a:p>
            <a:pPr marL="0" lvl="0" indent="0">
              <a:lnSpc>
                <a:spcPct val="100000"/>
              </a:lnSpc>
              <a:buNone/>
            </a:pPr>
            <a:r>
              <a:rPr lang="en-US" sz="3200" b="1" dirty="0">
                <a:solidFill>
                  <a:srgbClr val="E9E2DC"/>
                </a:solidFill>
                <a:latin typeface="Gentium" panose="02000503060000020004" pitchFamily="2" charset="77"/>
                <a:cs typeface="Futura" panose="020B0602020204020303"/>
              </a:rPr>
              <a:t>loves the world, the love of the Father is not in him. For all </a:t>
            </a:r>
          </a:p>
          <a:p>
            <a:pPr marL="0" lvl="0" indent="0">
              <a:lnSpc>
                <a:spcPct val="100000"/>
              </a:lnSpc>
              <a:buNone/>
            </a:pPr>
            <a:r>
              <a:rPr lang="en-US" sz="3200" b="1" dirty="0">
                <a:solidFill>
                  <a:srgbClr val="E9E2DC"/>
                </a:solidFill>
                <a:latin typeface="Gentium" panose="02000503060000020004" pitchFamily="2" charset="77"/>
                <a:cs typeface="Futura" panose="020B0602020204020303"/>
              </a:rPr>
              <a:t>that is in the world – </a:t>
            </a:r>
            <a:r>
              <a:rPr lang="en-US" sz="3200" b="1" u="sng" dirty="0">
                <a:solidFill>
                  <a:srgbClr val="FFFF00"/>
                </a:solidFill>
                <a:latin typeface="Gentium" panose="02000503060000020004" pitchFamily="2" charset="77"/>
                <a:cs typeface="Futura" panose="020B0602020204020303"/>
              </a:rPr>
              <a:t>the desires of the flesh</a:t>
            </a:r>
            <a:r>
              <a:rPr lang="en-US" sz="3200" b="1" dirty="0">
                <a:solidFill>
                  <a:srgbClr val="E9E2DC"/>
                </a:solidFill>
                <a:latin typeface="Gentium" panose="02000503060000020004" pitchFamily="2" charset="77"/>
                <a:cs typeface="Futura" panose="020B0602020204020303"/>
              </a:rPr>
              <a:t> and </a:t>
            </a:r>
            <a:r>
              <a:rPr lang="en-US" sz="3200" b="1" u="sng" dirty="0">
                <a:solidFill>
                  <a:srgbClr val="FFFF00"/>
                </a:solidFill>
                <a:latin typeface="Gentium" panose="02000503060000020004" pitchFamily="2" charset="77"/>
                <a:cs typeface="Futura" panose="020B0602020204020303"/>
              </a:rPr>
              <a:t>the desires </a:t>
            </a:r>
          </a:p>
          <a:p>
            <a:pPr marL="0" lvl="0" indent="0">
              <a:lnSpc>
                <a:spcPct val="100000"/>
              </a:lnSpc>
              <a:buNone/>
            </a:pPr>
            <a:r>
              <a:rPr lang="en-US" sz="3200" b="1" u="sng" dirty="0">
                <a:solidFill>
                  <a:srgbClr val="FFFF00"/>
                </a:solidFill>
                <a:latin typeface="Gentium" panose="02000503060000020004" pitchFamily="2" charset="77"/>
                <a:cs typeface="Futura" panose="020B0602020204020303"/>
              </a:rPr>
              <a:t>of the eyes</a:t>
            </a:r>
            <a:r>
              <a:rPr lang="en-US" sz="3200" b="1" dirty="0">
                <a:solidFill>
                  <a:srgbClr val="E9E2DC"/>
                </a:solidFill>
                <a:latin typeface="Gentium" panose="02000503060000020004" pitchFamily="2" charset="77"/>
                <a:cs typeface="Futura" panose="020B0602020204020303"/>
              </a:rPr>
              <a:t> and </a:t>
            </a:r>
            <a:r>
              <a:rPr lang="en-US" sz="3200" b="1" u="sng" dirty="0">
                <a:solidFill>
                  <a:srgbClr val="FFFF00"/>
                </a:solidFill>
                <a:latin typeface="Gentium" panose="02000503060000020004" pitchFamily="2" charset="77"/>
                <a:cs typeface="Futura" panose="020B0602020204020303"/>
              </a:rPr>
              <a:t>pride in possessions</a:t>
            </a:r>
            <a:r>
              <a:rPr lang="en-US" sz="3200" b="1" dirty="0">
                <a:solidFill>
                  <a:srgbClr val="E9E2DC"/>
                </a:solidFill>
                <a:latin typeface="Gentium" panose="02000503060000020004" pitchFamily="2" charset="77"/>
                <a:cs typeface="Futura" panose="020B0602020204020303"/>
              </a:rPr>
              <a:t>- is not from the Father </a:t>
            </a:r>
          </a:p>
          <a:p>
            <a:pPr marL="0" lvl="0" indent="0">
              <a:lnSpc>
                <a:spcPct val="100000"/>
              </a:lnSpc>
              <a:buNone/>
            </a:pPr>
            <a:r>
              <a:rPr lang="en-US" sz="3200" b="1" dirty="0">
                <a:solidFill>
                  <a:srgbClr val="E9E2DC"/>
                </a:solidFill>
                <a:latin typeface="Gentium" panose="02000503060000020004" pitchFamily="2" charset="77"/>
                <a:cs typeface="Futura" panose="020B0602020204020303"/>
              </a:rPr>
              <a:t>but is from the world.” </a:t>
            </a:r>
            <a:r>
              <a:rPr lang="en-US" sz="3200" b="1" dirty="0">
                <a:solidFill>
                  <a:srgbClr val="FFFF00"/>
                </a:solidFill>
                <a:latin typeface="Gentium" panose="02000503060000020004" pitchFamily="2" charset="77"/>
                <a:cs typeface="Futura" panose="020B0602020204020303"/>
              </a:rPr>
              <a:t>1 John 2:15-16 </a:t>
            </a:r>
            <a:r>
              <a:rPr lang="en-US" sz="3200" b="1" dirty="0">
                <a:solidFill>
                  <a:schemeClr val="accent3">
                    <a:lumMod val="20000"/>
                    <a:lumOff val="80000"/>
                  </a:schemeClr>
                </a:solidFill>
                <a:latin typeface="Gentium" panose="02000503060000020004" pitchFamily="2" charset="77"/>
                <a:cs typeface="Futura" panose="020B0602020204020303"/>
              </a:rPr>
              <a:t>ESV</a:t>
            </a:r>
          </a:p>
          <a:p>
            <a:pPr marL="0" lvl="0" indent="0">
              <a:lnSpc>
                <a:spcPct val="100000"/>
              </a:lnSpc>
              <a:buNone/>
            </a:pPr>
            <a:endParaRPr lang="en-GB" sz="3200" dirty="0">
              <a:solidFill>
                <a:srgbClr val="E9E2DC"/>
              </a:solidFill>
              <a:latin typeface="Gentium" panose="02000503060000020004" pitchFamily="2" charset="77"/>
            </a:endParaRPr>
          </a:p>
        </p:txBody>
      </p:sp>
    </p:spTree>
    <p:extLst>
      <p:ext uri="{BB962C8B-B14F-4D97-AF65-F5344CB8AC3E}">
        <p14:creationId xmlns:p14="http://schemas.microsoft.com/office/powerpoint/2010/main" val="1868145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rmAutofit/>
          </a:bodyPr>
          <a:lstStyle/>
          <a:p>
            <a:pPr marL="0" lvl="0" indent="0">
              <a:lnSpc>
                <a:spcPct val="100000"/>
              </a:lnSpc>
              <a:buNone/>
            </a:pPr>
            <a:r>
              <a:rPr lang="en-GB" sz="3200" b="1" dirty="0">
                <a:solidFill>
                  <a:schemeClr val="accent3">
                    <a:lumMod val="20000"/>
                    <a:lumOff val="80000"/>
                  </a:schemeClr>
                </a:solidFill>
                <a:latin typeface="Gentium" panose="02000503060000020004" pitchFamily="2" charset="77"/>
              </a:rPr>
              <a:t>The “</a:t>
            </a:r>
            <a:r>
              <a:rPr lang="en-GB" sz="3200" b="1" dirty="0">
                <a:solidFill>
                  <a:srgbClr val="FFFF00"/>
                </a:solidFill>
                <a:latin typeface="Gentium" panose="02000503060000020004" pitchFamily="2" charset="77"/>
              </a:rPr>
              <a:t>world</a:t>
            </a:r>
            <a:r>
              <a:rPr lang="en-GB" sz="3200" b="1" dirty="0">
                <a:solidFill>
                  <a:schemeClr val="accent3">
                    <a:lumMod val="20000"/>
                    <a:lumOff val="80000"/>
                  </a:schemeClr>
                </a:solidFill>
                <a:latin typeface="Gentium" panose="02000503060000020004" pitchFamily="2" charset="77"/>
              </a:rPr>
              <a:t>”  -  </a:t>
            </a:r>
            <a:r>
              <a:rPr lang="en-GB" sz="3200" b="1" dirty="0">
                <a:solidFill>
                  <a:srgbClr val="FFFF00"/>
                </a:solidFill>
                <a:latin typeface="Gentium" panose="02000503060000020004" pitchFamily="2" charset="77"/>
              </a:rPr>
              <a:t>the various ways that people live in sin against God</a:t>
            </a:r>
            <a:r>
              <a:rPr lang="en-GB" sz="3200" b="1" dirty="0">
                <a:solidFill>
                  <a:schemeClr val="accent3">
                    <a:lumMod val="20000"/>
                    <a:lumOff val="80000"/>
                  </a:schemeClr>
                </a:solidFill>
                <a:latin typeface="Gentium" panose="02000503060000020004" pitchFamily="2" charset="77"/>
              </a:rPr>
              <a:t>. </a:t>
            </a:r>
            <a:r>
              <a:rPr lang="en-GB" sz="3200" b="1" dirty="0" err="1">
                <a:solidFill>
                  <a:schemeClr val="accent3">
                    <a:lumMod val="20000"/>
                    <a:lumOff val="80000"/>
                  </a:schemeClr>
                </a:solidFill>
                <a:latin typeface="Gentium" panose="02000503060000020004" pitchFamily="2" charset="77"/>
              </a:rPr>
              <a:t>eg</a:t>
            </a:r>
            <a:r>
              <a:rPr lang="en-GB" sz="3200" b="1" dirty="0">
                <a:solidFill>
                  <a:schemeClr val="accent3">
                    <a:lumMod val="20000"/>
                    <a:lumOff val="80000"/>
                  </a:schemeClr>
                </a:solidFill>
                <a:latin typeface="Gentium" panose="02000503060000020004" pitchFamily="2" charset="77"/>
              </a:rPr>
              <a:t> pride, lying, drunkenness, sexual immorality, gossip, slander, stealing etc</a:t>
            </a:r>
          </a:p>
          <a:p>
            <a:pPr marL="0" lvl="0" indent="0">
              <a:lnSpc>
                <a:spcPct val="100000"/>
              </a:lnSpc>
              <a:buNone/>
            </a:pPr>
            <a:endParaRPr lang="en-GB" sz="3200" b="1" dirty="0">
              <a:solidFill>
                <a:schemeClr val="accent3">
                  <a:lumMod val="20000"/>
                  <a:lumOff val="80000"/>
                </a:schemeClr>
              </a:solidFill>
              <a:latin typeface="Gentium" panose="02000503060000020004" pitchFamily="2" charset="77"/>
            </a:endParaRPr>
          </a:p>
          <a:p>
            <a:pPr marL="0" lvl="0" indent="0">
              <a:lnSpc>
                <a:spcPct val="100000"/>
              </a:lnSpc>
              <a:buNone/>
            </a:pPr>
            <a:r>
              <a:rPr lang="en-GB" sz="3200" b="1" dirty="0">
                <a:solidFill>
                  <a:schemeClr val="accent3">
                    <a:lumMod val="20000"/>
                    <a:lumOff val="80000"/>
                  </a:schemeClr>
                </a:solidFill>
                <a:latin typeface="Gentium" panose="02000503060000020004" pitchFamily="2" charset="77"/>
              </a:rPr>
              <a:t>“You cannot simultaneously love the world and God because you cannot run to sin and to God at the same time.” Mark Driscoll</a:t>
            </a:r>
          </a:p>
          <a:p>
            <a:pPr marL="0" lvl="0" indent="0">
              <a:lnSpc>
                <a:spcPct val="100000"/>
              </a:lnSpc>
              <a:buNone/>
            </a:pPr>
            <a:endParaRPr lang="en-GB" sz="3200" b="1" dirty="0">
              <a:solidFill>
                <a:schemeClr val="accent3">
                  <a:lumMod val="20000"/>
                  <a:lumOff val="80000"/>
                </a:schemeClr>
              </a:solidFill>
              <a:latin typeface="Gentium" panose="02000503060000020004" pitchFamily="2" charset="77"/>
            </a:endParaRPr>
          </a:p>
          <a:p>
            <a:pPr marL="0" lvl="0" indent="0">
              <a:lnSpc>
                <a:spcPct val="100000"/>
              </a:lnSpc>
              <a:buNone/>
            </a:pPr>
            <a:r>
              <a:rPr lang="en-GB" sz="3200" b="1" dirty="0">
                <a:solidFill>
                  <a:schemeClr val="accent3">
                    <a:lumMod val="20000"/>
                    <a:lumOff val="80000"/>
                  </a:schemeClr>
                </a:solidFill>
                <a:latin typeface="Gentium" panose="02000503060000020004" pitchFamily="2" charset="77"/>
              </a:rPr>
              <a:t>“True followers of Jesus sin, but they don’t love sin as you do. Even as they sin, they hate what they do.” Mark Driscoll</a:t>
            </a:r>
          </a:p>
          <a:p>
            <a:pPr marL="0" lvl="0" indent="0">
              <a:lnSpc>
                <a:spcPct val="100000"/>
              </a:lnSpc>
              <a:buNone/>
            </a:pPr>
            <a:endParaRPr lang="en-GB" sz="2000" dirty="0">
              <a:solidFill>
                <a:srgbClr val="C4BBB0"/>
              </a:solidFill>
              <a:latin typeface="Gentium" panose="02000503060000020004" pitchFamily="2" charset="77"/>
            </a:endParaRPr>
          </a:p>
          <a:p>
            <a:pPr marL="0" lvl="0" indent="0">
              <a:lnSpc>
                <a:spcPct val="100000"/>
              </a:lnSpc>
              <a:buNone/>
            </a:pPr>
            <a:endParaRPr lang="en-GB" sz="2000" dirty="0">
              <a:solidFill>
                <a:srgbClr val="C4BBB0"/>
              </a:solidFill>
              <a:latin typeface="Gentium" panose="02000503060000020004" pitchFamily="2" charset="77"/>
            </a:endParaRPr>
          </a:p>
          <a:p>
            <a:pPr marL="0" lvl="0" indent="0">
              <a:lnSpc>
                <a:spcPct val="100000"/>
              </a:lnSpc>
              <a:buNone/>
            </a:pPr>
            <a:endParaRPr lang="en-GB" sz="2000" dirty="0">
              <a:solidFill>
                <a:srgbClr val="C4BBB0"/>
              </a:solidFill>
              <a:latin typeface="Gentium" panose="02000503060000020004" pitchFamily="2" charset="77"/>
            </a:endParaRPr>
          </a:p>
          <a:p>
            <a:pPr marL="0" lvl="0" indent="0">
              <a:lnSpc>
                <a:spcPct val="100000"/>
              </a:lnSpc>
              <a:buNone/>
            </a:pPr>
            <a:endParaRPr lang="en-GB" sz="2000" dirty="0">
              <a:solidFill>
                <a:srgbClr val="C4BBB0"/>
              </a:solidFill>
              <a:latin typeface="Gentium" panose="02000503060000020004" pitchFamily="2" charset="77"/>
            </a:endParaRPr>
          </a:p>
        </p:txBody>
      </p:sp>
    </p:spTree>
    <p:extLst>
      <p:ext uri="{BB962C8B-B14F-4D97-AF65-F5344CB8AC3E}">
        <p14:creationId xmlns:p14="http://schemas.microsoft.com/office/powerpoint/2010/main" val="3154941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E1F6A0-FFBC-4071-A15E-03969544BF74}"/>
              </a:ext>
            </a:extLst>
          </p:cNvPr>
          <p:cNvSpPr>
            <a:spLocks noGrp="1"/>
          </p:cNvSpPr>
          <p:nvPr>
            <p:ph idx="1"/>
          </p:nvPr>
        </p:nvSpPr>
        <p:spPr>
          <a:xfrm>
            <a:off x="563784" y="491318"/>
            <a:ext cx="11064433" cy="6048377"/>
          </a:xfrm>
        </p:spPr>
        <p:txBody>
          <a:bodyPr>
            <a:normAutofit fontScale="92500" lnSpcReduction="20000"/>
          </a:bodyPr>
          <a:lstStyle/>
          <a:p>
            <a:pPr marL="0" indent="0">
              <a:lnSpc>
                <a:spcPct val="100000"/>
              </a:lnSpc>
              <a:buNone/>
            </a:pPr>
            <a:r>
              <a:rPr lang="en-GB" sz="3200" b="1" dirty="0">
                <a:solidFill>
                  <a:schemeClr val="accent3">
                    <a:lumMod val="20000"/>
                    <a:lumOff val="80000"/>
                  </a:schemeClr>
                </a:solidFill>
                <a:latin typeface="Gentium"/>
              </a:rPr>
              <a:t>“for a man is a slave to whatever has mastered him.”</a:t>
            </a:r>
          </a:p>
          <a:p>
            <a:pPr marL="0" indent="0">
              <a:lnSpc>
                <a:spcPct val="100000"/>
              </a:lnSpc>
              <a:buNone/>
            </a:pPr>
            <a:r>
              <a:rPr lang="en-GB" sz="2000" b="1" dirty="0">
                <a:solidFill>
                  <a:srgbClr val="FFFF00"/>
                </a:solidFill>
                <a:latin typeface="Gentium"/>
              </a:rPr>
              <a:t>2 Peter 2:19b NIV</a:t>
            </a:r>
          </a:p>
          <a:p>
            <a:pPr marL="0" indent="0">
              <a:lnSpc>
                <a:spcPct val="100000"/>
              </a:lnSpc>
              <a:buNone/>
            </a:pPr>
            <a:endParaRPr lang="en-GB" sz="2000" b="1" dirty="0">
              <a:solidFill>
                <a:srgbClr val="E9E2DC"/>
              </a:solidFill>
              <a:latin typeface="Gentium"/>
            </a:endParaRPr>
          </a:p>
          <a:p>
            <a:pPr marL="0" indent="0">
              <a:lnSpc>
                <a:spcPct val="100000"/>
              </a:lnSpc>
              <a:buNone/>
            </a:pPr>
            <a:r>
              <a:rPr lang="en-GB" sz="3200" b="1" dirty="0">
                <a:solidFill>
                  <a:schemeClr val="accent3">
                    <a:lumMod val="20000"/>
                    <a:lumOff val="80000"/>
                  </a:schemeClr>
                </a:solidFill>
                <a:latin typeface="Gentium"/>
              </a:rPr>
              <a:t>You show that you are a slave by the fact that you cannot stop what you are doing.</a:t>
            </a:r>
          </a:p>
          <a:p>
            <a:pPr marL="0" indent="0">
              <a:lnSpc>
                <a:spcPct val="100000"/>
              </a:lnSpc>
              <a:buNone/>
            </a:pPr>
            <a:endParaRPr lang="en-GB" sz="3200" b="1" dirty="0">
              <a:solidFill>
                <a:schemeClr val="accent3">
                  <a:lumMod val="20000"/>
                  <a:lumOff val="80000"/>
                </a:schemeClr>
              </a:solidFill>
              <a:latin typeface="Gentium"/>
            </a:endParaRPr>
          </a:p>
          <a:p>
            <a:pPr marL="0" indent="0">
              <a:lnSpc>
                <a:spcPct val="100000"/>
              </a:lnSpc>
              <a:buNone/>
            </a:pPr>
            <a:r>
              <a:rPr lang="en-GB" sz="3200" b="1" dirty="0">
                <a:solidFill>
                  <a:schemeClr val="accent3">
                    <a:lumMod val="20000"/>
                    <a:lumOff val="80000"/>
                  </a:schemeClr>
                </a:solidFill>
                <a:latin typeface="Gentium"/>
              </a:rPr>
              <a:t>Ask the Holy Spirit to show you areas of your life where you are living in slavery.</a:t>
            </a:r>
          </a:p>
          <a:p>
            <a:pPr marL="0" indent="0">
              <a:lnSpc>
                <a:spcPct val="100000"/>
              </a:lnSpc>
              <a:buNone/>
            </a:pPr>
            <a:endParaRPr lang="en-GB" sz="3200" b="1" dirty="0">
              <a:solidFill>
                <a:schemeClr val="accent3">
                  <a:lumMod val="20000"/>
                  <a:lumOff val="80000"/>
                </a:schemeClr>
              </a:solidFill>
              <a:latin typeface="Gentium"/>
            </a:endParaRPr>
          </a:p>
          <a:p>
            <a:pPr marL="0" indent="0">
              <a:lnSpc>
                <a:spcPct val="100000"/>
              </a:lnSpc>
              <a:buNone/>
            </a:pPr>
            <a:r>
              <a:rPr lang="en-GB" sz="3200" b="1" dirty="0">
                <a:solidFill>
                  <a:schemeClr val="accent3">
                    <a:lumMod val="20000"/>
                    <a:lumOff val="80000"/>
                  </a:schemeClr>
                </a:solidFill>
                <a:latin typeface="Gentium"/>
              </a:rPr>
              <a:t>The Exodus Story – blood needed to be applied in order for freedom to come. As a result, the wrath of God passed over them and was diverted, because of the lamb.</a:t>
            </a:r>
          </a:p>
          <a:p>
            <a:pPr marL="0" indent="0">
              <a:lnSpc>
                <a:spcPct val="100000"/>
              </a:lnSpc>
              <a:buNone/>
            </a:pPr>
            <a:r>
              <a:rPr lang="en-GB" sz="3200" b="1" dirty="0">
                <a:solidFill>
                  <a:schemeClr val="accent3">
                    <a:lumMod val="20000"/>
                    <a:lumOff val="80000"/>
                  </a:schemeClr>
                </a:solidFill>
                <a:latin typeface="Gentium"/>
              </a:rPr>
              <a:t> </a:t>
            </a:r>
            <a:r>
              <a:rPr lang="en-GB" sz="2200" b="1" dirty="0">
                <a:solidFill>
                  <a:srgbClr val="FFFF00"/>
                </a:solidFill>
                <a:latin typeface="Gentium"/>
              </a:rPr>
              <a:t>Exodus 11-14</a:t>
            </a:r>
            <a:endParaRPr lang="en-GB" sz="3200" b="1" dirty="0">
              <a:solidFill>
                <a:schemeClr val="accent3">
                  <a:lumMod val="20000"/>
                  <a:lumOff val="80000"/>
                </a:schemeClr>
              </a:solidFill>
              <a:latin typeface="Gentium"/>
            </a:endParaRPr>
          </a:p>
        </p:txBody>
      </p:sp>
    </p:spTree>
    <p:extLst>
      <p:ext uri="{BB962C8B-B14F-4D97-AF65-F5344CB8AC3E}">
        <p14:creationId xmlns:p14="http://schemas.microsoft.com/office/powerpoint/2010/main" val="2154484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33EBA-73F4-4AC4-B34D-59929DFDD755}"/>
              </a:ext>
            </a:extLst>
          </p:cNvPr>
          <p:cNvSpPr>
            <a:spLocks noGrp="1"/>
          </p:cNvSpPr>
          <p:nvPr>
            <p:ph type="title"/>
          </p:nvPr>
        </p:nvSpPr>
        <p:spPr>
          <a:xfrm>
            <a:off x="838200" y="365126"/>
            <a:ext cx="10515600" cy="896516"/>
          </a:xfrm>
        </p:spPr>
        <p:txBody>
          <a:bodyPr>
            <a:normAutofit/>
          </a:bodyPr>
          <a:lstStyle/>
          <a:p>
            <a:pPr algn="ctr"/>
            <a:r>
              <a:rPr lang="en-GB" sz="4000" b="1" dirty="0">
                <a:solidFill>
                  <a:srgbClr val="FFFF00"/>
                </a:solidFill>
                <a:latin typeface="Gentium"/>
                <a:cs typeface="Futura" panose="020B0602020204020303"/>
              </a:rPr>
              <a:t>What is the Solution?</a:t>
            </a:r>
          </a:p>
        </p:txBody>
      </p:sp>
      <p:sp>
        <p:nvSpPr>
          <p:cNvPr id="3" name="Content Placeholder 2">
            <a:extLst>
              <a:ext uri="{FF2B5EF4-FFF2-40B4-BE49-F238E27FC236}">
                <a16:creationId xmlns:a16="http://schemas.microsoft.com/office/drawing/2014/main" id="{A5E1F6A0-FFBC-4071-A15E-03969544BF74}"/>
              </a:ext>
            </a:extLst>
          </p:cNvPr>
          <p:cNvSpPr>
            <a:spLocks noGrp="1"/>
          </p:cNvSpPr>
          <p:nvPr>
            <p:ph idx="1"/>
          </p:nvPr>
        </p:nvSpPr>
        <p:spPr>
          <a:xfrm>
            <a:off x="662169" y="1145894"/>
            <a:ext cx="10867663" cy="5031069"/>
          </a:xfrm>
        </p:spPr>
        <p:txBody>
          <a:bodyPr>
            <a:normAutofit fontScale="70000" lnSpcReduction="20000"/>
          </a:bodyPr>
          <a:lstStyle/>
          <a:p>
            <a:pPr marL="0" indent="0">
              <a:lnSpc>
                <a:spcPct val="120000"/>
              </a:lnSpc>
              <a:buNone/>
            </a:pPr>
            <a:r>
              <a:rPr lang="en-GB" sz="3800" b="1" dirty="0">
                <a:solidFill>
                  <a:schemeClr val="accent3">
                    <a:lumMod val="20000"/>
                    <a:lumOff val="80000"/>
                  </a:schemeClr>
                </a:solidFill>
                <a:latin typeface="Gentium" panose="02000503060000020004"/>
              </a:rPr>
              <a:t>A Redeemer has been provided! You need to be set free!</a:t>
            </a:r>
          </a:p>
          <a:p>
            <a:pPr marL="0" indent="0">
              <a:lnSpc>
                <a:spcPct val="120000"/>
              </a:lnSpc>
              <a:buNone/>
            </a:pPr>
            <a:endParaRPr lang="en-GB" sz="3800" b="1" dirty="0">
              <a:solidFill>
                <a:schemeClr val="accent3">
                  <a:lumMod val="20000"/>
                  <a:lumOff val="80000"/>
                </a:schemeClr>
              </a:solidFill>
              <a:latin typeface="Gentium" panose="02000503060000020004"/>
            </a:endParaRPr>
          </a:p>
          <a:p>
            <a:pPr marL="0" indent="0">
              <a:lnSpc>
                <a:spcPct val="120000"/>
              </a:lnSpc>
              <a:buNone/>
            </a:pPr>
            <a:r>
              <a:rPr lang="en-GB" sz="3800" b="1" dirty="0">
                <a:solidFill>
                  <a:schemeClr val="accent3">
                    <a:lumMod val="20000"/>
                    <a:lumOff val="80000"/>
                  </a:schemeClr>
                </a:solidFill>
                <a:latin typeface="Gentium" panose="02000503060000020004"/>
              </a:rPr>
              <a:t>“Redemption is synonymous with being liberated, freed, or rescued from bondage and slavery to a person or thing.” MD</a:t>
            </a:r>
          </a:p>
          <a:p>
            <a:pPr marL="0" indent="0">
              <a:lnSpc>
                <a:spcPct val="120000"/>
              </a:lnSpc>
              <a:buNone/>
            </a:pPr>
            <a:endParaRPr lang="en-US" sz="3800" b="1" dirty="0">
              <a:solidFill>
                <a:srgbClr val="FFFF00"/>
              </a:solidFill>
              <a:latin typeface="Gentium" panose="02000503060000020004"/>
            </a:endParaRPr>
          </a:p>
          <a:p>
            <a:pPr marL="0" indent="0">
              <a:lnSpc>
                <a:spcPct val="120000"/>
              </a:lnSpc>
              <a:buNone/>
            </a:pPr>
            <a:r>
              <a:rPr lang="en-US" sz="3800" b="1" dirty="0">
                <a:solidFill>
                  <a:schemeClr val="accent3">
                    <a:lumMod val="20000"/>
                    <a:lumOff val="80000"/>
                  </a:schemeClr>
                </a:solidFill>
                <a:latin typeface="Gentium" panose="02000503060000020004" pitchFamily="2" charset="77"/>
              </a:rPr>
              <a:t>“For you know that it was not with perishable things such as silver or gold that you were redeemed from the empty way of life handed down to you from your forefathers, </a:t>
            </a:r>
            <a:r>
              <a:rPr lang="en-US" sz="3800" b="1" dirty="0">
                <a:solidFill>
                  <a:srgbClr val="FFFF00"/>
                </a:solidFill>
                <a:latin typeface="Gentium" panose="02000503060000020004" pitchFamily="2" charset="77"/>
              </a:rPr>
              <a:t>but with the precious blood of Christ</a:t>
            </a:r>
            <a:r>
              <a:rPr lang="en-US" sz="3800" b="1" dirty="0">
                <a:solidFill>
                  <a:schemeClr val="accent3">
                    <a:lumMod val="20000"/>
                    <a:lumOff val="80000"/>
                  </a:schemeClr>
                </a:solidFill>
                <a:latin typeface="Gentium" panose="02000503060000020004" pitchFamily="2" charset="77"/>
              </a:rPr>
              <a:t>, a lamb without blemish or defect.”</a:t>
            </a:r>
            <a:r>
              <a:rPr lang="en-US" sz="3800" b="1" dirty="0">
                <a:solidFill>
                  <a:srgbClr val="FFFF00"/>
                </a:solidFill>
                <a:latin typeface="Gentium" panose="02000503060000020004" pitchFamily="2" charset="77"/>
              </a:rPr>
              <a:t> 						</a:t>
            </a:r>
          </a:p>
          <a:p>
            <a:pPr marL="0" indent="0">
              <a:lnSpc>
                <a:spcPct val="120000"/>
              </a:lnSpc>
              <a:buNone/>
            </a:pPr>
            <a:r>
              <a:rPr lang="en-US" sz="3800" b="1" dirty="0">
                <a:solidFill>
                  <a:srgbClr val="E9E2DC"/>
                </a:solidFill>
                <a:latin typeface="Gentium" panose="02000503060000020004" pitchFamily="2" charset="77"/>
              </a:rPr>
              <a:t>1 Peter 1:18-19 NIV</a:t>
            </a:r>
            <a:endParaRPr lang="en-GB" sz="3200" dirty="0">
              <a:solidFill>
                <a:schemeClr val="accent3">
                  <a:lumMod val="20000"/>
                  <a:lumOff val="80000"/>
                </a:schemeClr>
              </a:solidFill>
            </a:endParaRPr>
          </a:p>
        </p:txBody>
      </p:sp>
    </p:spTree>
    <p:extLst>
      <p:ext uri="{BB962C8B-B14F-4D97-AF65-F5344CB8AC3E}">
        <p14:creationId xmlns:p14="http://schemas.microsoft.com/office/powerpoint/2010/main" val="10870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E1F6A0-FFBC-4071-A15E-03969544BF74}"/>
              </a:ext>
            </a:extLst>
          </p:cNvPr>
          <p:cNvSpPr>
            <a:spLocks noGrp="1"/>
          </p:cNvSpPr>
          <p:nvPr>
            <p:ph idx="1"/>
          </p:nvPr>
        </p:nvSpPr>
        <p:spPr>
          <a:xfrm>
            <a:off x="407043" y="555585"/>
            <a:ext cx="11377914" cy="5408487"/>
          </a:xfrm>
        </p:spPr>
        <p:txBody>
          <a:bodyPr>
            <a:normAutofit fontScale="25000" lnSpcReduction="20000"/>
          </a:bodyPr>
          <a:lstStyle/>
          <a:p>
            <a:pPr marL="0" indent="0">
              <a:lnSpc>
                <a:spcPct val="120000"/>
              </a:lnSpc>
              <a:buNone/>
            </a:pPr>
            <a:r>
              <a:rPr lang="en-US" sz="11200" b="1" dirty="0">
                <a:solidFill>
                  <a:schemeClr val="accent3">
                    <a:lumMod val="20000"/>
                    <a:lumOff val="80000"/>
                  </a:schemeClr>
                </a:solidFill>
                <a:latin typeface="Gentium" panose="02000503060000020004"/>
              </a:rPr>
              <a:t>“while we wait for the blessed hope-the glorious appearing of our great God and </a:t>
            </a:r>
            <a:r>
              <a:rPr lang="en-GB" sz="11200" b="1" dirty="0">
                <a:solidFill>
                  <a:schemeClr val="accent3">
                    <a:lumMod val="20000"/>
                    <a:lumOff val="80000"/>
                  </a:schemeClr>
                </a:solidFill>
                <a:latin typeface="Gentium" panose="02000503060000020004"/>
              </a:rPr>
              <a:t>Saviour</a:t>
            </a:r>
            <a:r>
              <a:rPr lang="en-US" sz="11200" b="1" dirty="0">
                <a:solidFill>
                  <a:schemeClr val="accent3">
                    <a:lumMod val="20000"/>
                    <a:lumOff val="80000"/>
                  </a:schemeClr>
                </a:solidFill>
                <a:latin typeface="Gentium" panose="02000503060000020004"/>
              </a:rPr>
              <a:t>, Jesus Christ, </a:t>
            </a:r>
            <a:r>
              <a:rPr lang="en-US" sz="11200" b="1" u="sng" dirty="0">
                <a:solidFill>
                  <a:srgbClr val="FFFF00"/>
                </a:solidFill>
                <a:latin typeface="Gentium" panose="02000503060000020004"/>
              </a:rPr>
              <a:t>who gave himself for us</a:t>
            </a:r>
            <a:r>
              <a:rPr lang="en-US" sz="11200" b="1" dirty="0">
                <a:solidFill>
                  <a:schemeClr val="accent3">
                    <a:lumMod val="20000"/>
                    <a:lumOff val="80000"/>
                  </a:schemeClr>
                </a:solidFill>
                <a:latin typeface="Gentium" panose="02000503060000020004"/>
              </a:rPr>
              <a:t> to redeem us from all wickedness and to purify for himself a people that are his very own, eager to do what is good.” </a:t>
            </a:r>
          </a:p>
          <a:p>
            <a:pPr marL="0" indent="0">
              <a:lnSpc>
                <a:spcPct val="120000"/>
              </a:lnSpc>
              <a:buNone/>
            </a:pPr>
            <a:r>
              <a:rPr lang="en-US" sz="8000" b="1" dirty="0">
                <a:solidFill>
                  <a:srgbClr val="E9E2DC"/>
                </a:solidFill>
                <a:latin typeface="Gentium" panose="02000503060000020004"/>
              </a:rPr>
              <a:t>Titus 2:13,14 NIV</a:t>
            </a:r>
          </a:p>
          <a:p>
            <a:pPr marL="0" indent="0">
              <a:lnSpc>
                <a:spcPct val="120000"/>
              </a:lnSpc>
              <a:buNone/>
            </a:pPr>
            <a:endParaRPr lang="en-US" sz="9800" b="1" dirty="0">
              <a:solidFill>
                <a:srgbClr val="FFFF00"/>
              </a:solidFill>
              <a:latin typeface="Gentium" panose="02000503060000020004"/>
            </a:endParaRPr>
          </a:p>
          <a:p>
            <a:pPr marL="0" indent="0">
              <a:lnSpc>
                <a:spcPct val="120000"/>
              </a:lnSpc>
              <a:buNone/>
            </a:pPr>
            <a:r>
              <a:rPr lang="en-US" sz="11200" b="1" dirty="0">
                <a:solidFill>
                  <a:schemeClr val="accent3">
                    <a:lumMod val="20000"/>
                    <a:lumOff val="80000"/>
                  </a:schemeClr>
                </a:solidFill>
                <a:latin typeface="Gentium" panose="02000503060000020004"/>
              </a:rPr>
              <a:t>The solution is found in the person and work of Jesus Christ.</a:t>
            </a:r>
          </a:p>
          <a:p>
            <a:pPr marL="0" indent="0">
              <a:lnSpc>
                <a:spcPct val="120000"/>
              </a:lnSpc>
              <a:buNone/>
            </a:pPr>
            <a:r>
              <a:rPr lang="en-US" sz="9800" b="1" dirty="0">
                <a:solidFill>
                  <a:schemeClr val="accent3">
                    <a:lumMod val="20000"/>
                    <a:lumOff val="80000"/>
                  </a:schemeClr>
                </a:solidFill>
                <a:latin typeface="Gentium" panose="02000503060000020004"/>
              </a:rPr>
              <a:t> </a:t>
            </a:r>
          </a:p>
          <a:p>
            <a:pPr marL="0" indent="0">
              <a:lnSpc>
                <a:spcPct val="120000"/>
              </a:lnSpc>
              <a:buNone/>
            </a:pPr>
            <a:r>
              <a:rPr lang="en-US" sz="11200" b="1" dirty="0">
                <a:solidFill>
                  <a:schemeClr val="accent3">
                    <a:lumMod val="20000"/>
                    <a:lumOff val="80000"/>
                  </a:schemeClr>
                </a:solidFill>
                <a:latin typeface="Gentium" panose="02000503060000020004"/>
              </a:rPr>
              <a:t>Never underestimate the cost of his sacrifice on your behalf. </a:t>
            </a:r>
          </a:p>
          <a:p>
            <a:pPr marL="0" indent="0">
              <a:lnSpc>
                <a:spcPct val="120000"/>
              </a:lnSpc>
              <a:buNone/>
            </a:pPr>
            <a:r>
              <a:rPr lang="en-US" sz="9800" b="1" dirty="0">
                <a:solidFill>
                  <a:srgbClr val="E9E2DC"/>
                </a:solidFill>
                <a:latin typeface="Gentium" panose="02000503060000020004"/>
              </a:rPr>
              <a:t>Isaiah 52:14; 53:4,5</a:t>
            </a:r>
          </a:p>
          <a:p>
            <a:pPr marL="0" indent="0">
              <a:lnSpc>
                <a:spcPct val="120000"/>
              </a:lnSpc>
              <a:buNone/>
            </a:pPr>
            <a:endParaRPr lang="en-US" sz="3500" b="1" dirty="0">
              <a:solidFill>
                <a:schemeClr val="accent3">
                  <a:lumMod val="20000"/>
                  <a:lumOff val="80000"/>
                </a:schemeClr>
              </a:solidFill>
              <a:latin typeface="Gentium" panose="02000503060000020004"/>
            </a:endParaRPr>
          </a:p>
          <a:p>
            <a:pPr marL="0" indent="0">
              <a:lnSpc>
                <a:spcPct val="120000"/>
              </a:lnSpc>
              <a:buNone/>
            </a:pPr>
            <a:endParaRPr lang="en-US" sz="3500" b="1" dirty="0">
              <a:solidFill>
                <a:schemeClr val="accent3">
                  <a:lumMod val="20000"/>
                  <a:lumOff val="80000"/>
                </a:schemeClr>
              </a:solidFill>
              <a:latin typeface="Gentium" panose="02000503060000020004"/>
            </a:endParaRPr>
          </a:p>
          <a:p>
            <a:pPr marL="0" indent="0">
              <a:lnSpc>
                <a:spcPct val="120000"/>
              </a:lnSpc>
              <a:buNone/>
            </a:pPr>
            <a:r>
              <a:rPr lang="en-US" sz="3500" b="1" dirty="0">
                <a:solidFill>
                  <a:schemeClr val="accent3">
                    <a:lumMod val="20000"/>
                    <a:lumOff val="80000"/>
                  </a:schemeClr>
                </a:solidFill>
                <a:latin typeface="Gentium" panose="02000503060000020004"/>
              </a:rPr>
              <a:t> </a:t>
            </a:r>
          </a:p>
          <a:p>
            <a:pPr marL="0" indent="0">
              <a:lnSpc>
                <a:spcPct val="120000"/>
              </a:lnSpc>
              <a:buNone/>
            </a:pPr>
            <a:endParaRPr lang="en-US" sz="3200" b="1" dirty="0">
              <a:solidFill>
                <a:srgbClr val="FFFF00"/>
              </a:solidFill>
              <a:latin typeface="Gentium" panose="02000503060000020004"/>
            </a:endParaRPr>
          </a:p>
          <a:p>
            <a:pPr marL="0" indent="0">
              <a:lnSpc>
                <a:spcPct val="120000"/>
              </a:lnSpc>
              <a:buNone/>
            </a:pPr>
            <a:endParaRPr lang="en-US" sz="3200" b="1" dirty="0">
              <a:solidFill>
                <a:srgbClr val="FFFF00"/>
              </a:solidFill>
              <a:latin typeface="Gentium" panose="02000503060000020004"/>
            </a:endParaRPr>
          </a:p>
          <a:p>
            <a:pPr marL="0" indent="0">
              <a:lnSpc>
                <a:spcPct val="120000"/>
              </a:lnSpc>
              <a:buNone/>
            </a:pPr>
            <a:endParaRPr lang="en-US" sz="3200" b="1" dirty="0">
              <a:solidFill>
                <a:srgbClr val="FFFF00"/>
              </a:solidFill>
              <a:latin typeface="Gentium" panose="02000503060000020004"/>
            </a:endParaRPr>
          </a:p>
          <a:p>
            <a:pPr marL="0" indent="0">
              <a:lnSpc>
                <a:spcPct val="120000"/>
              </a:lnSpc>
              <a:buNone/>
            </a:pPr>
            <a:endParaRPr lang="en-US" sz="3200" b="1" dirty="0">
              <a:solidFill>
                <a:srgbClr val="FFFF00"/>
              </a:solidFill>
              <a:latin typeface="Gentium" panose="02000503060000020004"/>
            </a:endParaRPr>
          </a:p>
          <a:p>
            <a:pPr marL="0" indent="0">
              <a:lnSpc>
                <a:spcPct val="120000"/>
              </a:lnSpc>
              <a:buNone/>
            </a:pPr>
            <a:endParaRPr lang="en-GB" sz="3200" dirty="0">
              <a:solidFill>
                <a:schemeClr val="accent3">
                  <a:lumMod val="20000"/>
                  <a:lumOff val="80000"/>
                </a:schemeClr>
              </a:solidFill>
            </a:endParaRPr>
          </a:p>
        </p:txBody>
      </p:sp>
    </p:spTree>
    <p:extLst>
      <p:ext uri="{BB962C8B-B14F-4D97-AF65-F5344CB8AC3E}">
        <p14:creationId xmlns:p14="http://schemas.microsoft.com/office/powerpoint/2010/main" val="2267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33EBA-73F4-4AC4-B34D-59929DFDD755}"/>
              </a:ext>
            </a:extLst>
          </p:cNvPr>
          <p:cNvSpPr>
            <a:spLocks noGrp="1"/>
          </p:cNvSpPr>
          <p:nvPr>
            <p:ph type="title"/>
          </p:nvPr>
        </p:nvSpPr>
        <p:spPr/>
        <p:txBody>
          <a:bodyPr>
            <a:normAutofit/>
          </a:bodyPr>
          <a:lstStyle/>
          <a:p>
            <a:pPr algn="ctr"/>
            <a:r>
              <a:rPr lang="en-GB" sz="4000" b="1" dirty="0">
                <a:solidFill>
                  <a:srgbClr val="FFFF00"/>
                </a:solidFill>
                <a:latin typeface="Gentium"/>
                <a:cs typeface="Futura" panose="020B0602020204020303"/>
              </a:rPr>
              <a:t>How Should We Respond?</a:t>
            </a:r>
          </a:p>
        </p:txBody>
      </p:sp>
      <p:sp>
        <p:nvSpPr>
          <p:cNvPr id="3" name="Content Placeholder 2">
            <a:extLst>
              <a:ext uri="{FF2B5EF4-FFF2-40B4-BE49-F238E27FC236}">
                <a16:creationId xmlns:a16="http://schemas.microsoft.com/office/drawing/2014/main" id="{A5E1F6A0-FFBC-4071-A15E-03969544BF74}"/>
              </a:ext>
            </a:extLst>
          </p:cNvPr>
          <p:cNvSpPr>
            <a:spLocks noGrp="1"/>
          </p:cNvSpPr>
          <p:nvPr>
            <p:ph idx="1"/>
          </p:nvPr>
        </p:nvSpPr>
        <p:spPr>
          <a:xfrm>
            <a:off x="838200" y="1690688"/>
            <a:ext cx="10515600" cy="4423509"/>
          </a:xfrm>
        </p:spPr>
        <p:txBody>
          <a:bodyPr>
            <a:normAutofit/>
          </a:bodyPr>
          <a:lstStyle/>
          <a:p>
            <a:pPr marL="0" indent="0">
              <a:buNone/>
            </a:pPr>
            <a:r>
              <a:rPr lang="en-US" sz="3200" b="1" u="sng" dirty="0">
                <a:solidFill>
                  <a:srgbClr val="FFFF00"/>
                </a:solidFill>
                <a:latin typeface="Gentium" panose="02000503060000020004"/>
              </a:rPr>
              <a:t>Conviction</a:t>
            </a:r>
            <a:r>
              <a:rPr lang="en-US" sz="3200" b="1" dirty="0">
                <a:solidFill>
                  <a:schemeClr val="accent3">
                    <a:lumMod val="20000"/>
                    <a:lumOff val="80000"/>
                  </a:schemeClr>
                </a:solidFill>
                <a:latin typeface="Gentium" panose="02000503060000020004"/>
              </a:rPr>
              <a:t> – conscience (tender v broken).</a:t>
            </a:r>
          </a:p>
          <a:p>
            <a:pPr marL="0" indent="0">
              <a:buNone/>
            </a:pPr>
            <a:r>
              <a:rPr lang="en-US" sz="3200" b="1" dirty="0">
                <a:solidFill>
                  <a:schemeClr val="accent3">
                    <a:lumMod val="20000"/>
                    <a:lumOff val="80000"/>
                  </a:schemeClr>
                </a:solidFill>
                <a:latin typeface="Gentium" panose="02000503060000020004"/>
              </a:rPr>
              <a:t>We need to see and feel the gravity of our sin. </a:t>
            </a:r>
            <a:r>
              <a:rPr lang="en-US" sz="3200" b="1" dirty="0">
                <a:solidFill>
                  <a:srgbClr val="FFFF00"/>
                </a:solidFill>
                <a:latin typeface="Gentium" panose="02000503060000020004"/>
              </a:rPr>
              <a:t>God’s Gift!</a:t>
            </a:r>
          </a:p>
          <a:p>
            <a:pPr marL="0" indent="0">
              <a:buNone/>
            </a:pPr>
            <a:endParaRPr lang="en-US" sz="3200" b="1" dirty="0">
              <a:solidFill>
                <a:schemeClr val="accent3">
                  <a:lumMod val="20000"/>
                  <a:lumOff val="80000"/>
                </a:schemeClr>
              </a:solidFill>
              <a:latin typeface="Gentium" panose="02000503060000020004"/>
            </a:endParaRPr>
          </a:p>
          <a:p>
            <a:pPr marL="0" indent="0">
              <a:buNone/>
            </a:pPr>
            <a:r>
              <a:rPr lang="en-US" sz="3200" b="1" u="sng" dirty="0">
                <a:solidFill>
                  <a:srgbClr val="FFFF00"/>
                </a:solidFill>
                <a:latin typeface="Gentium" panose="02000503060000020004"/>
              </a:rPr>
              <a:t>Confession</a:t>
            </a:r>
            <a:r>
              <a:rPr lang="en-US" sz="3200" b="1" dirty="0">
                <a:solidFill>
                  <a:schemeClr val="accent3">
                    <a:lumMod val="20000"/>
                    <a:lumOff val="80000"/>
                  </a:schemeClr>
                </a:solidFill>
                <a:latin typeface="Gentium" panose="02000503060000020004"/>
              </a:rPr>
              <a:t> – Agreeing with God and telling the truth about who we are and what we have done. </a:t>
            </a:r>
            <a:r>
              <a:rPr lang="en-US" sz="3200" b="1" dirty="0">
                <a:solidFill>
                  <a:srgbClr val="FFFF00"/>
                </a:solidFill>
                <a:latin typeface="Gentium" panose="02000503060000020004"/>
              </a:rPr>
              <a:t>Our Response!</a:t>
            </a:r>
          </a:p>
          <a:p>
            <a:pPr marL="0" indent="0">
              <a:buNone/>
            </a:pPr>
            <a:endParaRPr lang="en-US" sz="3200" b="1" dirty="0">
              <a:solidFill>
                <a:schemeClr val="accent3">
                  <a:lumMod val="20000"/>
                  <a:lumOff val="80000"/>
                </a:schemeClr>
              </a:solidFill>
              <a:latin typeface="Gentium" panose="02000503060000020004"/>
            </a:endParaRPr>
          </a:p>
          <a:p>
            <a:pPr marL="0" indent="0">
              <a:buNone/>
            </a:pPr>
            <a:r>
              <a:rPr lang="en-US" sz="3200" b="1" u="sng" dirty="0">
                <a:solidFill>
                  <a:srgbClr val="FFFF00"/>
                </a:solidFill>
                <a:latin typeface="Gentium" panose="02000503060000020004"/>
              </a:rPr>
              <a:t>Repentance</a:t>
            </a:r>
            <a:r>
              <a:rPr lang="en-US" sz="3200" b="1" dirty="0">
                <a:solidFill>
                  <a:schemeClr val="accent3">
                    <a:lumMod val="20000"/>
                    <a:lumOff val="80000"/>
                  </a:schemeClr>
                </a:solidFill>
                <a:latin typeface="Gentium" panose="02000503060000020004"/>
              </a:rPr>
              <a:t> – Changing our mind about who is the Lord of our life. Turning to go in the opposite direction.</a:t>
            </a:r>
          </a:p>
          <a:p>
            <a:pPr marL="0" indent="0">
              <a:buNone/>
            </a:pPr>
            <a:endParaRPr lang="en-US" sz="3200" b="1" dirty="0">
              <a:solidFill>
                <a:srgbClr val="FFFF00"/>
              </a:solidFill>
              <a:latin typeface="Gentium" panose="02000503060000020004"/>
            </a:endParaRPr>
          </a:p>
          <a:p>
            <a:pPr marL="0" indent="0">
              <a:buNone/>
            </a:pPr>
            <a:endParaRPr lang="en-US" sz="3200" b="1" dirty="0">
              <a:solidFill>
                <a:srgbClr val="FFFF00"/>
              </a:solidFill>
              <a:latin typeface="Gentium" panose="02000503060000020004"/>
            </a:endParaRPr>
          </a:p>
          <a:p>
            <a:pPr marL="0" indent="0">
              <a:buNone/>
            </a:pPr>
            <a:endParaRPr lang="en-US" sz="3200" b="1" dirty="0">
              <a:solidFill>
                <a:srgbClr val="FFFF00"/>
              </a:solidFill>
              <a:latin typeface="Gentium" panose="02000503060000020004"/>
            </a:endParaRPr>
          </a:p>
          <a:p>
            <a:pPr marL="0" indent="0">
              <a:buNone/>
            </a:pPr>
            <a:endParaRPr lang="en-US" sz="3200" b="1" dirty="0">
              <a:solidFill>
                <a:srgbClr val="FFFF00"/>
              </a:solidFill>
              <a:latin typeface="Gentium" panose="02000503060000020004"/>
            </a:endParaRPr>
          </a:p>
          <a:p>
            <a:pPr marL="0" indent="0">
              <a:buNone/>
            </a:pPr>
            <a:endParaRPr lang="en-GB" sz="3200" dirty="0">
              <a:solidFill>
                <a:schemeClr val="accent3">
                  <a:lumMod val="20000"/>
                  <a:lumOff val="80000"/>
                </a:schemeClr>
              </a:solidFill>
            </a:endParaRPr>
          </a:p>
        </p:txBody>
      </p:sp>
    </p:spTree>
    <p:extLst>
      <p:ext uri="{BB962C8B-B14F-4D97-AF65-F5344CB8AC3E}">
        <p14:creationId xmlns:p14="http://schemas.microsoft.com/office/powerpoint/2010/main" val="3969552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2310</TotalTime>
  <Words>587</Words>
  <Application>Microsoft Macintosh PowerPoint</Application>
  <PresentationFormat>Widescreen</PresentationFormat>
  <Paragraphs>58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Futura</vt:lpstr>
      <vt:lpstr>Gentium</vt:lpstr>
      <vt:lpstr>Office Theme</vt:lpstr>
      <vt:lpstr>PowerPoint Presentation</vt:lpstr>
      <vt:lpstr>PowerPoint Presentation</vt:lpstr>
      <vt:lpstr>PowerPoint Presentation</vt:lpstr>
      <vt:lpstr>PowerPoint Presentation</vt:lpstr>
      <vt:lpstr>PowerPoint Presentation</vt:lpstr>
      <vt:lpstr>PowerPoint Presentation</vt:lpstr>
      <vt:lpstr>What is the Solution?</vt:lpstr>
      <vt:lpstr>PowerPoint Presentation</vt:lpstr>
      <vt:lpstr>How Should We Respond?</vt:lpstr>
      <vt:lpstr>How Should We Respond?</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63</cp:revision>
  <dcterms:created xsi:type="dcterms:W3CDTF">2021-12-01T10:06:37Z</dcterms:created>
  <dcterms:modified xsi:type="dcterms:W3CDTF">2022-04-28T11:47:14Z</dcterms:modified>
</cp:coreProperties>
</file>