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2" r:id="rId5"/>
    <p:sldId id="268" r:id="rId6"/>
    <p:sldId id="263" r:id="rId7"/>
    <p:sldId id="264" r:id="rId8"/>
    <p:sldId id="269" r:id="rId9"/>
    <p:sldId id="265" r:id="rId10"/>
    <p:sldId id="266" r:id="rId11"/>
    <p:sldId id="267" r:id="rId12"/>
    <p:sldId id="270" r:id="rId13"/>
    <p:sldId id="271"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BA26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1"/>
    <p:restoredTop sz="96093"/>
  </p:normalViewPr>
  <p:slideViewPr>
    <p:cSldViewPr snapToGrid="0">
      <p:cViewPr varScale="1">
        <p:scale>
          <a:sx n="120" d="100"/>
          <a:sy n="120" d="100"/>
        </p:scale>
        <p:origin x="360"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12/2/23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12/2/23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12/2/23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12/2/23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12/2/23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764DE79-268F-4C1A-8933-263129D2AF90}" type="datetimeFigureOut">
              <a:rPr lang="en-US" dirty="0"/>
              <a:t>12/2/23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A7647546-3942-00FF-529B-6B1A13DBB2B3}"/>
              </a:ext>
            </a:extLst>
          </p:cNvPr>
          <p:cNvPicPr>
            <a:picLocks noChangeAspect="1"/>
          </p:cNvPicPr>
          <p:nvPr/>
        </p:nvPicPr>
        <p:blipFill>
          <a:blip r:embed="rId2"/>
          <a:stretch>
            <a:fillRect/>
          </a:stretch>
        </p:blipFill>
        <p:spPr>
          <a:xfrm>
            <a:off x="0" y="-1"/>
            <a:ext cx="12224000" cy="6876000"/>
          </a:xfrm>
          <a:prstGeom prst="rect">
            <a:avLst/>
          </a:prstGeom>
        </p:spPr>
      </p:pic>
    </p:spTree>
    <p:extLst>
      <p:ext uri="{BB962C8B-B14F-4D97-AF65-F5344CB8AC3E}">
        <p14:creationId xmlns:p14="http://schemas.microsoft.com/office/powerpoint/2010/main" val="1064438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4670" y="440170"/>
            <a:ext cx="11398102" cy="6113029"/>
          </a:xfrm>
        </p:spPr>
        <p:txBody>
          <a:bodyPr>
            <a:noAutofit/>
          </a:bodyPr>
          <a:lstStyle/>
          <a:p>
            <a:pPr marL="0" indent="0">
              <a:lnSpc>
                <a:spcPct val="100000"/>
              </a:lnSpc>
              <a:buNone/>
            </a:pPr>
            <a:r>
              <a:rPr lang="en-US" sz="3200" b="1" dirty="0">
                <a:solidFill>
                  <a:schemeClr val="bg1"/>
                </a:solidFill>
                <a:latin typeface="CMG Sans Medium"/>
              </a:rPr>
              <a:t>Spend time with God and don’t try to work things out on your own.</a:t>
            </a:r>
          </a:p>
          <a:p>
            <a:pPr marL="0" indent="0">
              <a:lnSpc>
                <a:spcPct val="100000"/>
              </a:lnSpc>
              <a:buNone/>
            </a:pPr>
            <a:endParaRPr lang="en-US" sz="3200" b="1" dirty="0">
              <a:solidFill>
                <a:schemeClr val="bg1"/>
              </a:solidFill>
              <a:latin typeface="CMG Sans Medium"/>
            </a:endParaRPr>
          </a:p>
          <a:p>
            <a:pPr marL="0" indent="0">
              <a:lnSpc>
                <a:spcPct val="100000"/>
              </a:lnSpc>
              <a:buNone/>
            </a:pPr>
            <a:r>
              <a:rPr lang="en-US" sz="3200" b="1" dirty="0">
                <a:solidFill>
                  <a:schemeClr val="bg1"/>
                </a:solidFill>
                <a:latin typeface="CMG Sans Medium"/>
              </a:rPr>
              <a:t>When you find it difficult to pray, think of things (however small) that you can say ‘thank you’ to God for. </a:t>
            </a:r>
            <a:r>
              <a:rPr lang="en-US" sz="3200" dirty="0">
                <a:solidFill>
                  <a:schemeClr val="bg1"/>
                </a:solidFill>
                <a:latin typeface="CMG Sans Medium"/>
              </a:rPr>
              <a:t>Gratitude is a powerful thing.</a:t>
            </a:r>
            <a:br>
              <a:rPr lang="en-US" sz="3200" dirty="0">
                <a:solidFill>
                  <a:schemeClr val="bg1"/>
                </a:solidFill>
                <a:latin typeface="CMG Sans Medium"/>
              </a:rPr>
            </a:br>
            <a:endParaRPr lang="en-US" sz="3200" dirty="0">
              <a:solidFill>
                <a:schemeClr val="bg1"/>
              </a:solidFill>
              <a:latin typeface="CMG Sans Medium"/>
            </a:endParaRPr>
          </a:p>
          <a:p>
            <a:pPr marL="0" indent="0">
              <a:lnSpc>
                <a:spcPct val="100000"/>
              </a:lnSpc>
              <a:buNone/>
            </a:pPr>
            <a:r>
              <a:rPr lang="en-US" sz="3200" b="1" dirty="0">
                <a:solidFill>
                  <a:schemeClr val="bg1"/>
                </a:solidFill>
                <a:latin typeface="CMG Sans Medium"/>
              </a:rPr>
              <a:t>Worship rather than Worry. </a:t>
            </a:r>
            <a:r>
              <a:rPr lang="en-US" sz="3200" dirty="0">
                <a:solidFill>
                  <a:schemeClr val="bg1"/>
                </a:solidFill>
                <a:latin typeface="CMG Sans Medium"/>
              </a:rPr>
              <a:t>When nothing else works, worship does because it places our entire focus on God. God is still good even when our circumstances aren’t.</a:t>
            </a:r>
            <a:endParaRPr lang="en-GB" sz="3200" dirty="0">
              <a:solidFill>
                <a:schemeClr val="bg1"/>
              </a:solidFill>
              <a:latin typeface="CMG Sans Medium"/>
            </a:endParaRPr>
          </a:p>
        </p:txBody>
      </p:sp>
    </p:spTree>
    <p:extLst>
      <p:ext uri="{BB962C8B-B14F-4D97-AF65-F5344CB8AC3E}">
        <p14:creationId xmlns:p14="http://schemas.microsoft.com/office/powerpoint/2010/main" val="7858420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2772" y="404036"/>
            <a:ext cx="11461898" cy="6156251"/>
          </a:xfrm>
        </p:spPr>
        <p:txBody>
          <a:bodyPr>
            <a:noAutofit/>
          </a:bodyPr>
          <a:lstStyle/>
          <a:p>
            <a:pPr marL="0" indent="0">
              <a:lnSpc>
                <a:spcPct val="100000"/>
              </a:lnSpc>
              <a:buNone/>
            </a:pPr>
            <a:r>
              <a:rPr lang="en-US" sz="3200" dirty="0">
                <a:solidFill>
                  <a:schemeClr val="bg1"/>
                </a:solidFill>
                <a:latin typeface="CMG Sans Medium"/>
              </a:rPr>
              <a:t>Have the right people around you, people who will consistently pray for you and ‘hold up your hands’ when you are too weak to do it yourself, just as Aaron and </a:t>
            </a:r>
            <a:r>
              <a:rPr lang="en-US" sz="3200" dirty="0" err="1">
                <a:solidFill>
                  <a:schemeClr val="bg1"/>
                </a:solidFill>
                <a:latin typeface="CMG Sans Medium"/>
              </a:rPr>
              <a:t>Hur</a:t>
            </a:r>
            <a:r>
              <a:rPr lang="en-US" sz="3200" dirty="0">
                <a:solidFill>
                  <a:schemeClr val="bg1"/>
                </a:solidFill>
                <a:latin typeface="CMG Sans Medium"/>
              </a:rPr>
              <a:t> did for Moses.</a:t>
            </a:r>
            <a:br>
              <a:rPr lang="en-US" sz="3200" dirty="0">
                <a:solidFill>
                  <a:schemeClr val="bg1"/>
                </a:solidFill>
                <a:latin typeface="CMG Sans Medium"/>
              </a:rPr>
            </a:br>
            <a:r>
              <a:rPr lang="en-US" sz="1600" dirty="0">
                <a:solidFill>
                  <a:schemeClr val="bg1"/>
                </a:solidFill>
                <a:latin typeface="CMG Sans Medium"/>
              </a:rPr>
              <a:t> </a:t>
            </a:r>
            <a:endParaRPr lang="en-US" sz="3200" dirty="0">
              <a:solidFill>
                <a:schemeClr val="bg1"/>
              </a:solidFill>
              <a:latin typeface="CMG Sans Medium"/>
            </a:endParaRPr>
          </a:p>
          <a:p>
            <a:pPr marL="0" indent="0">
              <a:lnSpc>
                <a:spcPct val="100000"/>
              </a:lnSpc>
              <a:buNone/>
            </a:pPr>
            <a:r>
              <a:rPr lang="en-US" sz="3200" dirty="0">
                <a:solidFill>
                  <a:schemeClr val="bg1"/>
                </a:solidFill>
                <a:latin typeface="CMG Sans Medium"/>
              </a:rPr>
              <a:t>Believe that God is at work behind the scenes.</a:t>
            </a:r>
            <a:br>
              <a:rPr lang="en-US" sz="3200" dirty="0">
                <a:solidFill>
                  <a:schemeClr val="bg1"/>
                </a:solidFill>
                <a:latin typeface="CMG Sans Medium"/>
              </a:rPr>
            </a:br>
            <a:r>
              <a:rPr lang="en-US" sz="3200" dirty="0">
                <a:solidFill>
                  <a:schemeClr val="bg1"/>
                </a:solidFill>
                <a:latin typeface="CMG Sans Medium"/>
              </a:rPr>
              <a:t>‘Even when I don’t see it You’re working.  Even when I don’t feel it You’re working. You never stop, you never stop working.’</a:t>
            </a:r>
            <a:br>
              <a:rPr lang="en-US" sz="3200" dirty="0">
                <a:solidFill>
                  <a:schemeClr val="bg1"/>
                </a:solidFill>
                <a:latin typeface="CMG Sans Medium"/>
              </a:rPr>
            </a:br>
            <a:endParaRPr lang="en-GB" sz="3200" dirty="0"/>
          </a:p>
        </p:txBody>
      </p:sp>
    </p:spTree>
    <p:extLst>
      <p:ext uri="{BB962C8B-B14F-4D97-AF65-F5344CB8AC3E}">
        <p14:creationId xmlns:p14="http://schemas.microsoft.com/office/powerpoint/2010/main" val="7560753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404" y="489098"/>
            <a:ext cx="11355573" cy="6060558"/>
          </a:xfrm>
        </p:spPr>
        <p:txBody>
          <a:bodyPr>
            <a:noAutofit/>
          </a:bodyPr>
          <a:lstStyle/>
          <a:p>
            <a:pPr marL="0" indent="0">
              <a:lnSpc>
                <a:spcPct val="100000"/>
              </a:lnSpc>
              <a:buNone/>
            </a:pPr>
            <a:r>
              <a:rPr lang="en-US" sz="3200" dirty="0">
                <a:solidFill>
                  <a:schemeClr val="bg1"/>
                </a:solidFill>
                <a:latin typeface="CMG Sans Medium"/>
              </a:rPr>
              <a:t>When life seems hopeless, remind yourself of God’s faithfulness in the lives of many who have gone before you.</a:t>
            </a:r>
          </a:p>
          <a:p>
            <a:pPr marL="0" indent="0">
              <a:lnSpc>
                <a:spcPct val="100000"/>
              </a:lnSpc>
              <a:buNone/>
            </a:pPr>
            <a:endParaRPr lang="en-US" sz="3200" dirty="0">
              <a:solidFill>
                <a:schemeClr val="bg1"/>
              </a:solidFill>
              <a:latin typeface="CMG Sans Medium"/>
            </a:endParaRPr>
          </a:p>
          <a:p>
            <a:pPr marL="0" indent="0">
              <a:lnSpc>
                <a:spcPct val="100000"/>
              </a:lnSpc>
              <a:buNone/>
            </a:pPr>
            <a:r>
              <a:rPr lang="en-US" sz="3200" dirty="0">
                <a:solidFill>
                  <a:schemeClr val="bg1"/>
                </a:solidFill>
                <a:latin typeface="CMG Sans Medium"/>
              </a:rPr>
              <a:t>God is powerful and more than able to turn hopeless situations around.</a:t>
            </a:r>
            <a:endParaRPr lang="en-GB" sz="3200" dirty="0"/>
          </a:p>
        </p:txBody>
      </p:sp>
    </p:spTree>
    <p:extLst>
      <p:ext uri="{BB962C8B-B14F-4D97-AF65-F5344CB8AC3E}">
        <p14:creationId xmlns:p14="http://schemas.microsoft.com/office/powerpoint/2010/main" val="6409550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0BCF23D-1D8D-5767-B8EF-7A029100C4AF}"/>
              </a:ext>
            </a:extLst>
          </p:cNvPr>
          <p:cNvPicPr>
            <a:picLocks noChangeAspect="1"/>
          </p:cNvPicPr>
          <p:nvPr/>
        </p:nvPicPr>
        <p:blipFill>
          <a:blip r:embed="rId2"/>
          <a:stretch>
            <a:fillRect/>
          </a:stretch>
        </p:blipFill>
        <p:spPr>
          <a:xfrm>
            <a:off x="0" y="-1"/>
            <a:ext cx="12224000" cy="6876000"/>
          </a:xfrm>
          <a:prstGeom prst="rect">
            <a:avLst/>
          </a:prstGeom>
        </p:spPr>
      </p:pic>
    </p:spTree>
    <p:extLst>
      <p:ext uri="{BB962C8B-B14F-4D97-AF65-F5344CB8AC3E}">
        <p14:creationId xmlns:p14="http://schemas.microsoft.com/office/powerpoint/2010/main" val="978212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0BCF23D-1D8D-5767-B8EF-7A029100C4AF}"/>
              </a:ext>
            </a:extLst>
          </p:cNvPr>
          <p:cNvPicPr>
            <a:picLocks noChangeAspect="1"/>
          </p:cNvPicPr>
          <p:nvPr/>
        </p:nvPicPr>
        <p:blipFill>
          <a:blip r:embed="rId2"/>
          <a:stretch>
            <a:fillRect/>
          </a:stretch>
        </p:blipFill>
        <p:spPr>
          <a:xfrm>
            <a:off x="0" y="-1"/>
            <a:ext cx="12224000" cy="6876000"/>
          </a:xfrm>
          <a:prstGeom prst="rect">
            <a:avLst/>
          </a:prstGeom>
        </p:spPr>
      </p:pic>
    </p:spTree>
    <p:extLst>
      <p:ext uri="{BB962C8B-B14F-4D97-AF65-F5344CB8AC3E}">
        <p14:creationId xmlns:p14="http://schemas.microsoft.com/office/powerpoint/2010/main" val="19759642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2EA2BC8-5087-CC86-2BF9-B01E42C0799B}"/>
              </a:ext>
            </a:extLst>
          </p:cNvPr>
          <p:cNvSpPr/>
          <p:nvPr/>
        </p:nvSpPr>
        <p:spPr>
          <a:xfrm>
            <a:off x="414671" y="425302"/>
            <a:ext cx="11334306" cy="5355312"/>
          </a:xfrm>
          <a:prstGeom prst="rect">
            <a:avLst/>
          </a:prstGeom>
        </p:spPr>
        <p:txBody>
          <a:bodyPr wrap="square">
            <a:spAutoFit/>
          </a:bodyPr>
          <a:lstStyle/>
          <a:p>
            <a:r>
              <a:rPr lang="en-US" sz="3600" baseline="30000" dirty="0">
                <a:solidFill>
                  <a:schemeClr val="bg1"/>
                </a:solidFill>
                <a:latin typeface="CMG Sans Medium"/>
              </a:rPr>
              <a:t>5</a:t>
            </a:r>
            <a:r>
              <a:rPr lang="en-US" sz="3600" dirty="0">
                <a:solidFill>
                  <a:schemeClr val="bg1"/>
                </a:solidFill>
                <a:latin typeface="CMG Sans Medium"/>
              </a:rPr>
              <a:t> In the time of Herod king of Judea there was a priest named Zechariah, who belonged to the priestly division of Abijah; his wife Elizabeth was also a descendant of Aaron. </a:t>
            </a:r>
            <a:r>
              <a:rPr lang="en-US" sz="3600" baseline="30000" dirty="0">
                <a:solidFill>
                  <a:schemeClr val="bg1"/>
                </a:solidFill>
                <a:latin typeface="CMG Sans Medium"/>
              </a:rPr>
              <a:t>6</a:t>
            </a:r>
            <a:r>
              <a:rPr lang="en-US" sz="3600" dirty="0">
                <a:solidFill>
                  <a:schemeClr val="bg1"/>
                </a:solidFill>
                <a:latin typeface="CMG Sans Medium"/>
              </a:rPr>
              <a:t> Both of them were righteous in the sight of God, observing all the Lord’s commands and decrees blamelessly. </a:t>
            </a:r>
            <a:r>
              <a:rPr lang="en-US" sz="3600" baseline="30000" dirty="0">
                <a:solidFill>
                  <a:schemeClr val="bg1"/>
                </a:solidFill>
                <a:latin typeface="CMG Sans Medium"/>
              </a:rPr>
              <a:t>7</a:t>
            </a:r>
            <a:r>
              <a:rPr lang="en-US" sz="3600" dirty="0">
                <a:solidFill>
                  <a:schemeClr val="bg1"/>
                </a:solidFill>
                <a:latin typeface="CMG Sans Medium"/>
              </a:rPr>
              <a:t> But they were childless because Elizabeth was not able to conceive, and they were both very old.</a:t>
            </a:r>
          </a:p>
          <a:p>
            <a:r>
              <a:rPr lang="en-US" dirty="0">
                <a:solidFill>
                  <a:schemeClr val="bg1"/>
                </a:solidFill>
                <a:latin typeface="CMG Sans Medium"/>
              </a:rPr>
              <a:t>Luke 1: 5-7 NIV</a:t>
            </a:r>
            <a:endParaRPr lang="en-GB" dirty="0">
              <a:solidFill>
                <a:schemeClr val="bg1"/>
              </a:solidFill>
              <a:latin typeface="CMG Sans Medium"/>
            </a:endParaRPr>
          </a:p>
        </p:txBody>
      </p:sp>
    </p:spTree>
    <p:extLst>
      <p:ext uri="{BB962C8B-B14F-4D97-AF65-F5344CB8AC3E}">
        <p14:creationId xmlns:p14="http://schemas.microsoft.com/office/powerpoint/2010/main" val="36680865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46567" y="494565"/>
            <a:ext cx="11270512" cy="3785652"/>
          </a:xfrm>
          <a:prstGeom prst="rect">
            <a:avLst/>
          </a:prstGeom>
        </p:spPr>
        <p:txBody>
          <a:bodyPr wrap="square">
            <a:spAutoFit/>
          </a:bodyPr>
          <a:lstStyle/>
          <a:p>
            <a:r>
              <a:rPr lang="en-US" sz="3600" baseline="30000" dirty="0">
                <a:solidFill>
                  <a:schemeClr val="bg1"/>
                </a:solidFill>
                <a:latin typeface="CMG Sans Medium"/>
              </a:rPr>
              <a:t>39</a:t>
            </a:r>
            <a:r>
              <a:rPr lang="en-US" sz="3600" dirty="0">
                <a:solidFill>
                  <a:schemeClr val="bg1"/>
                </a:solidFill>
                <a:latin typeface="CMG Sans Medium"/>
              </a:rPr>
              <a:t> At that time Mary got ready and hurried to a town in the hill country of Judea, </a:t>
            </a:r>
            <a:r>
              <a:rPr lang="en-US" sz="3600" baseline="30000" dirty="0">
                <a:solidFill>
                  <a:schemeClr val="bg1"/>
                </a:solidFill>
                <a:latin typeface="CMG Sans Medium"/>
              </a:rPr>
              <a:t>40</a:t>
            </a:r>
            <a:r>
              <a:rPr lang="en-US" sz="3600" dirty="0">
                <a:solidFill>
                  <a:schemeClr val="bg1"/>
                </a:solidFill>
                <a:latin typeface="CMG Sans Medium"/>
              </a:rPr>
              <a:t> where she entered Zechariah’s home and greeted Elizabeth. </a:t>
            </a:r>
            <a:r>
              <a:rPr lang="en-US" sz="3600" baseline="30000" dirty="0">
                <a:solidFill>
                  <a:schemeClr val="bg1"/>
                </a:solidFill>
                <a:latin typeface="CMG Sans Medium"/>
              </a:rPr>
              <a:t>41</a:t>
            </a:r>
            <a:r>
              <a:rPr lang="en-US" sz="3600" dirty="0">
                <a:solidFill>
                  <a:schemeClr val="bg1"/>
                </a:solidFill>
                <a:latin typeface="CMG Sans Medium"/>
              </a:rPr>
              <a:t> When Elizabeth heard Mary’s greeting, the baby leaped in her womb, and Elizabeth was filled with the Holy Spirit. </a:t>
            </a:r>
          </a:p>
          <a:p>
            <a:r>
              <a:rPr lang="en-US" sz="2400" dirty="0">
                <a:solidFill>
                  <a:schemeClr val="bg1"/>
                </a:solidFill>
                <a:latin typeface="CMG Sans Medium"/>
              </a:rPr>
              <a:t>Luke 1: 39-45 NIV</a:t>
            </a:r>
          </a:p>
        </p:txBody>
      </p:sp>
    </p:spTree>
    <p:extLst>
      <p:ext uri="{BB962C8B-B14F-4D97-AF65-F5344CB8AC3E}">
        <p14:creationId xmlns:p14="http://schemas.microsoft.com/office/powerpoint/2010/main" val="22748682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1507" y="462668"/>
            <a:ext cx="11440633" cy="4893647"/>
          </a:xfrm>
          <a:prstGeom prst="rect">
            <a:avLst/>
          </a:prstGeom>
        </p:spPr>
        <p:txBody>
          <a:bodyPr wrap="square">
            <a:spAutoFit/>
          </a:bodyPr>
          <a:lstStyle/>
          <a:p>
            <a:r>
              <a:rPr lang="en-US" sz="3600" baseline="30000" dirty="0">
                <a:solidFill>
                  <a:schemeClr val="bg1"/>
                </a:solidFill>
                <a:latin typeface="CMG Sans Medium"/>
              </a:rPr>
              <a:t>42</a:t>
            </a:r>
            <a:r>
              <a:rPr lang="en-US" sz="3600" dirty="0">
                <a:solidFill>
                  <a:schemeClr val="bg1"/>
                </a:solidFill>
                <a:latin typeface="CMG Sans Medium"/>
              </a:rPr>
              <a:t> In a loud voice she exclaimed: “Blessed are you among women, and blessed is the child you will bear! </a:t>
            </a:r>
            <a:r>
              <a:rPr lang="en-US" sz="3600" baseline="30000" dirty="0">
                <a:solidFill>
                  <a:schemeClr val="bg1"/>
                </a:solidFill>
                <a:latin typeface="CMG Sans Medium"/>
              </a:rPr>
              <a:t>43</a:t>
            </a:r>
            <a:r>
              <a:rPr lang="en-US" sz="3600" dirty="0">
                <a:solidFill>
                  <a:schemeClr val="bg1"/>
                </a:solidFill>
                <a:latin typeface="CMG Sans Medium"/>
              </a:rPr>
              <a:t> But why am I so </a:t>
            </a:r>
            <a:r>
              <a:rPr lang="en-US" sz="3600" dirty="0" err="1">
                <a:solidFill>
                  <a:schemeClr val="bg1"/>
                </a:solidFill>
                <a:latin typeface="CMG Sans Medium"/>
              </a:rPr>
              <a:t>favoured</a:t>
            </a:r>
            <a:r>
              <a:rPr lang="en-US" sz="3600" dirty="0">
                <a:solidFill>
                  <a:schemeClr val="bg1"/>
                </a:solidFill>
                <a:latin typeface="CMG Sans Medium"/>
              </a:rPr>
              <a:t>, that the mother of my Lord should come to me? </a:t>
            </a:r>
            <a:r>
              <a:rPr lang="en-US" sz="3600" baseline="30000" dirty="0">
                <a:solidFill>
                  <a:schemeClr val="bg1"/>
                </a:solidFill>
                <a:latin typeface="CMG Sans Medium"/>
              </a:rPr>
              <a:t>44</a:t>
            </a:r>
            <a:r>
              <a:rPr lang="en-US" sz="3600" dirty="0">
                <a:solidFill>
                  <a:schemeClr val="bg1"/>
                </a:solidFill>
                <a:latin typeface="CMG Sans Medium"/>
              </a:rPr>
              <a:t> As soon as the sound of your greeting reached my ears, the baby in my womb leaped for joy. </a:t>
            </a:r>
            <a:r>
              <a:rPr lang="en-US" sz="3600" baseline="30000" dirty="0">
                <a:solidFill>
                  <a:schemeClr val="bg1"/>
                </a:solidFill>
                <a:latin typeface="CMG Sans Medium"/>
              </a:rPr>
              <a:t>45</a:t>
            </a:r>
            <a:r>
              <a:rPr lang="en-US" sz="3600" dirty="0">
                <a:solidFill>
                  <a:schemeClr val="bg1"/>
                </a:solidFill>
                <a:latin typeface="CMG Sans Medium"/>
              </a:rPr>
              <a:t> Blessed is she who has believed that the Lord would fulfill his promises to her!”</a:t>
            </a:r>
          </a:p>
          <a:p>
            <a:r>
              <a:rPr lang="en-US" sz="2400" dirty="0">
                <a:solidFill>
                  <a:schemeClr val="bg1"/>
                </a:solidFill>
                <a:latin typeface="CMG Sans Medium"/>
              </a:rPr>
              <a:t>Luke 1: 39-45 NIV</a:t>
            </a:r>
          </a:p>
        </p:txBody>
      </p:sp>
    </p:spTree>
    <p:extLst>
      <p:ext uri="{BB962C8B-B14F-4D97-AF65-F5344CB8AC3E}">
        <p14:creationId xmlns:p14="http://schemas.microsoft.com/office/powerpoint/2010/main" val="597614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04949" y="446566"/>
            <a:ext cx="11286307" cy="6007397"/>
          </a:xfrm>
        </p:spPr>
        <p:txBody>
          <a:bodyPr>
            <a:normAutofit fontScale="92500"/>
          </a:bodyPr>
          <a:lstStyle/>
          <a:p>
            <a:pPr marL="0" indent="0" algn="ctr">
              <a:lnSpc>
                <a:spcPct val="100000"/>
              </a:lnSpc>
              <a:buNone/>
            </a:pPr>
            <a:r>
              <a:rPr lang="en-US" sz="3600" b="1" dirty="0">
                <a:solidFill>
                  <a:srgbClr val="CBA26A"/>
                </a:solidFill>
                <a:latin typeface="CMG Sans" pitchFamily="2" charset="77"/>
              </a:rPr>
              <a:t>Is it ok for me to long for something?</a:t>
            </a:r>
            <a:endParaRPr lang="en-US" sz="3600" b="1" u="sng" dirty="0">
              <a:solidFill>
                <a:srgbClr val="CBA26A"/>
              </a:solidFill>
              <a:latin typeface="CMG Sans Medium"/>
            </a:endParaRPr>
          </a:p>
          <a:p>
            <a:pPr marL="0" indent="0">
              <a:lnSpc>
                <a:spcPct val="100000"/>
              </a:lnSpc>
              <a:buNone/>
            </a:pPr>
            <a:r>
              <a:rPr lang="en-US" sz="3500" dirty="0">
                <a:solidFill>
                  <a:schemeClr val="bg1"/>
                </a:solidFill>
                <a:latin typeface="CMG Sans Medium"/>
              </a:rPr>
              <a:t>It’s good to ask ourselves some questions about our hopes and desires:</a:t>
            </a:r>
            <a:br>
              <a:rPr lang="en-US" sz="3500" dirty="0">
                <a:solidFill>
                  <a:schemeClr val="bg1"/>
                </a:solidFill>
                <a:latin typeface="CMG Sans Medium"/>
              </a:rPr>
            </a:br>
            <a:r>
              <a:rPr lang="en-US" sz="1300" dirty="0">
                <a:solidFill>
                  <a:schemeClr val="bg1"/>
                </a:solidFill>
                <a:latin typeface="CMG Sans Medium"/>
              </a:rPr>
              <a:t> </a:t>
            </a:r>
          </a:p>
          <a:p>
            <a:pPr>
              <a:lnSpc>
                <a:spcPct val="100000"/>
              </a:lnSpc>
            </a:pPr>
            <a:r>
              <a:rPr lang="en-US" sz="3500" dirty="0">
                <a:solidFill>
                  <a:schemeClr val="bg1"/>
                </a:solidFill>
                <a:latin typeface="CMG Sans Medium"/>
              </a:rPr>
              <a:t>Why has this longing become so important to me?</a:t>
            </a:r>
          </a:p>
          <a:p>
            <a:pPr>
              <a:lnSpc>
                <a:spcPct val="100000"/>
              </a:lnSpc>
            </a:pPr>
            <a:r>
              <a:rPr lang="en-US" sz="3500" dirty="0">
                <a:solidFill>
                  <a:schemeClr val="bg1"/>
                </a:solidFill>
                <a:latin typeface="CMG Sans Medium"/>
              </a:rPr>
              <a:t>Have I become self-centered in my longing?</a:t>
            </a:r>
          </a:p>
          <a:p>
            <a:pPr>
              <a:lnSpc>
                <a:spcPct val="100000"/>
              </a:lnSpc>
            </a:pPr>
            <a:r>
              <a:rPr lang="en-US" sz="3500" dirty="0">
                <a:solidFill>
                  <a:schemeClr val="bg1"/>
                </a:solidFill>
                <a:latin typeface="CMG Sans Medium"/>
              </a:rPr>
              <a:t>Am I looking to a physical thing or another person for my fulfillment rather than God?</a:t>
            </a:r>
          </a:p>
          <a:p>
            <a:pPr marL="0" indent="0">
              <a:lnSpc>
                <a:spcPct val="100000"/>
              </a:lnSpc>
              <a:buNone/>
            </a:pPr>
            <a:r>
              <a:rPr lang="en-US" sz="1500" dirty="0">
                <a:solidFill>
                  <a:schemeClr val="bg1"/>
                </a:solidFill>
                <a:latin typeface="CMG Sans Medium"/>
              </a:rPr>
              <a:t> </a:t>
            </a:r>
          </a:p>
          <a:p>
            <a:pPr marL="0" indent="0">
              <a:lnSpc>
                <a:spcPct val="100000"/>
              </a:lnSpc>
              <a:buNone/>
            </a:pPr>
            <a:r>
              <a:rPr lang="en-US" sz="3500" dirty="0">
                <a:solidFill>
                  <a:schemeClr val="bg1"/>
                </a:solidFill>
                <a:latin typeface="CMG Sans Medium"/>
              </a:rPr>
              <a:t>Don’t hide your longings from God. He wants you to share your heart and innermost thoughts with Him.</a:t>
            </a:r>
            <a:endParaRPr lang="en-GB" dirty="0"/>
          </a:p>
        </p:txBody>
      </p:sp>
    </p:spTree>
    <p:extLst>
      <p:ext uri="{BB962C8B-B14F-4D97-AF65-F5344CB8AC3E}">
        <p14:creationId xmlns:p14="http://schemas.microsoft.com/office/powerpoint/2010/main" val="985549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199" y="626329"/>
            <a:ext cx="11416145" cy="5816977"/>
          </a:xfrm>
          <a:prstGeom prst="rect">
            <a:avLst/>
          </a:prstGeom>
        </p:spPr>
        <p:txBody>
          <a:bodyPr wrap="square">
            <a:spAutoFit/>
          </a:bodyPr>
          <a:lstStyle/>
          <a:p>
            <a:r>
              <a:rPr lang="en-US" sz="3600" baseline="30000" dirty="0">
                <a:solidFill>
                  <a:schemeClr val="bg1"/>
                </a:solidFill>
                <a:latin typeface="CMG Sans Medium"/>
              </a:rPr>
              <a:t>7</a:t>
            </a:r>
            <a:r>
              <a:rPr lang="en-US" sz="3600" dirty="0">
                <a:solidFill>
                  <a:schemeClr val="bg1"/>
                </a:solidFill>
                <a:latin typeface="CMG Sans Medium"/>
              </a:rPr>
              <a:t> Submit yourselves, then, to God. Resist the devil, and he will flee from you. </a:t>
            </a:r>
            <a:r>
              <a:rPr lang="en-US" sz="3600" baseline="30000" dirty="0">
                <a:solidFill>
                  <a:schemeClr val="bg1"/>
                </a:solidFill>
                <a:latin typeface="CMG Sans Medium"/>
              </a:rPr>
              <a:t>8</a:t>
            </a:r>
            <a:r>
              <a:rPr lang="en-US" sz="3600" dirty="0">
                <a:solidFill>
                  <a:schemeClr val="bg1"/>
                </a:solidFill>
                <a:latin typeface="CMG Sans Medium"/>
              </a:rPr>
              <a:t> Come near to God and he will come near to you…</a:t>
            </a:r>
            <a:r>
              <a:rPr lang="en-US" sz="3600" baseline="30000" dirty="0">
                <a:solidFill>
                  <a:schemeClr val="bg1"/>
                </a:solidFill>
                <a:latin typeface="CMG Sans Medium"/>
              </a:rPr>
              <a:t>10</a:t>
            </a:r>
            <a:r>
              <a:rPr lang="en-US" sz="3600" dirty="0">
                <a:solidFill>
                  <a:schemeClr val="bg1"/>
                </a:solidFill>
                <a:latin typeface="CMG Sans Medium"/>
              </a:rPr>
              <a:t> Humble yourselves before the Lord, and he will lift you up. </a:t>
            </a:r>
            <a:r>
              <a:rPr lang="en-US" sz="2000" dirty="0">
                <a:solidFill>
                  <a:schemeClr val="bg1"/>
                </a:solidFill>
                <a:latin typeface="CMG Sans Medium"/>
              </a:rPr>
              <a:t>James 4:7-10 NIV</a:t>
            </a:r>
          </a:p>
          <a:p>
            <a:endParaRPr lang="en-US" sz="3200" dirty="0">
              <a:solidFill>
                <a:schemeClr val="bg1"/>
              </a:solidFill>
              <a:latin typeface="CMG Sans Medium"/>
            </a:endParaRPr>
          </a:p>
          <a:p>
            <a:r>
              <a:rPr lang="en-US" sz="3200" b="1" dirty="0">
                <a:solidFill>
                  <a:schemeClr val="bg1"/>
                </a:solidFill>
                <a:latin typeface="CMG Sans Medium"/>
              </a:rPr>
              <a:t>Allow God to speak to you about His plans and purposes.</a:t>
            </a:r>
          </a:p>
          <a:p>
            <a:endParaRPr lang="en-US" sz="3200" b="1" dirty="0">
              <a:solidFill>
                <a:schemeClr val="bg1"/>
              </a:solidFill>
              <a:latin typeface="CMG Sans Medium"/>
            </a:endParaRPr>
          </a:p>
          <a:p>
            <a:r>
              <a:rPr lang="en-US" sz="3200" dirty="0">
                <a:solidFill>
                  <a:schemeClr val="bg1"/>
                </a:solidFill>
                <a:latin typeface="CMG Sans Medium"/>
              </a:rPr>
              <a:t>‘Delight yourself in the Lord and He will give you the desires of your heart.’ </a:t>
            </a:r>
            <a:r>
              <a:rPr lang="en-US" sz="2000" dirty="0">
                <a:solidFill>
                  <a:schemeClr val="bg1"/>
                </a:solidFill>
                <a:latin typeface="CMG Sans Medium"/>
              </a:rPr>
              <a:t>Psalm 37: 4 NIV</a:t>
            </a:r>
          </a:p>
        </p:txBody>
      </p:sp>
    </p:spTree>
    <p:extLst>
      <p:ext uri="{BB962C8B-B14F-4D97-AF65-F5344CB8AC3E}">
        <p14:creationId xmlns:p14="http://schemas.microsoft.com/office/powerpoint/2010/main" val="3932539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5" y="510363"/>
            <a:ext cx="11290811" cy="5666600"/>
          </a:xfrm>
        </p:spPr>
        <p:txBody>
          <a:bodyPr>
            <a:noAutofit/>
          </a:bodyPr>
          <a:lstStyle/>
          <a:p>
            <a:pPr marL="0" indent="0" algn="ctr">
              <a:lnSpc>
                <a:spcPct val="100000"/>
              </a:lnSpc>
              <a:buNone/>
            </a:pPr>
            <a:r>
              <a:rPr lang="en-US" sz="3600" b="1" dirty="0">
                <a:solidFill>
                  <a:srgbClr val="CBA26A"/>
                </a:solidFill>
                <a:latin typeface="CMG Sans" pitchFamily="2" charset="77"/>
              </a:rPr>
              <a:t>Keeping your hope in God alive in the period of waiting and through disappointment</a:t>
            </a:r>
            <a:endParaRPr lang="en-US" sz="3200" b="1" dirty="0">
              <a:solidFill>
                <a:srgbClr val="CBA26A"/>
              </a:solidFill>
              <a:latin typeface="CMG Sans Medium"/>
            </a:endParaRPr>
          </a:p>
          <a:p>
            <a:pPr marL="0" indent="0">
              <a:lnSpc>
                <a:spcPct val="100000"/>
              </a:lnSpc>
              <a:buNone/>
            </a:pPr>
            <a:endParaRPr lang="en-US" sz="3200" b="1" dirty="0">
              <a:solidFill>
                <a:schemeClr val="bg1"/>
              </a:solidFill>
              <a:latin typeface="CMG Sans Medium"/>
            </a:endParaRPr>
          </a:p>
          <a:p>
            <a:pPr marL="0" indent="0">
              <a:lnSpc>
                <a:spcPct val="100000"/>
              </a:lnSpc>
              <a:buNone/>
            </a:pPr>
            <a:r>
              <a:rPr lang="en-US" sz="3200" b="1" dirty="0">
                <a:solidFill>
                  <a:schemeClr val="bg1"/>
                </a:solidFill>
                <a:latin typeface="CMG Sans Medium"/>
              </a:rPr>
              <a:t>Be honest with God</a:t>
            </a:r>
          </a:p>
          <a:p>
            <a:pPr marL="0" indent="0">
              <a:lnSpc>
                <a:spcPct val="100000"/>
              </a:lnSpc>
              <a:buNone/>
            </a:pPr>
            <a:r>
              <a:rPr lang="en-US" sz="3200" dirty="0">
                <a:solidFill>
                  <a:schemeClr val="bg1"/>
                </a:solidFill>
                <a:latin typeface="CMG Sans Medium"/>
              </a:rPr>
              <a:t>‘Lord, all my desire is before You: And my sighing is not hidden from You.’ Psalm 38:9 </a:t>
            </a:r>
          </a:p>
        </p:txBody>
      </p:sp>
    </p:spTree>
    <p:extLst>
      <p:ext uri="{BB962C8B-B14F-4D97-AF65-F5344CB8AC3E}">
        <p14:creationId xmlns:p14="http://schemas.microsoft.com/office/powerpoint/2010/main" val="999797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5635" y="510363"/>
            <a:ext cx="11290811" cy="5666600"/>
          </a:xfrm>
        </p:spPr>
        <p:txBody>
          <a:bodyPr>
            <a:noAutofit/>
          </a:bodyPr>
          <a:lstStyle/>
          <a:p>
            <a:pPr marL="0" indent="0" algn="ctr">
              <a:lnSpc>
                <a:spcPct val="100000"/>
              </a:lnSpc>
              <a:buNone/>
            </a:pPr>
            <a:r>
              <a:rPr lang="en-US" sz="3200" b="1" dirty="0">
                <a:solidFill>
                  <a:srgbClr val="CBA26A"/>
                </a:solidFill>
                <a:latin typeface="CMG Sans" pitchFamily="2" charset="77"/>
              </a:rPr>
              <a:t>Keeping your hope in God alive in the period of waiting and through disappointment</a:t>
            </a:r>
            <a:endParaRPr lang="en-US" b="1" dirty="0">
              <a:solidFill>
                <a:srgbClr val="CBA26A"/>
              </a:solidFill>
              <a:latin typeface="CMG Sans Medium"/>
            </a:endParaRPr>
          </a:p>
          <a:p>
            <a:pPr marL="0" indent="0" algn="ctr">
              <a:lnSpc>
                <a:spcPct val="100000"/>
              </a:lnSpc>
              <a:buNone/>
            </a:pPr>
            <a:r>
              <a:rPr lang="en-US" sz="1200" dirty="0">
                <a:solidFill>
                  <a:schemeClr val="bg1"/>
                </a:solidFill>
                <a:latin typeface="CMG Sans Medium"/>
              </a:rPr>
              <a:t> </a:t>
            </a:r>
          </a:p>
          <a:p>
            <a:pPr marL="0" indent="0">
              <a:lnSpc>
                <a:spcPct val="100000"/>
              </a:lnSpc>
              <a:buNone/>
            </a:pPr>
            <a:r>
              <a:rPr lang="en-US" b="1" dirty="0">
                <a:solidFill>
                  <a:schemeClr val="bg1"/>
                </a:solidFill>
                <a:latin typeface="CMG Sans SemiBold" pitchFamily="2" charset="77"/>
              </a:rPr>
              <a:t>Remind yourself daily of the power of God’s love for you</a:t>
            </a:r>
            <a:r>
              <a:rPr lang="en-US" b="1" dirty="0">
                <a:solidFill>
                  <a:schemeClr val="bg1"/>
                </a:solidFill>
                <a:latin typeface="CMG Sans Medium"/>
              </a:rPr>
              <a:t>. </a:t>
            </a:r>
            <a:endParaRPr lang="en-US" dirty="0">
              <a:solidFill>
                <a:schemeClr val="bg1"/>
              </a:solidFill>
              <a:latin typeface="CMG Sans Medium"/>
            </a:endParaRPr>
          </a:p>
          <a:p>
            <a:pPr marL="0" indent="0">
              <a:lnSpc>
                <a:spcPct val="100000"/>
              </a:lnSpc>
              <a:buNone/>
            </a:pPr>
            <a:r>
              <a:rPr lang="en-US" sz="2600" dirty="0">
                <a:solidFill>
                  <a:schemeClr val="bg1"/>
                </a:solidFill>
                <a:latin typeface="CMG Sans Medium"/>
              </a:rPr>
              <a:t>‘Yet this I call to mind and therefore I have HOPE; Because of the Lord’s great love we are not consumed for his compassions never fail.  They are new every morning, great is your faithfulness. I say to myself ‘The Lord is my portion, therefore I will wait for Him’.</a:t>
            </a:r>
          </a:p>
          <a:p>
            <a:pPr marL="0" indent="0">
              <a:lnSpc>
                <a:spcPct val="100000"/>
              </a:lnSpc>
              <a:buNone/>
            </a:pPr>
            <a:r>
              <a:rPr lang="en-US" sz="1800" dirty="0">
                <a:solidFill>
                  <a:schemeClr val="bg1"/>
                </a:solidFill>
                <a:latin typeface="CMG Sans Medium"/>
              </a:rPr>
              <a:t>Lamentations 3:19-24 NIV</a:t>
            </a:r>
            <a:endParaRPr lang="en-US" sz="2000" dirty="0">
              <a:solidFill>
                <a:schemeClr val="bg1"/>
              </a:solidFill>
              <a:latin typeface="CMG Sans Medium"/>
            </a:endParaRPr>
          </a:p>
        </p:txBody>
      </p:sp>
    </p:spTree>
    <p:extLst>
      <p:ext uri="{BB962C8B-B14F-4D97-AF65-F5344CB8AC3E}">
        <p14:creationId xmlns:p14="http://schemas.microsoft.com/office/powerpoint/2010/main" val="15043395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379</TotalTime>
  <Words>713</Words>
  <Application>Microsoft Macintosh PowerPoint</Application>
  <PresentationFormat>Widescreen</PresentationFormat>
  <Paragraphs>36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Aptos</vt:lpstr>
      <vt:lpstr>Aptos Display</vt:lpstr>
      <vt:lpstr>Arial</vt:lpstr>
      <vt:lpstr>CMG Sans</vt:lpstr>
      <vt:lpstr>CMG Sans Medium</vt:lpstr>
      <vt:lpstr>CMG Sans SemiBold</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 Pearce</dc:creator>
  <cp:lastModifiedBy>Hugh Pearce</cp:lastModifiedBy>
  <cp:revision>14</cp:revision>
  <dcterms:created xsi:type="dcterms:W3CDTF">2023-10-18T14:16:52Z</dcterms:created>
  <dcterms:modified xsi:type="dcterms:W3CDTF">2023-12-02T20:30:49Z</dcterms:modified>
</cp:coreProperties>
</file>