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2" r:id="rId2"/>
    <p:sldId id="294" r:id="rId3"/>
    <p:sldId id="299" r:id="rId4"/>
    <p:sldId id="303" r:id="rId5"/>
    <p:sldId id="304" r:id="rId6"/>
    <p:sldId id="306" r:id="rId7"/>
    <p:sldId id="313" r:id="rId8"/>
    <p:sldId id="309" r:id="rId9"/>
    <p:sldId id="310" r:id="rId10"/>
    <p:sldId id="311" r:id="rId11"/>
    <p:sldId id="312" r:id="rId12"/>
    <p:sldId id="315" r:id="rId13"/>
    <p:sldId id="314"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F81"/>
    <a:srgbClr val="2D2D2D"/>
    <a:srgbClr val="744B2B"/>
    <a:srgbClr val="473123"/>
    <a:srgbClr val="4472C4"/>
    <a:srgbClr val="FBEFDA"/>
    <a:srgbClr val="C4BBB0"/>
    <a:srgbClr val="E9E2DC"/>
    <a:srgbClr val="0B1A2A"/>
    <a:srgbClr val="2D3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82"/>
    <p:restoredTop sz="95807"/>
  </p:normalViewPr>
  <p:slideViewPr>
    <p:cSldViewPr snapToGrid="0" snapToObjects="1">
      <p:cViewPr varScale="1">
        <p:scale>
          <a:sx n="69" d="100"/>
          <a:sy n="69" d="100"/>
        </p:scale>
        <p:origin x="5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E87-D331-974F-BA7E-4A1091B61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78E510-62A7-6D44-9B3E-83688049A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30AC3-4657-7944-815D-8B8D19EA8387}"/>
              </a:ext>
            </a:extLst>
          </p:cNvPr>
          <p:cNvSpPr>
            <a:spLocks noGrp="1"/>
          </p:cNvSpPr>
          <p:nvPr>
            <p:ph type="dt" sz="half" idx="10"/>
          </p:nvPr>
        </p:nvSpPr>
        <p:spPr/>
        <p:txBody>
          <a:bodyPr/>
          <a:lstStyle/>
          <a:p>
            <a:fld id="{0C47DB69-935C-ED48-8F76-23F09DAC02F8}" type="datetimeFigureOut">
              <a:rPr lang="en-GB" smtClean="0"/>
              <a:t>27/09/2022</a:t>
            </a:fld>
            <a:endParaRPr lang="en-GB"/>
          </a:p>
        </p:txBody>
      </p:sp>
      <p:sp>
        <p:nvSpPr>
          <p:cNvPr id="5" name="Footer Placeholder 4">
            <a:extLst>
              <a:ext uri="{FF2B5EF4-FFF2-40B4-BE49-F238E27FC236}">
                <a16:creationId xmlns:a16="http://schemas.microsoft.com/office/drawing/2014/main" id="{02142B43-B768-6D45-A0DE-8D2FA9FB5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ADBD6-1898-A145-A2C1-28C51ECFF512}"/>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62582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2F35-2FA5-7048-AEDC-0B5A5C37D2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759669-579D-2C42-90B9-6876DA1230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E597A-D3E3-414B-B3F5-2DE4F5F49771}"/>
              </a:ext>
            </a:extLst>
          </p:cNvPr>
          <p:cNvSpPr>
            <a:spLocks noGrp="1"/>
          </p:cNvSpPr>
          <p:nvPr>
            <p:ph type="dt" sz="half" idx="10"/>
          </p:nvPr>
        </p:nvSpPr>
        <p:spPr/>
        <p:txBody>
          <a:bodyPr/>
          <a:lstStyle/>
          <a:p>
            <a:fld id="{0C47DB69-935C-ED48-8F76-23F09DAC02F8}" type="datetimeFigureOut">
              <a:rPr lang="en-GB" smtClean="0"/>
              <a:t>27/09/2022</a:t>
            </a:fld>
            <a:endParaRPr lang="en-GB"/>
          </a:p>
        </p:txBody>
      </p:sp>
      <p:sp>
        <p:nvSpPr>
          <p:cNvPr id="5" name="Footer Placeholder 4">
            <a:extLst>
              <a:ext uri="{FF2B5EF4-FFF2-40B4-BE49-F238E27FC236}">
                <a16:creationId xmlns:a16="http://schemas.microsoft.com/office/drawing/2014/main" id="{44A0D693-03E6-4946-A7F1-6B85467A2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EDF2B-D76A-F84B-A017-B161C3E3B39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5131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BD73F-7847-074C-B66B-923AABA22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7CB6D-6D8F-1B4C-B856-174FA699BC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2603-4168-B143-8F5E-7DE9FC69BCD3}"/>
              </a:ext>
            </a:extLst>
          </p:cNvPr>
          <p:cNvSpPr>
            <a:spLocks noGrp="1"/>
          </p:cNvSpPr>
          <p:nvPr>
            <p:ph type="dt" sz="half" idx="10"/>
          </p:nvPr>
        </p:nvSpPr>
        <p:spPr/>
        <p:txBody>
          <a:bodyPr/>
          <a:lstStyle/>
          <a:p>
            <a:fld id="{0C47DB69-935C-ED48-8F76-23F09DAC02F8}" type="datetimeFigureOut">
              <a:rPr lang="en-GB" smtClean="0"/>
              <a:t>27/09/2022</a:t>
            </a:fld>
            <a:endParaRPr lang="en-GB"/>
          </a:p>
        </p:txBody>
      </p:sp>
      <p:sp>
        <p:nvSpPr>
          <p:cNvPr id="5" name="Footer Placeholder 4">
            <a:extLst>
              <a:ext uri="{FF2B5EF4-FFF2-40B4-BE49-F238E27FC236}">
                <a16:creationId xmlns:a16="http://schemas.microsoft.com/office/drawing/2014/main" id="{B15D08C4-6FDD-634F-99FE-D24BC5613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A3D85-CA64-EA40-AB94-00789FD30C23}"/>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810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83D6-9531-434E-A909-5080BF71E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24A6F-FD86-7B4F-8137-4ECBD2CEBB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552B7-3425-794E-A147-43605E4930DE}"/>
              </a:ext>
            </a:extLst>
          </p:cNvPr>
          <p:cNvSpPr>
            <a:spLocks noGrp="1"/>
          </p:cNvSpPr>
          <p:nvPr>
            <p:ph type="dt" sz="half" idx="10"/>
          </p:nvPr>
        </p:nvSpPr>
        <p:spPr/>
        <p:txBody>
          <a:bodyPr/>
          <a:lstStyle/>
          <a:p>
            <a:fld id="{0C47DB69-935C-ED48-8F76-23F09DAC02F8}" type="datetimeFigureOut">
              <a:rPr lang="en-GB" smtClean="0"/>
              <a:t>27/09/2022</a:t>
            </a:fld>
            <a:endParaRPr lang="en-GB"/>
          </a:p>
        </p:txBody>
      </p:sp>
      <p:sp>
        <p:nvSpPr>
          <p:cNvPr id="5" name="Footer Placeholder 4">
            <a:extLst>
              <a:ext uri="{FF2B5EF4-FFF2-40B4-BE49-F238E27FC236}">
                <a16:creationId xmlns:a16="http://schemas.microsoft.com/office/drawing/2014/main" id="{D16CDC1D-70FB-8E4A-989C-49E57B501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E1360-1876-7F42-8CFB-CA39D634D56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7259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1B4A-7465-344C-9912-C1339DC4C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F9C634-FD58-854A-92AC-9037749A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075499-0F0E-A843-A049-00030FF4A6EA}"/>
              </a:ext>
            </a:extLst>
          </p:cNvPr>
          <p:cNvSpPr>
            <a:spLocks noGrp="1"/>
          </p:cNvSpPr>
          <p:nvPr>
            <p:ph type="dt" sz="half" idx="10"/>
          </p:nvPr>
        </p:nvSpPr>
        <p:spPr/>
        <p:txBody>
          <a:bodyPr/>
          <a:lstStyle/>
          <a:p>
            <a:fld id="{0C47DB69-935C-ED48-8F76-23F09DAC02F8}" type="datetimeFigureOut">
              <a:rPr lang="en-GB" smtClean="0"/>
              <a:t>27/09/2022</a:t>
            </a:fld>
            <a:endParaRPr lang="en-GB"/>
          </a:p>
        </p:txBody>
      </p:sp>
      <p:sp>
        <p:nvSpPr>
          <p:cNvPr id="5" name="Footer Placeholder 4">
            <a:extLst>
              <a:ext uri="{FF2B5EF4-FFF2-40B4-BE49-F238E27FC236}">
                <a16:creationId xmlns:a16="http://schemas.microsoft.com/office/drawing/2014/main" id="{975E5C9D-761E-F943-AB74-C62EDC34C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3E752-DC10-DD4D-951D-C0060AA7E348}"/>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71352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58C3-3034-C345-868C-86E87516F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A56DC-FE05-A248-8F95-FFE09C3F5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A8C27-2525-AA4A-B670-A0205F139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40F9B8-8852-4440-A9D9-73D937ADCBA7}"/>
              </a:ext>
            </a:extLst>
          </p:cNvPr>
          <p:cNvSpPr>
            <a:spLocks noGrp="1"/>
          </p:cNvSpPr>
          <p:nvPr>
            <p:ph type="dt" sz="half" idx="10"/>
          </p:nvPr>
        </p:nvSpPr>
        <p:spPr/>
        <p:txBody>
          <a:bodyPr/>
          <a:lstStyle/>
          <a:p>
            <a:fld id="{0C47DB69-935C-ED48-8F76-23F09DAC02F8}" type="datetimeFigureOut">
              <a:rPr lang="en-GB" smtClean="0"/>
              <a:t>27/09/2022</a:t>
            </a:fld>
            <a:endParaRPr lang="en-GB"/>
          </a:p>
        </p:txBody>
      </p:sp>
      <p:sp>
        <p:nvSpPr>
          <p:cNvPr id="6" name="Footer Placeholder 5">
            <a:extLst>
              <a:ext uri="{FF2B5EF4-FFF2-40B4-BE49-F238E27FC236}">
                <a16:creationId xmlns:a16="http://schemas.microsoft.com/office/drawing/2014/main" id="{FE650556-DE4F-4344-B44D-59AAA8876D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38BC3-E9EA-914F-AF17-12F27AE259E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6690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F69C-F58D-3A4B-BB5D-5F92BACAF6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5ED8C-726A-A347-8197-C8DC0223D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B3D8CE-5C13-A040-8703-0E25FC0D0C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CD611-8F74-0647-982E-27D892ED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3AF4CC-20CA-414F-951D-251B04D52E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2F6A21-4BEE-B945-A61F-D8E37D157CDD}"/>
              </a:ext>
            </a:extLst>
          </p:cNvPr>
          <p:cNvSpPr>
            <a:spLocks noGrp="1"/>
          </p:cNvSpPr>
          <p:nvPr>
            <p:ph type="dt" sz="half" idx="10"/>
          </p:nvPr>
        </p:nvSpPr>
        <p:spPr/>
        <p:txBody>
          <a:bodyPr/>
          <a:lstStyle/>
          <a:p>
            <a:fld id="{0C47DB69-935C-ED48-8F76-23F09DAC02F8}" type="datetimeFigureOut">
              <a:rPr lang="en-GB" smtClean="0"/>
              <a:t>27/09/2022</a:t>
            </a:fld>
            <a:endParaRPr lang="en-GB"/>
          </a:p>
        </p:txBody>
      </p:sp>
      <p:sp>
        <p:nvSpPr>
          <p:cNvPr id="8" name="Footer Placeholder 7">
            <a:extLst>
              <a:ext uri="{FF2B5EF4-FFF2-40B4-BE49-F238E27FC236}">
                <a16:creationId xmlns:a16="http://schemas.microsoft.com/office/drawing/2014/main" id="{9D020A71-8D37-D141-B34B-BAD96BC02E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4C810C-E790-544E-8E21-4A9AF37868BC}"/>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74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B7B1-EC34-AE44-9D0B-67490A377A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6DC5E-BEED-EA44-86E1-B979AEFDE8AC}"/>
              </a:ext>
            </a:extLst>
          </p:cNvPr>
          <p:cNvSpPr>
            <a:spLocks noGrp="1"/>
          </p:cNvSpPr>
          <p:nvPr>
            <p:ph type="dt" sz="half" idx="10"/>
          </p:nvPr>
        </p:nvSpPr>
        <p:spPr/>
        <p:txBody>
          <a:bodyPr/>
          <a:lstStyle/>
          <a:p>
            <a:fld id="{0C47DB69-935C-ED48-8F76-23F09DAC02F8}" type="datetimeFigureOut">
              <a:rPr lang="en-GB" smtClean="0"/>
              <a:t>27/09/2022</a:t>
            </a:fld>
            <a:endParaRPr lang="en-GB"/>
          </a:p>
        </p:txBody>
      </p:sp>
      <p:sp>
        <p:nvSpPr>
          <p:cNvPr id="4" name="Footer Placeholder 3">
            <a:extLst>
              <a:ext uri="{FF2B5EF4-FFF2-40B4-BE49-F238E27FC236}">
                <a16:creationId xmlns:a16="http://schemas.microsoft.com/office/drawing/2014/main" id="{7FD6F273-35B5-724F-A30C-BE68643C4B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19C0B-94AD-A648-91D2-129C03BC21BE}"/>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478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87C10-A6CB-AE4F-85B3-DC282B123470}"/>
              </a:ext>
            </a:extLst>
          </p:cNvPr>
          <p:cNvSpPr>
            <a:spLocks noGrp="1"/>
          </p:cNvSpPr>
          <p:nvPr>
            <p:ph type="dt" sz="half" idx="10"/>
          </p:nvPr>
        </p:nvSpPr>
        <p:spPr/>
        <p:txBody>
          <a:bodyPr/>
          <a:lstStyle/>
          <a:p>
            <a:fld id="{0C47DB69-935C-ED48-8F76-23F09DAC02F8}" type="datetimeFigureOut">
              <a:rPr lang="en-GB" smtClean="0"/>
              <a:t>27/09/2022</a:t>
            </a:fld>
            <a:endParaRPr lang="en-GB"/>
          </a:p>
        </p:txBody>
      </p:sp>
      <p:sp>
        <p:nvSpPr>
          <p:cNvPr id="3" name="Footer Placeholder 2">
            <a:extLst>
              <a:ext uri="{FF2B5EF4-FFF2-40B4-BE49-F238E27FC236}">
                <a16:creationId xmlns:a16="http://schemas.microsoft.com/office/drawing/2014/main" id="{A797F97A-2795-534A-9EA2-0DF4A0D6A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98C41E-EA37-384C-8792-80156C4DFF8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44301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4516-5638-FB4A-8765-520352B0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9713C-DB42-9744-A61A-686B6CC4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0BC994-2714-1545-8B5E-C3E8DB08A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205626-6B0E-4B40-BC9E-43EA9B5FE337}"/>
              </a:ext>
            </a:extLst>
          </p:cNvPr>
          <p:cNvSpPr>
            <a:spLocks noGrp="1"/>
          </p:cNvSpPr>
          <p:nvPr>
            <p:ph type="dt" sz="half" idx="10"/>
          </p:nvPr>
        </p:nvSpPr>
        <p:spPr/>
        <p:txBody>
          <a:bodyPr/>
          <a:lstStyle/>
          <a:p>
            <a:fld id="{0C47DB69-935C-ED48-8F76-23F09DAC02F8}" type="datetimeFigureOut">
              <a:rPr lang="en-GB" smtClean="0"/>
              <a:t>27/09/2022</a:t>
            </a:fld>
            <a:endParaRPr lang="en-GB"/>
          </a:p>
        </p:txBody>
      </p:sp>
      <p:sp>
        <p:nvSpPr>
          <p:cNvPr id="6" name="Footer Placeholder 5">
            <a:extLst>
              <a:ext uri="{FF2B5EF4-FFF2-40B4-BE49-F238E27FC236}">
                <a16:creationId xmlns:a16="http://schemas.microsoft.com/office/drawing/2014/main" id="{922EA156-031D-E340-A692-F0AF9D3CF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AEC1F0-D16F-A449-88D2-C867B9B1ED79}"/>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15679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3D97-81F2-8248-966E-6C47B7631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1C0716-5CE1-8A47-9D37-328FA9132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E47E57-971B-DB44-B1DC-5BAD80D87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371A0-2460-734B-B19B-8AF2D3F483F5}"/>
              </a:ext>
            </a:extLst>
          </p:cNvPr>
          <p:cNvSpPr>
            <a:spLocks noGrp="1"/>
          </p:cNvSpPr>
          <p:nvPr>
            <p:ph type="dt" sz="half" idx="10"/>
          </p:nvPr>
        </p:nvSpPr>
        <p:spPr/>
        <p:txBody>
          <a:bodyPr/>
          <a:lstStyle/>
          <a:p>
            <a:fld id="{0C47DB69-935C-ED48-8F76-23F09DAC02F8}" type="datetimeFigureOut">
              <a:rPr lang="en-GB" smtClean="0"/>
              <a:t>27/09/2022</a:t>
            </a:fld>
            <a:endParaRPr lang="en-GB"/>
          </a:p>
        </p:txBody>
      </p:sp>
      <p:sp>
        <p:nvSpPr>
          <p:cNvPr id="6" name="Footer Placeholder 5">
            <a:extLst>
              <a:ext uri="{FF2B5EF4-FFF2-40B4-BE49-F238E27FC236}">
                <a16:creationId xmlns:a16="http://schemas.microsoft.com/office/drawing/2014/main" id="{87B9A0E2-2041-2F4B-BA28-A6F3F57C7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2B299-9A2A-624B-B4C7-3AB71D5FC726}"/>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90739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2D2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84049-2DE5-5248-8A0C-E2EFD8593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EFBB36-853E-964B-B207-C38316CC8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BF3B7-7218-2445-A3AA-90060BB52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DB69-935C-ED48-8F76-23F09DAC02F8}" type="datetimeFigureOut">
              <a:rPr lang="en-GB" smtClean="0"/>
              <a:t>27/09/2022</a:t>
            </a:fld>
            <a:endParaRPr lang="en-GB"/>
          </a:p>
        </p:txBody>
      </p:sp>
      <p:sp>
        <p:nvSpPr>
          <p:cNvPr id="5" name="Footer Placeholder 4">
            <a:extLst>
              <a:ext uri="{FF2B5EF4-FFF2-40B4-BE49-F238E27FC236}">
                <a16:creationId xmlns:a16="http://schemas.microsoft.com/office/drawing/2014/main" id="{7008B17C-4E5A-F445-A40F-7EAA30863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9293A-68D3-4D4E-9CAE-2837A172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4C29-DFD4-B746-ADA4-D008DA7475F7}" type="slidenum">
              <a:rPr lang="en-GB" smtClean="0"/>
              <a:t>‹#›</a:t>
            </a:fld>
            <a:endParaRPr lang="en-GB"/>
          </a:p>
        </p:txBody>
      </p:sp>
    </p:spTree>
    <p:extLst>
      <p:ext uri="{BB962C8B-B14F-4D97-AF65-F5344CB8AC3E}">
        <p14:creationId xmlns:p14="http://schemas.microsoft.com/office/powerpoint/2010/main" val="2360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9ECA3-4E35-E445-B78A-55807EA86D0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4057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33641" y="601883"/>
            <a:ext cx="11124718" cy="5575079"/>
          </a:xfrm>
        </p:spPr>
        <p:txBody>
          <a:bodyPr>
            <a:noAutofit/>
          </a:bodyPr>
          <a:lstStyle/>
          <a:p>
            <a:pPr marL="0" lvl="0" indent="0" algn="ctr">
              <a:lnSpc>
                <a:spcPct val="100000"/>
              </a:lnSpc>
              <a:buNone/>
            </a:pPr>
            <a:r>
              <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Friendship with God is Full of Mystery</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How do we handle God’s mystery?</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514350" lvl="0" indent="-514350">
              <a:lnSpc>
                <a:spcPct val="100000"/>
              </a:lnSpc>
              <a:buAutoNum type="arabicPeriod" startAt="2"/>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By praying for Christian leaders who need to grapple with God’s mysteries for the sake of those they lead.</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“Then the Lord replied: Write down the revelation and make it plain on tablets so that a herald may run with it.” </a:t>
            </a: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Habakkuk 2:2 NIV</a:t>
            </a:r>
          </a:p>
        </p:txBody>
      </p:sp>
    </p:spTree>
    <p:extLst>
      <p:ext uri="{BB962C8B-B14F-4D97-AF65-F5344CB8AC3E}">
        <p14:creationId xmlns:p14="http://schemas.microsoft.com/office/powerpoint/2010/main" val="62145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33641" y="601883"/>
            <a:ext cx="11124718" cy="5575079"/>
          </a:xfrm>
        </p:spPr>
        <p:txBody>
          <a:bodyPr>
            <a:noAutofit/>
          </a:bodyPr>
          <a:lstStyle/>
          <a:p>
            <a:pPr marL="0" lvl="0" indent="0" algn="ctr">
              <a:lnSpc>
                <a:spcPct val="100000"/>
              </a:lnSpc>
              <a:buNone/>
            </a:pPr>
            <a:r>
              <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Friendship with God is Full of Mystery</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How do we handle God’s mystery?</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514350" lvl="0" indent="-514350">
              <a:lnSpc>
                <a:spcPct val="100000"/>
              </a:lnSpc>
              <a:buAutoNum type="arabicPeriod" startAt="3"/>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By realising that hearing God is one thing but seeing his words fulfilled is quite another.</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“For the revelation awaits an appointed time; it speaks of the end and will not prove false. Though it linger, wait for it; it will certainly come and will not delay.” </a:t>
            </a: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Habakkuk 2:3 NIV</a:t>
            </a:r>
          </a:p>
        </p:txBody>
      </p:sp>
    </p:spTree>
    <p:extLst>
      <p:ext uri="{BB962C8B-B14F-4D97-AF65-F5344CB8AC3E}">
        <p14:creationId xmlns:p14="http://schemas.microsoft.com/office/powerpoint/2010/main" val="387266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33641" y="601883"/>
            <a:ext cx="11124718" cy="5575079"/>
          </a:xfrm>
        </p:spPr>
        <p:txBody>
          <a:bodyPr>
            <a:noAutofit/>
          </a:bodyPr>
          <a:lstStyle/>
          <a:p>
            <a:pPr marL="0" lvl="0" indent="0" algn="ctr">
              <a:lnSpc>
                <a:spcPct val="100000"/>
              </a:lnSpc>
              <a:buNone/>
            </a:pPr>
            <a:r>
              <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Friendship with God is Full of Mystery</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u="sng" dirty="0">
                <a:solidFill>
                  <a:srgbClr val="FFFF00"/>
                </a:solidFill>
                <a:latin typeface="Baskerville SemiBold" panose="02020502070401020303"/>
                <a:ea typeface="Baskerville SemiBold" panose="02020502070401020303" pitchFamily="18" charset="0"/>
                <a:cs typeface="Open Sans" panose="020B0606030504020204" pitchFamily="34" charset="0"/>
              </a:rPr>
              <a:t>Reflection</a:t>
            </a: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a:t>
            </a: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 Are there any circumstances in your life where you find it difficult to live with mystery? </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Find a Christian friend who can support you as you grow in </a:t>
            </a:r>
            <a:r>
              <a:rPr lang="en-GB" sz="3000" b="1">
                <a:solidFill>
                  <a:srgbClr val="DFAF81"/>
                </a:solidFill>
                <a:latin typeface="Baskerville SemiBold" panose="02020502070401020303"/>
                <a:ea typeface="Baskerville SemiBold" panose="02020502070401020303" pitchFamily="18" charset="0"/>
                <a:cs typeface="Open Sans" panose="020B0606030504020204" pitchFamily="34" charset="0"/>
              </a:rPr>
              <a:t>your relationship with God.</a:t>
            </a: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endPar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endParaRPr>
          </a:p>
        </p:txBody>
      </p:sp>
    </p:spTree>
    <p:extLst>
      <p:ext uri="{BB962C8B-B14F-4D97-AF65-F5344CB8AC3E}">
        <p14:creationId xmlns:p14="http://schemas.microsoft.com/office/powerpoint/2010/main" val="228062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33641" y="601883"/>
            <a:ext cx="11124718" cy="5575079"/>
          </a:xfrm>
        </p:spPr>
        <p:txBody>
          <a:bodyPr>
            <a:noAutofit/>
          </a:bodyPr>
          <a:lstStyle/>
          <a:p>
            <a:pPr marL="0" lvl="0" indent="0" algn="ctr">
              <a:lnSpc>
                <a:spcPct val="100000"/>
              </a:lnSpc>
              <a:buNone/>
            </a:pPr>
            <a:r>
              <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The Father Seeks Worshippers</a:t>
            </a:r>
          </a:p>
          <a:p>
            <a:pPr marL="0" lvl="0" indent="0">
              <a:lnSpc>
                <a:spcPct val="100000"/>
              </a:lnSpc>
              <a:buNone/>
            </a:pP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He declares his trust in God despite a lack of full understanding.</a:t>
            </a: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“Lord, I have heard of your fame; I stand in awe of your deeds, O Lord. Renew them in our day, in our time make them known; in wrath remember mercy.” </a:t>
            </a: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Habakkuk 3:2 NIV</a:t>
            </a:r>
          </a:p>
          <a:p>
            <a:pPr marL="0" lvl="0" indent="0">
              <a:lnSpc>
                <a:spcPct val="100000"/>
              </a:lnSpc>
              <a:buNone/>
            </a:pPr>
            <a:endPar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He reminds God of what He did in the past. Habakkuk 3:3-15 NIV</a:t>
            </a:r>
          </a:p>
          <a:p>
            <a:pPr marL="0" lvl="0" indent="0">
              <a:lnSpc>
                <a:spcPct val="100000"/>
              </a:lnSpc>
              <a:buNone/>
            </a:pPr>
            <a:endPar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He chooses joy over despair. </a:t>
            </a: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“Yet I will rejoice in the Lord, I will be joyful in God my Saviour. </a:t>
            </a: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Habakkuk 3:18 NIV</a:t>
            </a:r>
          </a:p>
          <a:p>
            <a:pPr marL="0" lvl="0" indent="0">
              <a:lnSpc>
                <a:spcPct val="100000"/>
              </a:lnSpc>
              <a:buNone/>
            </a:pPr>
            <a:endPar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endParaRPr>
          </a:p>
        </p:txBody>
      </p:sp>
    </p:spTree>
    <p:extLst>
      <p:ext uri="{BB962C8B-B14F-4D97-AF65-F5344CB8AC3E}">
        <p14:creationId xmlns:p14="http://schemas.microsoft.com/office/powerpoint/2010/main" val="245228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33641" y="601883"/>
            <a:ext cx="11124718" cy="5575079"/>
          </a:xfrm>
        </p:spPr>
        <p:txBody>
          <a:bodyPr>
            <a:noAutofit/>
          </a:bodyPr>
          <a:lstStyle/>
          <a:p>
            <a:pPr marL="0" lvl="0" indent="0" algn="ctr">
              <a:lnSpc>
                <a:spcPct val="100000"/>
              </a:lnSpc>
              <a:buNone/>
            </a:pPr>
            <a:r>
              <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Closing Prayer of Blessing</a:t>
            </a:r>
          </a:p>
          <a:p>
            <a:pPr marL="0" lvl="0" indent="0" algn="ctr">
              <a:lnSpc>
                <a:spcPct val="100000"/>
              </a:lnSpc>
              <a:buNone/>
            </a:pPr>
            <a:endPar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“May the God of hope fill you with all joy and peace as you trust in him, so that you may overflow with hope by the power of the Holy Spirit.” 								</a:t>
            </a: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Romans 15:13 NIV</a:t>
            </a:r>
          </a:p>
        </p:txBody>
      </p:sp>
    </p:spTree>
    <p:extLst>
      <p:ext uri="{BB962C8B-B14F-4D97-AF65-F5344CB8AC3E}">
        <p14:creationId xmlns:p14="http://schemas.microsoft.com/office/powerpoint/2010/main" val="338871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EBBF4E-C9B0-AD4C-8B73-D95641F76B1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7921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DE4754-24C5-0A4A-8015-19A169FAE03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3915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33641" y="601883"/>
            <a:ext cx="11124718" cy="5575079"/>
          </a:xfrm>
        </p:spPr>
        <p:txBody>
          <a:bodyPr>
            <a:noAutofit/>
          </a:bodyPr>
          <a:lstStyle/>
          <a:p>
            <a:pPr marL="0" lvl="0" indent="0" algn="ctr">
              <a:lnSpc>
                <a:spcPct val="100000"/>
              </a:lnSpc>
              <a:buNone/>
            </a:pPr>
            <a:r>
              <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Honesty is the Currency of Friendship</a:t>
            </a:r>
          </a:p>
          <a:p>
            <a:pPr marL="0" lvl="0" indent="0" algn="ctr">
              <a:lnSpc>
                <a:spcPct val="100000"/>
              </a:lnSpc>
              <a:buNone/>
            </a:pPr>
            <a:endPar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“How long, O Lord, must I call for help, but you do not listen? Or cry out to you, “Violence!” but you do not save? Why do you make me look at injustice? Why do you tolerate wrong?” </a:t>
            </a: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Habakkuk 1:2-3a NIV</a:t>
            </a:r>
          </a:p>
          <a:p>
            <a:pPr marL="0" lvl="0" indent="0">
              <a:lnSpc>
                <a:spcPct val="100000"/>
              </a:lnSpc>
              <a:buNone/>
            </a:pPr>
            <a:endPar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“Questioning God doesn’t mean we are disobeying Him …. Expressing anger and pain to God is a beautiful and intimate act …. In our everyday lives, the people that we are most likely to share our deepest fears and hurts with are those we love and trust the most.” Tim Hughes</a:t>
            </a:r>
          </a:p>
        </p:txBody>
      </p:sp>
    </p:spTree>
    <p:extLst>
      <p:ext uri="{BB962C8B-B14F-4D97-AF65-F5344CB8AC3E}">
        <p14:creationId xmlns:p14="http://schemas.microsoft.com/office/powerpoint/2010/main" val="27716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33641" y="601883"/>
            <a:ext cx="11124718" cy="5575079"/>
          </a:xfrm>
        </p:spPr>
        <p:txBody>
          <a:bodyPr>
            <a:noAutofit/>
          </a:bodyPr>
          <a:lstStyle/>
          <a:p>
            <a:pPr marL="0" lvl="0" indent="0" algn="ctr">
              <a:lnSpc>
                <a:spcPct val="100000"/>
              </a:lnSpc>
              <a:buNone/>
            </a:pPr>
            <a:r>
              <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Honesty is the Currency of Friendship</a:t>
            </a:r>
          </a:p>
          <a:p>
            <a:pPr marL="0" lvl="0" indent="0">
              <a:lnSpc>
                <a:spcPct val="100000"/>
              </a:lnSpc>
              <a:buNone/>
            </a:pPr>
            <a:endPar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endParaRPr>
          </a:p>
          <a:p>
            <a:pPr marL="0" lvl="0" indent="0">
              <a:lnSpc>
                <a:spcPct val="100000"/>
              </a:lnSpc>
              <a:buNone/>
            </a:pPr>
            <a:r>
              <a:rPr lang="en-GB" sz="3200" b="1" u="sng" dirty="0">
                <a:solidFill>
                  <a:srgbClr val="FFFF00"/>
                </a:solidFill>
                <a:latin typeface="Baskerville SemiBold" panose="02020502070401020303" pitchFamily="18" charset="0"/>
                <a:ea typeface="Baskerville SemiBold" panose="02020502070401020303" pitchFamily="18" charset="0"/>
                <a:cs typeface="Open Sans" panose="020B0606030504020204" pitchFamily="34" charset="0"/>
              </a:rPr>
              <a:t>Reflection</a:t>
            </a: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 	Are you growing in your friendship with God? </a:t>
            </a:r>
          </a:p>
          <a:p>
            <a:pPr marL="0" lvl="0" indent="0">
              <a:lnSpc>
                <a:spcPct val="100000"/>
              </a:lnSpc>
              <a:buNone/>
            </a:pP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			Do you talk to him about the things that really 			concern you? </a:t>
            </a:r>
          </a:p>
          <a:p>
            <a:pPr marL="0" lvl="0" indent="0">
              <a:lnSpc>
                <a:spcPct val="100000"/>
              </a:lnSpc>
              <a:buNone/>
            </a:pPr>
            <a:r>
              <a:rPr lang="en-GB" sz="32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			Are you able to express emotionally to Him how 			you feel?</a:t>
            </a:r>
          </a:p>
        </p:txBody>
      </p:sp>
    </p:spTree>
    <p:extLst>
      <p:ext uri="{BB962C8B-B14F-4D97-AF65-F5344CB8AC3E}">
        <p14:creationId xmlns:p14="http://schemas.microsoft.com/office/powerpoint/2010/main" val="95852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33641" y="601883"/>
            <a:ext cx="11124718" cy="5575079"/>
          </a:xfrm>
        </p:spPr>
        <p:txBody>
          <a:bodyPr>
            <a:noAutofit/>
          </a:bodyPr>
          <a:lstStyle/>
          <a:p>
            <a:pPr marL="0" lvl="0" indent="0" algn="ctr">
              <a:lnSpc>
                <a:spcPct val="100000"/>
              </a:lnSpc>
              <a:buNone/>
            </a:pPr>
            <a:r>
              <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God Answers the RSVP</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“Look at the nations and watch and be utterly amazed. For I am going to do something in your days that you would not believe, even if you were told.” </a:t>
            </a: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Habakkuk 1:5 NIV</a:t>
            </a:r>
          </a:p>
          <a:p>
            <a:pPr marL="0" lvl="0" indent="0">
              <a:lnSpc>
                <a:spcPct val="100000"/>
              </a:lnSpc>
              <a:buNone/>
            </a:pPr>
            <a:endPar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“I am raising up the Babylonians ….” Habakkuk 1:6 NIV</a:t>
            </a:r>
          </a:p>
          <a:p>
            <a:pPr marL="0" lvl="0" indent="0">
              <a:lnSpc>
                <a:spcPct val="100000"/>
              </a:lnSpc>
              <a:buNone/>
            </a:pPr>
            <a:endPar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God will orchestrate situations in such a way to give His people the opportunity to return to Him in repentance &amp; renewed faith. </a:t>
            </a:r>
          </a:p>
        </p:txBody>
      </p:sp>
    </p:spTree>
    <p:extLst>
      <p:ext uri="{BB962C8B-B14F-4D97-AF65-F5344CB8AC3E}">
        <p14:creationId xmlns:p14="http://schemas.microsoft.com/office/powerpoint/2010/main" val="2383970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33641" y="601883"/>
            <a:ext cx="11124718" cy="5575079"/>
          </a:xfrm>
        </p:spPr>
        <p:txBody>
          <a:bodyPr>
            <a:noAutofit/>
          </a:bodyPr>
          <a:lstStyle/>
          <a:p>
            <a:pPr marL="0" lvl="0" indent="0" algn="ctr">
              <a:lnSpc>
                <a:spcPct val="100000"/>
              </a:lnSpc>
              <a:buNone/>
            </a:pPr>
            <a:r>
              <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God Answers the RSVP</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God assures Habakkuk that He knows what the Babylonians get up to. </a:t>
            </a:r>
          </a:p>
          <a:p>
            <a:pPr marL="0" lvl="0" indent="0">
              <a:lnSpc>
                <a:spcPct val="100000"/>
              </a:lnSpc>
              <a:buNone/>
            </a:pP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								Habakkuk 2:4a NIV</a:t>
            </a: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God assures Habakkuk that He cares more about His glory in the world than the prophet does. </a:t>
            </a: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Habakkuk 2:14 NIV</a:t>
            </a:r>
          </a:p>
          <a:p>
            <a:pPr marL="0" lvl="0" indent="0">
              <a:lnSpc>
                <a:spcPct val="100000"/>
              </a:lnSpc>
              <a:buNone/>
            </a:pPr>
            <a:endPar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God reassures Habakkuk that He hasn’t forgotten to save His people.</a:t>
            </a:r>
          </a:p>
          <a:p>
            <a:pPr marL="0" lvl="0" indent="0">
              <a:lnSpc>
                <a:spcPct val="100000"/>
              </a:lnSpc>
              <a:buNone/>
            </a:pP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								Habakkuk 2:4b NIV</a:t>
            </a:r>
          </a:p>
        </p:txBody>
      </p:sp>
    </p:spTree>
    <p:extLst>
      <p:ext uri="{BB962C8B-B14F-4D97-AF65-F5344CB8AC3E}">
        <p14:creationId xmlns:p14="http://schemas.microsoft.com/office/powerpoint/2010/main" val="280742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33641" y="601883"/>
            <a:ext cx="11124718" cy="5575079"/>
          </a:xfrm>
        </p:spPr>
        <p:txBody>
          <a:bodyPr>
            <a:noAutofit/>
          </a:bodyPr>
          <a:lstStyle/>
          <a:p>
            <a:pPr marL="0" lvl="0" indent="0" algn="ctr">
              <a:lnSpc>
                <a:spcPct val="100000"/>
              </a:lnSpc>
              <a:buNone/>
            </a:pPr>
            <a:r>
              <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God Answers the RSVP</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u="sng" dirty="0">
                <a:solidFill>
                  <a:srgbClr val="FFFF00"/>
                </a:solidFill>
                <a:latin typeface="Baskerville SemiBold" panose="02020502070401020303"/>
                <a:ea typeface="Baskerville SemiBold" panose="02020502070401020303" pitchFamily="18" charset="0"/>
                <a:cs typeface="Open Sans" panose="020B0606030504020204" pitchFamily="34" charset="0"/>
              </a:rPr>
              <a:t>Reflection</a:t>
            </a: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	Are we listening attentively to what God is saying?</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Microsoft Survey - attention span fell from 12 seconds in 2000 to 8 seconds in 2013. For perspective, a goldfish has an attention span of 9 seconds. </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The survey concludes that “The true scarce commodity is increasingly human attention.”		</a:t>
            </a:r>
          </a:p>
        </p:txBody>
      </p:sp>
    </p:spTree>
    <p:extLst>
      <p:ext uri="{BB962C8B-B14F-4D97-AF65-F5344CB8AC3E}">
        <p14:creationId xmlns:p14="http://schemas.microsoft.com/office/powerpoint/2010/main" val="415148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33641" y="601883"/>
            <a:ext cx="11124718" cy="5575079"/>
          </a:xfrm>
        </p:spPr>
        <p:txBody>
          <a:bodyPr>
            <a:noAutofit/>
          </a:bodyPr>
          <a:lstStyle/>
          <a:p>
            <a:pPr marL="0" lvl="0" indent="0" algn="ctr">
              <a:lnSpc>
                <a:spcPct val="100000"/>
              </a:lnSpc>
              <a:buNone/>
            </a:pPr>
            <a:r>
              <a:rPr lang="en-GB" sz="4000" b="1" dirty="0">
                <a:solidFill>
                  <a:srgbClr val="DFAF81"/>
                </a:solidFill>
                <a:latin typeface="Baskerville SemiBold" panose="02020502070401020303" pitchFamily="18" charset="0"/>
                <a:ea typeface="Baskerville SemiBold" panose="02020502070401020303" pitchFamily="18" charset="0"/>
                <a:cs typeface="Open Sans" panose="020B0606030504020204" pitchFamily="34" charset="0"/>
              </a:rPr>
              <a:t>Friendship with God is Full of Mystery</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How do we handle God’s mystery?</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514350" lvl="0" indent="-514350">
              <a:lnSpc>
                <a:spcPct val="100000"/>
              </a:lnSpc>
              <a:buAutoNum type="arabicPeriod"/>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By enjoying the fact that God is hard to understand.</a:t>
            </a: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“I will look to see what he will say to me.” </a:t>
            </a:r>
            <a:r>
              <a:rPr lang="en-GB" sz="3000" b="1" dirty="0">
                <a:solidFill>
                  <a:srgbClr val="FFFF00"/>
                </a:solidFill>
                <a:latin typeface="Baskerville SemiBold" panose="02020502070401020303"/>
                <a:ea typeface="Baskerville SemiBold" panose="02020502070401020303" pitchFamily="18" charset="0"/>
                <a:cs typeface="Open Sans" panose="020B0606030504020204" pitchFamily="34" charset="0"/>
              </a:rPr>
              <a:t>Habakkuk 2:1 NIV</a:t>
            </a: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 </a:t>
            </a:r>
          </a:p>
          <a:p>
            <a:pPr marL="0" lvl="0" indent="0">
              <a:lnSpc>
                <a:spcPct val="100000"/>
              </a:lnSpc>
              <a:buNone/>
            </a:pPr>
            <a:endPar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endParaRPr>
          </a:p>
          <a:p>
            <a:pPr marL="0" lvl="0" indent="0">
              <a:lnSpc>
                <a:spcPct val="100000"/>
              </a:lnSpc>
              <a:buNone/>
            </a:pPr>
            <a:r>
              <a:rPr lang="en-GB" sz="3000" b="1" dirty="0">
                <a:solidFill>
                  <a:srgbClr val="DFAF81"/>
                </a:solidFill>
                <a:latin typeface="Baskerville SemiBold" panose="02020502070401020303"/>
                <a:ea typeface="Baskerville SemiBold" panose="02020502070401020303" pitchFamily="18" charset="0"/>
                <a:cs typeface="Open Sans" panose="020B0606030504020204" pitchFamily="34" charset="0"/>
              </a:rPr>
              <a:t>Embrace the adventure of getting to know Him better as you develop a posture of waiting and listening.</a:t>
            </a:r>
          </a:p>
        </p:txBody>
      </p:sp>
    </p:spTree>
    <p:extLst>
      <p:ext uri="{BB962C8B-B14F-4D97-AF65-F5344CB8AC3E}">
        <p14:creationId xmlns:p14="http://schemas.microsoft.com/office/powerpoint/2010/main" val="171210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2535</TotalTime>
  <Words>763</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Baskerville SemiBold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Alastair McDonald</cp:lastModifiedBy>
  <cp:revision>56</cp:revision>
  <dcterms:created xsi:type="dcterms:W3CDTF">2021-12-01T10:06:37Z</dcterms:created>
  <dcterms:modified xsi:type="dcterms:W3CDTF">2022-09-27T18:09:07Z</dcterms:modified>
</cp:coreProperties>
</file>