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63" r:id="rId2"/>
    <p:sldId id="318" r:id="rId3"/>
    <p:sldId id="317" r:id="rId4"/>
    <p:sldId id="288" r:id="rId5"/>
    <p:sldId id="312" r:id="rId6"/>
    <p:sldId id="319" r:id="rId7"/>
    <p:sldId id="324" r:id="rId8"/>
    <p:sldId id="323" r:id="rId9"/>
    <p:sldId id="331" r:id="rId10"/>
    <p:sldId id="330" r:id="rId11"/>
    <p:sldId id="332" r:id="rId12"/>
    <p:sldId id="325" r:id="rId13"/>
    <p:sldId id="321" r:id="rId14"/>
    <p:sldId id="333" r:id="rId15"/>
    <p:sldId id="334" r:id="rId16"/>
    <p:sldId id="335" r:id="rId17"/>
    <p:sldId id="326" r:id="rId18"/>
    <p:sldId id="328" r:id="rId19"/>
    <p:sldId id="306" r:id="rId20"/>
    <p:sldId id="315" r:id="rId21"/>
    <p:sldId id="31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69A1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372"/>
    <p:restoredTop sz="49848"/>
  </p:normalViewPr>
  <p:slideViewPr>
    <p:cSldViewPr snapToGrid="0" snapToObjects="1">
      <p:cViewPr varScale="1">
        <p:scale>
          <a:sx n="47" d="100"/>
          <a:sy n="47" d="100"/>
        </p:scale>
        <p:origin x="232" y="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001FDA1-E8E2-1540-841A-9879885ABDD2}"/>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EB0AA3D-D7C3-1B40-A896-26D870AAAD6C}"/>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F6D34866-FE2A-174B-8254-8204A765740F}" type="datetimeFigureOut">
              <a:rPr lang="en-GB" smtClean="0"/>
              <a:t>05/05/2020</a:t>
            </a:fld>
            <a:endParaRPr lang="en-GB"/>
          </a:p>
        </p:txBody>
      </p:sp>
      <p:sp>
        <p:nvSpPr>
          <p:cNvPr id="4" name="Footer Placeholder 3">
            <a:extLst>
              <a:ext uri="{FF2B5EF4-FFF2-40B4-BE49-F238E27FC236}">
                <a16:creationId xmlns:a16="http://schemas.microsoft.com/office/drawing/2014/main" id="{FF20A5DA-052F-FE45-8063-8E1168A998E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ACDFB6A-AD30-3E46-AA7B-D99CE9B0325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C403CB-8396-DB4B-A3FF-237EB27518BA}" type="slidenum">
              <a:rPr lang="en-GB" smtClean="0"/>
              <a:t>‹#›</a:t>
            </a:fld>
            <a:endParaRPr lang="en-GB"/>
          </a:p>
        </p:txBody>
      </p:sp>
    </p:spTree>
    <p:extLst>
      <p:ext uri="{BB962C8B-B14F-4D97-AF65-F5344CB8AC3E}">
        <p14:creationId xmlns:p14="http://schemas.microsoft.com/office/powerpoint/2010/main" val="86404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39041B69-F874-F144-A84C-821B09A5523F}" type="datetimeFigureOut">
              <a:rPr lang="en-GB" smtClean="0"/>
              <a:t>05/05/2020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4C0C71-8EA6-0641-9641-7CD88ADCFEE0}" type="slidenum">
              <a:rPr lang="en-GB" smtClean="0"/>
              <a:t>‹#›</a:t>
            </a:fld>
            <a:endParaRPr lang="en-GB"/>
          </a:p>
        </p:txBody>
      </p:sp>
    </p:spTree>
    <p:extLst>
      <p:ext uri="{BB962C8B-B14F-4D97-AF65-F5344CB8AC3E}">
        <p14:creationId xmlns:p14="http://schemas.microsoft.com/office/powerpoint/2010/main" val="705366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1</a:t>
            </a:fld>
            <a:endParaRPr lang="en-GB"/>
          </a:p>
        </p:txBody>
      </p:sp>
    </p:spTree>
    <p:extLst>
      <p:ext uri="{BB962C8B-B14F-4D97-AF65-F5344CB8AC3E}">
        <p14:creationId xmlns:p14="http://schemas.microsoft.com/office/powerpoint/2010/main" val="1424846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Jesus IS reigning and ruling and HE IS destroying and putting enemies under his foot</a:t>
            </a:r>
          </a:p>
          <a:p>
            <a:pPr marL="171450" indent="-171450">
              <a:buFont typeface="Arial" panose="020B0604020202020204" pitchFamily="34" charset="0"/>
              <a:buChar char="•"/>
            </a:pPr>
            <a:r>
              <a:rPr lang="en-GB" dirty="0"/>
              <a:t>The advancing kingdom – of the increase of his government and peace there will be no end…Victory assured…but until the full </a:t>
            </a:r>
            <a:r>
              <a:rPr lang="en-GB" dirty="0" err="1"/>
              <a:t>consumation</a:t>
            </a:r>
            <a:r>
              <a:rPr lang="en-GB" dirty="0"/>
              <a:t> of the Kingdom here on earth, </a:t>
            </a:r>
            <a:r>
              <a:rPr lang="en-GB" b="1" dirty="0"/>
              <a:t>expect suffering…we are destined for it!</a:t>
            </a:r>
          </a:p>
        </p:txBody>
      </p:sp>
      <p:sp>
        <p:nvSpPr>
          <p:cNvPr id="4" name="Slide Number Placeholder 3"/>
          <p:cNvSpPr>
            <a:spLocks noGrp="1"/>
          </p:cNvSpPr>
          <p:nvPr>
            <p:ph type="sldNum" sz="quarter" idx="5"/>
          </p:nvPr>
        </p:nvSpPr>
        <p:spPr/>
        <p:txBody>
          <a:bodyPr/>
          <a:lstStyle/>
          <a:p>
            <a:fld id="{774C0C71-8EA6-0641-9641-7CD88ADCFEE0}" type="slidenum">
              <a:rPr lang="en-GB" smtClean="0"/>
              <a:t>10</a:t>
            </a:fld>
            <a:endParaRPr lang="en-GB"/>
          </a:p>
        </p:txBody>
      </p:sp>
    </p:spTree>
    <p:extLst>
      <p:ext uri="{BB962C8B-B14F-4D97-AF65-F5344CB8AC3E}">
        <p14:creationId xmlns:p14="http://schemas.microsoft.com/office/powerpoint/2010/main" val="42277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774C0C71-8EA6-0641-9641-7CD88ADCFEE0}" type="slidenum">
              <a:rPr lang="en-GB" smtClean="0"/>
              <a:t>11</a:t>
            </a:fld>
            <a:endParaRPr lang="en-GB"/>
          </a:p>
        </p:txBody>
      </p:sp>
    </p:spTree>
    <p:extLst>
      <p:ext uri="{BB962C8B-B14F-4D97-AF65-F5344CB8AC3E}">
        <p14:creationId xmlns:p14="http://schemas.microsoft.com/office/powerpoint/2010/main" val="2236695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One of the key things is this –</a:t>
            </a:r>
            <a:r>
              <a:rPr lang="en-GB" sz="1200" b="1" dirty="0">
                <a:solidFill>
                  <a:schemeClr val="bg1"/>
                </a:solidFill>
                <a:latin typeface="Montserrat" panose="02000505000000020004" pitchFamily="2" charset="77"/>
              </a:rPr>
              <a:t>Satan uses suffering to tempt you to doubt God and His goodness</a:t>
            </a:r>
            <a:endParaRPr lang="en-GB" dirty="0"/>
          </a:p>
        </p:txBody>
      </p:sp>
      <p:sp>
        <p:nvSpPr>
          <p:cNvPr id="4" name="Slide Number Placeholder 3"/>
          <p:cNvSpPr>
            <a:spLocks noGrp="1"/>
          </p:cNvSpPr>
          <p:nvPr>
            <p:ph type="sldNum" sz="quarter" idx="5"/>
          </p:nvPr>
        </p:nvSpPr>
        <p:spPr/>
        <p:txBody>
          <a:bodyPr/>
          <a:lstStyle/>
          <a:p>
            <a:fld id="{774C0C71-8EA6-0641-9641-7CD88ADCFEE0}" type="slidenum">
              <a:rPr lang="en-GB" smtClean="0"/>
              <a:t>12</a:t>
            </a:fld>
            <a:endParaRPr lang="en-GB"/>
          </a:p>
        </p:txBody>
      </p:sp>
    </p:spTree>
    <p:extLst>
      <p:ext uri="{BB962C8B-B14F-4D97-AF65-F5344CB8AC3E}">
        <p14:creationId xmlns:p14="http://schemas.microsoft.com/office/powerpoint/2010/main" val="647369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1" dirty="0">
              <a:solidFill>
                <a:schemeClr val="bg1"/>
              </a:solidFill>
              <a:latin typeface="Montserrat" panose="02000505000000020004" pitchFamily="2" charset="77"/>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bg1"/>
                </a:solidFill>
                <a:latin typeface="Montserrat" panose="02000505000000020004" pitchFamily="2" charset="77"/>
              </a:rPr>
              <a:t>Wherever that suffering comes from – our foolish choices, </a:t>
            </a:r>
            <a:r>
              <a:rPr lang="en-GB" sz="1200" b="0" dirty="0" err="1">
                <a:solidFill>
                  <a:schemeClr val="bg1"/>
                </a:solidFill>
                <a:latin typeface="Montserrat" panose="02000505000000020004" pitchFamily="2" charset="77"/>
              </a:rPr>
              <a:t>satan’s</a:t>
            </a:r>
            <a:r>
              <a:rPr lang="en-GB" sz="1200" b="0" dirty="0">
                <a:solidFill>
                  <a:schemeClr val="bg1"/>
                </a:solidFill>
                <a:latin typeface="Montserrat" panose="02000505000000020004" pitchFamily="2" charset="77"/>
              </a:rPr>
              <a:t> attack, a broken world…wherever it comes from Satan uses and brings suffering to TEMPT US TO DOUBT – God and His goodness, to doubt his good sovereign control over everything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bg1"/>
                </a:solidFill>
                <a:latin typeface="Montserrat" panose="02000505000000020004" pitchFamily="2" charset="77"/>
              </a:rPr>
              <a:t>In the boat when Jesus was sleeping and the disciples were overwhelmed by the storm they cried out ‘DO YOU NOT CARE…? Mark 4:38</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bg1"/>
                </a:solidFill>
                <a:latin typeface="Montserrat" panose="02000505000000020004" pitchFamily="2" charset="77"/>
              </a:rPr>
              <a:t>At the death of Lazarus Martha says to Jesus…If you were here my brother would not have died… John 11:21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bg1"/>
                </a:solidFill>
                <a:latin typeface="Montserrat" panose="02000505000000020004" pitchFamily="2" charset="77"/>
              </a:rPr>
              <a:t>Ever feel Jesus DOES NOT CARE OR DOES NOT MOVE QUICK ENOUGH TO HELP?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bg1"/>
                </a:solidFill>
                <a:latin typeface="Montserrat" panose="02000505000000020004" pitchFamily="2" charset="77"/>
              </a:rPr>
              <a:t>The Psalms are full of this wrestling…HOW? WHYU? WHY WOULD YOU ALLOW THIS which must be the case if you are sovereign..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bg1"/>
                </a:solidFill>
                <a:latin typeface="Montserrat" panose="02000505000000020004" pitchFamily="2" charset="77"/>
              </a:rPr>
              <a:t>AND SATAN USES these afflictions to MOVE US (Hands). Our own hearts struggle enough let alone Satan using the suffering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dirty="0">
              <a:solidFill>
                <a:schemeClr val="bg1"/>
              </a:solidFill>
              <a:latin typeface="Montserrat" panose="02000505000000020004" pitchFamily="2" charset="77"/>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bg1"/>
                </a:solidFill>
                <a:latin typeface="Montserrat" panose="02000505000000020004" pitchFamily="2" charset="77"/>
              </a:rPr>
              <a:t>SO HOW CAN WE RESIST SATAN’S TEMPTING US AND HOW CAN WE KEEP TRUSTING IN THE GOODNESS OF GOD AMIDST SUFFERING?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bg1"/>
                </a:solidFill>
                <a:latin typeface="Montserrat" panose="02000505000000020004" pitchFamily="2" charset="77"/>
              </a:rPr>
              <a:t>HOW CAN WE BE LIKE MARTHA?</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dirty="0">
                <a:solidFill>
                  <a:schemeClr val="bg1"/>
                </a:solidFill>
                <a:latin typeface="Montserrat" panose="02000505000000020004" pitchFamily="2" charset="77"/>
              </a:rPr>
              <a:t>Martha is a great example…she is honest but STILL TRUSTS…after saying that her brother would have lived if Jesus were there she then says…BUT EVEN NOW I KNOW YOU CAN…</a:t>
            </a:r>
          </a:p>
        </p:txBody>
      </p:sp>
      <p:sp>
        <p:nvSpPr>
          <p:cNvPr id="4" name="Slide Number Placeholder 3"/>
          <p:cNvSpPr>
            <a:spLocks noGrp="1"/>
          </p:cNvSpPr>
          <p:nvPr>
            <p:ph type="sldNum" sz="quarter" idx="5"/>
          </p:nvPr>
        </p:nvSpPr>
        <p:spPr/>
        <p:txBody>
          <a:bodyPr/>
          <a:lstStyle/>
          <a:p>
            <a:fld id="{774C0C71-8EA6-0641-9641-7CD88ADCFEE0}" type="slidenum">
              <a:rPr lang="en-GB" smtClean="0"/>
              <a:t>13</a:t>
            </a:fld>
            <a:endParaRPr lang="en-GB"/>
          </a:p>
        </p:txBody>
      </p:sp>
    </p:spTree>
    <p:extLst>
      <p:ext uri="{BB962C8B-B14F-4D97-AF65-F5344CB8AC3E}">
        <p14:creationId xmlns:p14="http://schemas.microsoft.com/office/powerpoint/2010/main" val="41790270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have always been encouraged by these verses in Romans 4  - Faith in God does not mean ‘ignoring’ problems’…you can look at the facts from a natural, human point of view….like Abraham…there is suffering, it is alien, it is an intruder, there are deaths and suffering – YES. You can face the facts, you can acknowledge  that suffering RAISES QUESTIONS – how can God, if HE is good what about Coronavirus…You can ask, wrestle with and face those questions…and STILL TRUST, STILL BE PURSUADED that God is GOOD &amp; SOVEREIGN.</a:t>
            </a:r>
          </a:p>
          <a:p>
            <a:endParaRPr lang="en-GB" dirty="0"/>
          </a:p>
          <a:p>
            <a:r>
              <a:rPr lang="en-GB" b="1" dirty="0"/>
              <a:t>QUESTIONS/CHOICES</a:t>
            </a:r>
          </a:p>
          <a:p>
            <a:r>
              <a:rPr lang="en-GB" b="0" dirty="0"/>
              <a:t>Suffering raises question about God and his goodness and His existence…how can there be a God, let alone a loving God if there is suffering…surely if there was a God He would not let it happen….</a:t>
            </a:r>
          </a:p>
          <a:p>
            <a:pPr marL="171450" indent="-171450">
              <a:buFont typeface="Arial" panose="020B0604020202020204" pitchFamily="34" charset="0"/>
              <a:buChar char="•"/>
            </a:pPr>
            <a:r>
              <a:rPr lang="en-GB" b="0" dirty="0"/>
              <a:t>CHOICE: So we have a choice…throw God out the picture because of suffering  - there cannot be a God…then we are faced with other questions…why do I have a problem with suffering? Where do I get the idea of right and wrong from? Where do I get the idea of ‘how </a:t>
            </a:r>
            <a:r>
              <a:rPr lang="en-GB" b="0" dirty="0" err="1"/>
              <a:t>thigns</a:t>
            </a:r>
            <a:r>
              <a:rPr lang="en-GB" b="0" dirty="0"/>
              <a:t> should be from?’ SO we can throw God out the picture…BUT WE HAVE NOWHERE TO GO, NO COMFORT, NO HOPE</a:t>
            </a:r>
          </a:p>
          <a:p>
            <a:pPr marL="171450" indent="-171450">
              <a:buFont typeface="Arial" panose="020B0604020202020204" pitchFamily="34" charset="0"/>
              <a:buChar char="•"/>
            </a:pPr>
            <a:r>
              <a:rPr lang="en-GB" b="0" dirty="0"/>
              <a:t>OR we can still say God exists but is not sovereign…that feel more palatable because then He doesn’t have to have allowed it (which is a difficult thought) …that feels more palatable…but hat means God is out of control, he cannot do anything about it, there is no hope or comfort…</a:t>
            </a:r>
          </a:p>
          <a:p>
            <a:pPr marL="171450" indent="-171450">
              <a:buFont typeface="Arial" panose="020B0604020202020204" pitchFamily="34" charset="0"/>
              <a:buChar char="•"/>
            </a:pPr>
            <a:r>
              <a:rPr lang="en-GB" b="0" dirty="0"/>
              <a:t>OR we can COME TO GOD WITH OUR QUESTIONS, AMIDST THE MYSTERY but full of HOPE THAT HE CAN STOP MY SUFFERING, and WILL…either in the NOW or the NOT YET…AND…be confident HE is sufficient for the now, and through suffering should it continue.</a:t>
            </a:r>
          </a:p>
          <a:p>
            <a:pPr marL="171450" indent="-171450">
              <a:buFont typeface="Arial" panose="020B0604020202020204" pitchFamily="34" charset="0"/>
              <a:buChar char="•"/>
            </a:pPr>
            <a:r>
              <a:rPr lang="en-GB" b="0" dirty="0"/>
              <a:t>In the midst of evil and suffering raising it’s voice you can be FULLY PURSUADED THAT GOD IS GOOD &amp; SOVEREIGN.</a:t>
            </a:r>
          </a:p>
          <a:p>
            <a:pPr marL="171450" indent="-171450">
              <a:buFont typeface="Arial" panose="020B0604020202020204" pitchFamily="34" charset="0"/>
              <a:buChar char="•"/>
            </a:pPr>
            <a:r>
              <a:rPr lang="en-GB" b="0" dirty="0"/>
              <a:t>Your faith in Him was NEVER IN HIM was never dependent on you comprehending Him…it was because you met Him…HE came to you at your greatest point of need – when you were enslaved in sin and destined for eternity without hope in hell…even though you knew it not, he came to you and rescued you from that pit … how much more will HE not be sufficient for you now?</a:t>
            </a:r>
          </a:p>
        </p:txBody>
      </p:sp>
      <p:sp>
        <p:nvSpPr>
          <p:cNvPr id="4" name="Slide Number Placeholder 3"/>
          <p:cNvSpPr>
            <a:spLocks noGrp="1"/>
          </p:cNvSpPr>
          <p:nvPr>
            <p:ph type="sldNum" sz="quarter" idx="5"/>
          </p:nvPr>
        </p:nvSpPr>
        <p:spPr/>
        <p:txBody>
          <a:bodyPr/>
          <a:lstStyle/>
          <a:p>
            <a:fld id="{774C0C71-8EA6-0641-9641-7CD88ADCFEE0}" type="slidenum">
              <a:rPr lang="en-GB" smtClean="0"/>
              <a:t>14</a:t>
            </a:fld>
            <a:endParaRPr lang="en-GB"/>
          </a:p>
        </p:txBody>
      </p:sp>
    </p:spTree>
    <p:extLst>
      <p:ext uri="{BB962C8B-B14F-4D97-AF65-F5344CB8AC3E}">
        <p14:creationId xmlns:p14="http://schemas.microsoft.com/office/powerpoint/2010/main" val="3747884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 have seen that..</a:t>
            </a:r>
          </a:p>
          <a:p>
            <a:pPr marL="742950" indent="-742950">
              <a:lnSpc>
                <a:spcPct val="100000"/>
              </a:lnSpc>
              <a:buAutoNum type="arabicPeriod"/>
            </a:pPr>
            <a:r>
              <a:rPr lang="en-GB" sz="1200" b="1" dirty="0">
                <a:solidFill>
                  <a:schemeClr val="bg1"/>
                </a:solidFill>
                <a:latin typeface="Montserrat" panose="02000505000000020004" pitchFamily="2" charset="77"/>
              </a:rPr>
              <a:t>Satan hinders </a:t>
            </a:r>
          </a:p>
          <a:p>
            <a:pPr marL="742950" indent="-742950">
              <a:lnSpc>
                <a:spcPct val="100000"/>
              </a:lnSpc>
              <a:buAutoNum type="arabicPeriod"/>
            </a:pPr>
            <a:r>
              <a:rPr lang="en-GB" sz="1200" b="1" dirty="0">
                <a:solidFill>
                  <a:schemeClr val="bg1"/>
                </a:solidFill>
                <a:latin typeface="Montserrat" panose="02000505000000020004" pitchFamily="2" charset="77"/>
              </a:rPr>
              <a:t>Expect suffering</a:t>
            </a:r>
          </a:p>
          <a:p>
            <a:pPr marL="742950" indent="-742950">
              <a:lnSpc>
                <a:spcPct val="100000"/>
              </a:lnSpc>
              <a:buAutoNum type="arabicPeriod"/>
            </a:pPr>
            <a:r>
              <a:rPr lang="en-GB" sz="1200" b="1" dirty="0">
                <a:solidFill>
                  <a:schemeClr val="bg1"/>
                </a:solidFill>
                <a:latin typeface="Montserrat" panose="02000505000000020004" pitchFamily="2" charset="77"/>
              </a:rPr>
              <a:t>Satan uses suffering to temp you to doubt God and His goodness</a:t>
            </a:r>
          </a:p>
          <a:p>
            <a:pPr marL="742950" indent="-742950">
              <a:lnSpc>
                <a:spcPct val="100000"/>
              </a:lnSpc>
              <a:buAutoNum type="arabicPeriod"/>
            </a:pPr>
            <a:endParaRPr lang="en-GB" sz="1200" b="1" dirty="0">
              <a:solidFill>
                <a:schemeClr val="bg1"/>
              </a:solidFill>
              <a:latin typeface="Montserrat" panose="02000505000000020004" pitchFamily="2" charset="77"/>
            </a:endParaRPr>
          </a:p>
          <a:p>
            <a:pPr marL="742950" indent="-742950">
              <a:lnSpc>
                <a:spcPct val="100000"/>
              </a:lnSpc>
              <a:buAutoNum type="arabicPeriod"/>
            </a:pPr>
            <a:r>
              <a:rPr lang="en-GB" sz="1200" b="1" dirty="0">
                <a:solidFill>
                  <a:schemeClr val="bg1"/>
                </a:solidFill>
                <a:latin typeface="Montserrat" panose="02000505000000020004" pitchFamily="2" charset="77"/>
              </a:rPr>
              <a:t>You need friends to establish and exhort you</a:t>
            </a:r>
          </a:p>
          <a:p>
            <a:pPr marL="742950" indent="-742950">
              <a:lnSpc>
                <a:spcPct val="100000"/>
              </a:lnSpc>
              <a:buAutoNum type="arabicPeriod"/>
            </a:pPr>
            <a:endParaRPr lang="en-GB" sz="1600" b="1" dirty="0">
              <a:solidFill>
                <a:schemeClr val="bg1"/>
              </a:solidFill>
              <a:latin typeface="Montserrat" panose="02000505000000020004" pitchFamily="2" charset="77"/>
            </a:endParaRPr>
          </a:p>
          <a:p>
            <a:endParaRPr lang="en-GB" dirty="0"/>
          </a:p>
        </p:txBody>
      </p:sp>
      <p:sp>
        <p:nvSpPr>
          <p:cNvPr id="4" name="Slide Number Placeholder 3"/>
          <p:cNvSpPr>
            <a:spLocks noGrp="1"/>
          </p:cNvSpPr>
          <p:nvPr>
            <p:ph type="sldNum" sz="quarter" idx="5"/>
          </p:nvPr>
        </p:nvSpPr>
        <p:spPr/>
        <p:txBody>
          <a:bodyPr/>
          <a:lstStyle/>
          <a:p>
            <a:fld id="{774C0C71-8EA6-0641-9641-7CD88ADCFEE0}" type="slidenum">
              <a:rPr lang="en-GB" smtClean="0"/>
              <a:t>15</a:t>
            </a:fld>
            <a:endParaRPr lang="en-GB"/>
          </a:p>
        </p:txBody>
      </p:sp>
    </p:spTree>
    <p:extLst>
      <p:ext uri="{BB962C8B-B14F-4D97-AF65-F5344CB8AC3E}">
        <p14:creationId xmlns:p14="http://schemas.microsoft.com/office/powerpoint/2010/main" val="3794677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 have seen that..</a:t>
            </a:r>
          </a:p>
          <a:p>
            <a:pPr marL="742950" indent="-742950">
              <a:lnSpc>
                <a:spcPct val="100000"/>
              </a:lnSpc>
              <a:buAutoNum type="arabicPeriod"/>
            </a:pPr>
            <a:r>
              <a:rPr lang="en-GB" sz="1200" b="1" dirty="0">
                <a:solidFill>
                  <a:schemeClr val="bg1"/>
                </a:solidFill>
                <a:latin typeface="Montserrat" panose="02000505000000020004" pitchFamily="2" charset="77"/>
              </a:rPr>
              <a:t>Satan hinders</a:t>
            </a:r>
          </a:p>
          <a:p>
            <a:pPr marL="742950" indent="-742950">
              <a:lnSpc>
                <a:spcPct val="100000"/>
              </a:lnSpc>
              <a:buAutoNum type="arabicPeriod"/>
            </a:pPr>
            <a:r>
              <a:rPr lang="en-GB" sz="1200" b="1" dirty="0">
                <a:solidFill>
                  <a:schemeClr val="bg1"/>
                </a:solidFill>
                <a:latin typeface="Montserrat" panose="02000505000000020004" pitchFamily="2" charset="77"/>
              </a:rPr>
              <a:t>Expect suffering</a:t>
            </a:r>
          </a:p>
          <a:p>
            <a:pPr marL="742950" indent="-742950">
              <a:lnSpc>
                <a:spcPct val="100000"/>
              </a:lnSpc>
              <a:buAutoNum type="arabicPeriod"/>
            </a:pPr>
            <a:r>
              <a:rPr lang="en-GB" sz="1200" b="1" dirty="0">
                <a:solidFill>
                  <a:schemeClr val="bg1"/>
                </a:solidFill>
                <a:latin typeface="Montserrat" panose="02000505000000020004" pitchFamily="2" charset="77"/>
              </a:rPr>
              <a:t>Satan uses suffering to temp you to doubt God and His goodness</a:t>
            </a:r>
          </a:p>
          <a:p>
            <a:pPr marL="0" indent="0">
              <a:lnSpc>
                <a:spcPct val="100000"/>
              </a:lnSpc>
              <a:buNone/>
            </a:pPr>
            <a:endParaRPr lang="en-GB" sz="1200" b="1" dirty="0">
              <a:solidFill>
                <a:schemeClr val="bg1"/>
              </a:solidFill>
              <a:latin typeface="Montserrat" panose="02000505000000020004" pitchFamily="2" charset="77"/>
            </a:endParaRPr>
          </a:p>
          <a:p>
            <a:pPr marL="0" indent="0">
              <a:lnSpc>
                <a:spcPct val="100000"/>
              </a:lnSpc>
              <a:buNone/>
            </a:pPr>
            <a:r>
              <a:rPr lang="en-GB" sz="1200" b="1" dirty="0">
                <a:solidFill>
                  <a:schemeClr val="bg1"/>
                </a:solidFill>
                <a:latin typeface="Montserrat" panose="02000505000000020004" pitchFamily="2" charset="77"/>
              </a:rPr>
              <a:t>BUT HOW?</a:t>
            </a:r>
            <a:r>
              <a:rPr lang="en-GB" sz="1200" b="0" dirty="0">
                <a:solidFill>
                  <a:schemeClr val="bg1"/>
                </a:solidFill>
                <a:latin typeface="Montserrat" panose="02000505000000020004" pitchFamily="2" charset="77"/>
              </a:rPr>
              <a:t> I have said you can, but HOW can you amidst suffering, the natural question and the confusion…HOW CAN YOU STILL SEE THE GOODNESS OF GOD? How can you resist the temptation to doubt? How can you FLOURISH not FLOUNDER?</a:t>
            </a:r>
            <a:endParaRPr lang="en-GB" sz="1200" b="1" dirty="0">
              <a:solidFill>
                <a:schemeClr val="bg1"/>
              </a:solidFill>
              <a:latin typeface="Montserrat" panose="02000505000000020004" pitchFamily="2" charset="77"/>
            </a:endParaRPr>
          </a:p>
          <a:p>
            <a:pPr marL="0" indent="0">
              <a:lnSpc>
                <a:spcPct val="100000"/>
              </a:lnSpc>
              <a:buNone/>
            </a:pPr>
            <a:endParaRPr lang="en-GB" sz="1200" b="1" dirty="0">
              <a:solidFill>
                <a:schemeClr val="bg1"/>
              </a:solidFill>
              <a:latin typeface="Montserrat" panose="02000505000000020004" pitchFamily="2" charset="77"/>
            </a:endParaRPr>
          </a:p>
          <a:p>
            <a:pPr marL="0" indent="0">
              <a:lnSpc>
                <a:spcPct val="100000"/>
              </a:lnSpc>
              <a:buNone/>
            </a:pPr>
            <a:r>
              <a:rPr lang="en-GB" sz="1200" b="1" dirty="0">
                <a:solidFill>
                  <a:schemeClr val="bg1"/>
                </a:solidFill>
                <a:latin typeface="Montserrat" panose="02000505000000020004" pitchFamily="2" charset="77"/>
              </a:rPr>
              <a:t>4. You need friends to establish and exhort you / to strengthen and exhort you</a:t>
            </a:r>
          </a:p>
          <a:p>
            <a:pPr marL="742950" indent="-742950">
              <a:lnSpc>
                <a:spcPct val="100000"/>
              </a:lnSpc>
              <a:buAutoNum type="arabicPeriod"/>
            </a:pPr>
            <a:endParaRPr lang="en-GB" sz="1600" b="1" dirty="0">
              <a:solidFill>
                <a:schemeClr val="bg1"/>
              </a:solidFill>
              <a:latin typeface="Montserrat" panose="02000505000000020004" pitchFamily="2" charset="77"/>
            </a:endParaRPr>
          </a:p>
          <a:p>
            <a:endParaRPr lang="en-GB" dirty="0"/>
          </a:p>
        </p:txBody>
      </p:sp>
      <p:sp>
        <p:nvSpPr>
          <p:cNvPr id="4" name="Slide Number Placeholder 3"/>
          <p:cNvSpPr>
            <a:spLocks noGrp="1"/>
          </p:cNvSpPr>
          <p:nvPr>
            <p:ph type="sldNum" sz="quarter" idx="5"/>
          </p:nvPr>
        </p:nvSpPr>
        <p:spPr/>
        <p:txBody>
          <a:bodyPr/>
          <a:lstStyle/>
          <a:p>
            <a:fld id="{774C0C71-8EA6-0641-9641-7CD88ADCFEE0}" type="slidenum">
              <a:rPr lang="en-GB" smtClean="0"/>
              <a:t>16</a:t>
            </a:fld>
            <a:endParaRPr lang="en-GB"/>
          </a:p>
        </p:txBody>
      </p:sp>
    </p:spTree>
    <p:extLst>
      <p:ext uri="{BB962C8B-B14F-4D97-AF65-F5344CB8AC3E}">
        <p14:creationId xmlns:p14="http://schemas.microsoft.com/office/powerpoint/2010/main" val="2267584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Paul says he sent Timothy to establish and exhort them, or as the NIV translates it to STRENGTHEN &amp; ENCOURAGE them.</a:t>
            </a:r>
          </a:p>
          <a:p>
            <a:pPr marL="171450" indent="-171450">
              <a:buFont typeface="Arial" panose="020B0604020202020204" pitchFamily="34" charset="0"/>
              <a:buChar char="•"/>
            </a:pPr>
            <a:r>
              <a:rPr lang="en-GB" dirty="0"/>
              <a:t>Now some of that establishing is gifted teaching that is full of grace and truth, that , for example, warns about suffering, speaks of eternal hope, unpacks the gospel and so on, but equally vital are DAER FRIENDS whom you know, love and who look out for you and will </a:t>
            </a:r>
            <a:r>
              <a:rPr lang="en-GB" dirty="0" err="1"/>
              <a:t>lfit</a:t>
            </a:r>
            <a:r>
              <a:rPr lang="en-GB" dirty="0"/>
              <a:t> your head when it is drooping, who will speak truth to you tenderly, who will pray for you and when you get lost in the mist of suffering they will come to you and bring you to God.</a:t>
            </a:r>
          </a:p>
          <a:p>
            <a:pPr marL="171450" indent="-171450">
              <a:buFont typeface="Arial" panose="020B0604020202020204" pitchFamily="34" charset="0"/>
              <a:buChar char="•"/>
            </a:pPr>
            <a:r>
              <a:rPr lang="en-GB" dirty="0"/>
              <a:t>One of the way that I think Satan uses suffering is to </a:t>
            </a:r>
            <a:r>
              <a:rPr lang="en-GB" b="1" dirty="0"/>
              <a:t>lure us away from others into isolation – HE is the Father of lies</a:t>
            </a:r>
            <a:r>
              <a:rPr lang="en-GB" b="0" dirty="0"/>
              <a:t>…he will tell you ‘no one will understand / don’t burden others / your suffering is not worth talking about…and we withdraw, if not physically then emotionally.</a:t>
            </a:r>
          </a:p>
          <a:p>
            <a:pPr marL="171450" indent="-171450">
              <a:buFont typeface="Arial" panose="020B0604020202020204" pitchFamily="34" charset="0"/>
              <a:buChar char="•"/>
            </a:pPr>
            <a:r>
              <a:rPr lang="en-GB" b="0" dirty="0"/>
              <a:t>We need dear friends who will establish and exhort, who will strengthen and encourage, who will proclaim truth and bring comfort // and may God help us to be such friends</a:t>
            </a:r>
          </a:p>
          <a:p>
            <a:pPr marL="171450" indent="-171450">
              <a:buFont typeface="Arial" panose="020B0604020202020204" pitchFamily="34" charset="0"/>
              <a:buChar char="•"/>
            </a:pPr>
            <a:r>
              <a:rPr lang="en-GB" b="0" dirty="0"/>
              <a:t>I LOVE THE TONE OF PAUL’S LETTER – he is peaking about difficult things…</a:t>
            </a:r>
            <a:r>
              <a:rPr lang="en-GB" b="0" dirty="0" err="1"/>
              <a:t>satan</a:t>
            </a:r>
            <a:r>
              <a:rPr lang="en-GB" b="0" dirty="0"/>
              <a:t>, suffering, persecution….but he is writing, appealing, urging out of affection.</a:t>
            </a:r>
          </a:p>
          <a:p>
            <a:pPr marL="171450" indent="-171450">
              <a:buFont typeface="Arial" panose="020B0604020202020204" pitchFamily="34" charset="0"/>
              <a:buChar char="•"/>
            </a:pPr>
            <a:r>
              <a:rPr lang="en-GB" b="0" dirty="0"/>
              <a:t>Look at these verses</a:t>
            </a:r>
            <a:endParaRPr lang="en-GB" b="1" dirty="0"/>
          </a:p>
        </p:txBody>
      </p:sp>
      <p:sp>
        <p:nvSpPr>
          <p:cNvPr id="4" name="Slide Number Placeholder 3"/>
          <p:cNvSpPr>
            <a:spLocks noGrp="1"/>
          </p:cNvSpPr>
          <p:nvPr>
            <p:ph type="sldNum" sz="quarter" idx="5"/>
          </p:nvPr>
        </p:nvSpPr>
        <p:spPr/>
        <p:txBody>
          <a:bodyPr/>
          <a:lstStyle/>
          <a:p>
            <a:fld id="{774C0C71-8EA6-0641-9641-7CD88ADCFEE0}" type="slidenum">
              <a:rPr lang="en-GB" smtClean="0"/>
              <a:t>17</a:t>
            </a:fld>
            <a:endParaRPr lang="en-GB"/>
          </a:p>
        </p:txBody>
      </p:sp>
    </p:spTree>
    <p:extLst>
      <p:ext uri="{BB962C8B-B14F-4D97-AF65-F5344CB8AC3E}">
        <p14:creationId xmlns:p14="http://schemas.microsoft.com/office/powerpoint/2010/main" val="4116613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Paul is going to great lengths to let them know about his affection, not that he is ‘trying </a:t>
            </a:r>
            <a:r>
              <a:rPr lang="en-GB" dirty="0" err="1"/>
              <a:t>tp</a:t>
            </a:r>
            <a:r>
              <a:rPr lang="en-GB" dirty="0"/>
              <a:t>’ but it is the overflow of his heart – that is Christian leadership, Christian friendship. This is not someone who just wants to get the truth across…</a:t>
            </a:r>
            <a:r>
              <a:rPr lang="en-GB" dirty="0" err="1"/>
              <a:t>btu</a:t>
            </a:r>
            <a:r>
              <a:rPr lang="en-GB" dirty="0"/>
              <a:t> someone who wants to win hearts and build them up with truth. It is winsome, it is warm.</a:t>
            </a:r>
          </a:p>
          <a:p>
            <a:pPr marL="171450" indent="-171450">
              <a:buFont typeface="Arial" panose="020B0604020202020204" pitchFamily="34" charset="0"/>
              <a:buChar char="•"/>
            </a:pPr>
            <a:r>
              <a:rPr lang="en-GB" dirty="0"/>
              <a:t>RESIST the temptation to ISOLATE / Hebrews urges us to NOT STOP MEETING TOGETHER (even if that has to be online for now and tech terrifies you!)</a:t>
            </a:r>
          </a:p>
          <a:p>
            <a:pPr marL="171450" indent="-171450">
              <a:buFont typeface="Arial" panose="020B0604020202020204" pitchFamily="34" charset="0"/>
              <a:buChar char="•"/>
            </a:pPr>
            <a:r>
              <a:rPr lang="en-GB" dirty="0"/>
              <a:t>IF you are doing OK, wonderful…do not stop meeting together and encouraging others</a:t>
            </a:r>
          </a:p>
          <a:p>
            <a:pPr marL="171450" indent="-171450">
              <a:buFont typeface="Arial" panose="020B0604020202020204" pitchFamily="34" charset="0"/>
              <a:buChar char="•"/>
            </a:pPr>
            <a:r>
              <a:rPr lang="en-GB" dirty="0"/>
              <a:t>Are you struggling, let someone know, let us know, let people in</a:t>
            </a:r>
          </a:p>
          <a:p>
            <a:pPr marL="171450" indent="-171450">
              <a:buFont typeface="Arial" panose="020B0604020202020204" pitchFamily="34" charset="0"/>
              <a:buChar char="•"/>
            </a:pPr>
            <a:r>
              <a:rPr lang="en-GB" dirty="0"/>
              <a:t>Are you supporting someone, speak truth, acknowledge suffering in a comforting, helping, warm way</a:t>
            </a:r>
          </a:p>
          <a:p>
            <a:pPr marL="171450" indent="-171450">
              <a:buFont typeface="Arial" panose="020B0604020202020204" pitchFamily="34" charset="0"/>
              <a:buChar char="•"/>
            </a:pPr>
            <a:r>
              <a:rPr lang="en-GB" dirty="0"/>
              <a:t>So to wrap up…</a:t>
            </a:r>
          </a:p>
        </p:txBody>
      </p:sp>
      <p:sp>
        <p:nvSpPr>
          <p:cNvPr id="4" name="Slide Number Placeholder 3"/>
          <p:cNvSpPr>
            <a:spLocks noGrp="1"/>
          </p:cNvSpPr>
          <p:nvPr>
            <p:ph type="sldNum" sz="quarter" idx="5"/>
          </p:nvPr>
        </p:nvSpPr>
        <p:spPr/>
        <p:txBody>
          <a:bodyPr/>
          <a:lstStyle/>
          <a:p>
            <a:fld id="{774C0C71-8EA6-0641-9641-7CD88ADCFEE0}" type="slidenum">
              <a:rPr lang="en-GB" smtClean="0"/>
              <a:t>18</a:t>
            </a:fld>
            <a:endParaRPr lang="en-GB"/>
          </a:p>
        </p:txBody>
      </p:sp>
    </p:spTree>
    <p:extLst>
      <p:ext uri="{BB962C8B-B14F-4D97-AF65-F5344CB8AC3E}">
        <p14:creationId xmlns:p14="http://schemas.microsoft.com/office/powerpoint/2010/main" val="1960829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a:t>
            </a:r>
          </a:p>
          <a:p>
            <a:pPr marL="171450" indent="-171450">
              <a:buFont typeface="Arial" panose="020B0604020202020204" pitchFamily="34" charset="0"/>
              <a:buChar char="•"/>
            </a:pPr>
            <a:r>
              <a:rPr lang="en-GB" dirty="0"/>
              <a:t>LET ME PRAY</a:t>
            </a:r>
          </a:p>
          <a:p>
            <a:pPr marL="171450" indent="-171450">
              <a:buFont typeface="Arial" panose="020B0604020202020204" pitchFamily="34" charset="0"/>
              <a:buChar char="•"/>
            </a:pPr>
            <a:r>
              <a:rPr lang="en-GB" dirty="0"/>
              <a:t>Not a Christian…get in touch with us…</a:t>
            </a:r>
          </a:p>
          <a:p>
            <a:pPr marL="171450" indent="-171450">
              <a:buFont typeface="Arial" panose="020B0604020202020204" pitchFamily="34" charset="0"/>
              <a:buChar char="•"/>
            </a:pPr>
            <a:r>
              <a:rPr lang="en-GB" dirty="0"/>
              <a:t>Next week…</a:t>
            </a:r>
          </a:p>
        </p:txBody>
      </p:sp>
      <p:sp>
        <p:nvSpPr>
          <p:cNvPr id="4" name="Slide Number Placeholder 3"/>
          <p:cNvSpPr>
            <a:spLocks noGrp="1"/>
          </p:cNvSpPr>
          <p:nvPr>
            <p:ph type="sldNum" sz="quarter" idx="5"/>
          </p:nvPr>
        </p:nvSpPr>
        <p:spPr/>
        <p:txBody>
          <a:bodyPr/>
          <a:lstStyle/>
          <a:p>
            <a:fld id="{774C0C71-8EA6-0641-9641-7CD88ADCFEE0}" type="slidenum">
              <a:rPr lang="en-GB" smtClean="0"/>
              <a:t>19</a:t>
            </a:fld>
            <a:endParaRPr lang="en-GB"/>
          </a:p>
        </p:txBody>
      </p:sp>
    </p:spTree>
    <p:extLst>
      <p:ext uri="{BB962C8B-B14F-4D97-AF65-F5344CB8AC3E}">
        <p14:creationId xmlns:p14="http://schemas.microsoft.com/office/powerpoint/2010/main" val="3162139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2</a:t>
            </a:fld>
            <a:endParaRPr lang="en-GB"/>
          </a:p>
        </p:txBody>
      </p:sp>
    </p:spTree>
    <p:extLst>
      <p:ext uri="{BB962C8B-B14F-4D97-AF65-F5344CB8AC3E}">
        <p14:creationId xmlns:p14="http://schemas.microsoft.com/office/powerpoint/2010/main" val="4088528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idols…chasing after them leads to suffering…some of it…</a:t>
            </a:r>
          </a:p>
          <a:p>
            <a:pPr marL="171450" indent="-171450">
              <a:buFontTx/>
              <a:buChar char="-"/>
            </a:pPr>
            <a:r>
              <a:rPr lang="en-GB" dirty="0"/>
              <a:t>INVITE A friend along, share the link and pray. Xx</a:t>
            </a:r>
          </a:p>
          <a:p>
            <a:pPr marL="171450" indent="-171450">
              <a:buFontTx/>
              <a:buChar char="-"/>
            </a:pPr>
            <a:r>
              <a:rPr lang="en-GB" dirty="0"/>
              <a:t>As we come to and end we are going to listen to a song that many are aware of, it is called the Blessing…be still and receive the truth and blessing in them.</a:t>
            </a:r>
          </a:p>
          <a:p>
            <a:pPr marL="171450" indent="-171450">
              <a:buFontTx/>
              <a:buChar char="-"/>
            </a:pPr>
            <a:r>
              <a:rPr lang="en-GB" dirty="0"/>
              <a:t>God bless you have a great week and may you know closeness of our Lord</a:t>
            </a:r>
          </a:p>
        </p:txBody>
      </p:sp>
      <p:sp>
        <p:nvSpPr>
          <p:cNvPr id="4" name="Slide Number Placeholder 3"/>
          <p:cNvSpPr>
            <a:spLocks noGrp="1"/>
          </p:cNvSpPr>
          <p:nvPr>
            <p:ph type="sldNum" sz="quarter" idx="5"/>
          </p:nvPr>
        </p:nvSpPr>
        <p:spPr/>
        <p:txBody>
          <a:bodyPr/>
          <a:lstStyle/>
          <a:p>
            <a:fld id="{774C0C71-8EA6-0641-9641-7CD88ADCFEE0}" type="slidenum">
              <a:rPr lang="en-GB" smtClean="0"/>
              <a:t>20</a:t>
            </a:fld>
            <a:endParaRPr lang="en-GB"/>
          </a:p>
        </p:txBody>
      </p:sp>
    </p:spTree>
    <p:extLst>
      <p:ext uri="{BB962C8B-B14F-4D97-AF65-F5344CB8AC3E}">
        <p14:creationId xmlns:p14="http://schemas.microsoft.com/office/powerpoint/2010/main" val="9352434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21</a:t>
            </a:fld>
            <a:endParaRPr lang="en-GB"/>
          </a:p>
        </p:txBody>
      </p:sp>
    </p:spTree>
    <p:extLst>
      <p:ext uri="{BB962C8B-B14F-4D97-AF65-F5344CB8AC3E}">
        <p14:creationId xmlns:p14="http://schemas.microsoft.com/office/powerpoint/2010/main" val="2191801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4C0C71-8EA6-0641-9641-7CD88ADCFEE0}" type="slidenum">
              <a:rPr lang="en-GB" smtClean="0"/>
              <a:t>3</a:t>
            </a:fld>
            <a:endParaRPr lang="en-GB"/>
          </a:p>
        </p:txBody>
      </p:sp>
    </p:spTree>
    <p:extLst>
      <p:ext uri="{BB962C8B-B14F-4D97-AF65-F5344CB8AC3E}">
        <p14:creationId xmlns:p14="http://schemas.microsoft.com/office/powerpoint/2010/main" val="512609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4</a:t>
            </a:fld>
            <a:endParaRPr lang="en-GB"/>
          </a:p>
        </p:txBody>
      </p:sp>
    </p:spTree>
    <p:extLst>
      <p:ext uri="{BB962C8B-B14F-4D97-AF65-F5344CB8AC3E}">
        <p14:creationId xmlns:p14="http://schemas.microsoft.com/office/powerpoint/2010/main" val="1718253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5</a:t>
            </a:fld>
            <a:endParaRPr lang="en-GB"/>
          </a:p>
        </p:txBody>
      </p:sp>
    </p:spTree>
    <p:extLst>
      <p:ext uri="{BB962C8B-B14F-4D97-AF65-F5344CB8AC3E}">
        <p14:creationId xmlns:p14="http://schemas.microsoft.com/office/powerpoint/2010/main" val="186620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Briefly.Overarching</a:t>
            </a:r>
            <a:endParaRPr lang="en-GB" dirty="0"/>
          </a:p>
          <a:p>
            <a:pPr marL="171450" indent="-171450">
              <a:buFont typeface="Arial" panose="020B0604020202020204" pitchFamily="34" charset="0"/>
              <a:buChar char="•"/>
            </a:pPr>
            <a:r>
              <a:rPr lang="en-GB" dirty="0"/>
              <a:t>CONSTANTLY AT WORK TO HINDER / UNDERMINE</a:t>
            </a:r>
          </a:p>
          <a:p>
            <a:pPr marL="171450" indent="-171450">
              <a:buFont typeface="Arial" panose="020B0604020202020204" pitchFamily="34" charset="0"/>
              <a:buChar char="•"/>
            </a:pPr>
            <a:r>
              <a:rPr lang="en-GB" dirty="0"/>
              <a:t>Before Saved / After saved</a:t>
            </a:r>
          </a:p>
          <a:p>
            <a:pPr marL="171450" indent="-171450">
              <a:buFont typeface="Arial" panose="020B0604020202020204" pitchFamily="34" charset="0"/>
              <a:buChar char="•"/>
            </a:pPr>
            <a:r>
              <a:rPr lang="en-GB" dirty="0"/>
              <a:t>Paul – not sure HOW…circumstances, sickness, stirring up the Jewish persecution, inciting individuals</a:t>
            </a:r>
          </a:p>
          <a:p>
            <a:pPr marL="171450" indent="-171450">
              <a:buFont typeface="Arial" panose="020B0604020202020204" pitchFamily="34" charset="0"/>
              <a:buChar char="•"/>
            </a:pPr>
            <a:r>
              <a:rPr lang="en-GB" dirty="0"/>
              <a:t>SCHEMES – not unaware 2 Cor 2:11 – OUTWIT (Unforgiveness)</a:t>
            </a:r>
          </a:p>
          <a:p>
            <a:pPr marL="171450" indent="-171450">
              <a:buFont typeface="Arial" panose="020B0604020202020204" pitchFamily="34" charset="0"/>
              <a:buChar char="•"/>
            </a:pPr>
            <a:r>
              <a:rPr lang="en-GB" dirty="0"/>
              <a:t>Dangerous and devious (roaring lion looking to devour / dresses as an angel of light)</a:t>
            </a:r>
          </a:p>
          <a:p>
            <a:pPr marL="171450" indent="-171450">
              <a:buFont typeface="Arial" panose="020B0604020202020204" pitchFamily="34" charset="0"/>
              <a:buChar char="•"/>
            </a:pPr>
            <a:r>
              <a:rPr lang="en-GB" dirty="0"/>
              <a:t>It’s not doom and gloom but we are not naïve, not unaware – we know (Last week) God is in charge</a:t>
            </a:r>
          </a:p>
          <a:p>
            <a:endParaRPr lang="en-GB" dirty="0"/>
          </a:p>
        </p:txBody>
      </p:sp>
      <p:sp>
        <p:nvSpPr>
          <p:cNvPr id="4" name="Slide Number Placeholder 3"/>
          <p:cNvSpPr>
            <a:spLocks noGrp="1"/>
          </p:cNvSpPr>
          <p:nvPr>
            <p:ph type="sldNum" sz="quarter" idx="5"/>
          </p:nvPr>
        </p:nvSpPr>
        <p:spPr/>
        <p:txBody>
          <a:bodyPr/>
          <a:lstStyle/>
          <a:p>
            <a:fld id="{774C0C71-8EA6-0641-9641-7CD88ADCFEE0}" type="slidenum">
              <a:rPr lang="en-GB" smtClean="0"/>
              <a:t>6</a:t>
            </a:fld>
            <a:endParaRPr lang="en-GB"/>
          </a:p>
        </p:txBody>
      </p:sp>
    </p:spTree>
    <p:extLst>
      <p:ext uri="{BB962C8B-B14F-4D97-AF65-F5344CB8AC3E}">
        <p14:creationId xmlns:p14="http://schemas.microsoft.com/office/powerpoint/2010/main" val="2737532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7</a:t>
            </a:fld>
            <a:endParaRPr lang="en-GB"/>
          </a:p>
        </p:txBody>
      </p:sp>
    </p:spTree>
    <p:extLst>
      <p:ext uri="{BB962C8B-B14F-4D97-AF65-F5344CB8AC3E}">
        <p14:creationId xmlns:p14="http://schemas.microsoft.com/office/powerpoint/2010/main" val="3812081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3 months of telling</a:t>
            </a:r>
          </a:p>
          <a:p>
            <a:pPr marL="171450" indent="-171450">
              <a:buFont typeface="Arial" panose="020B0604020202020204" pitchFamily="34" charset="0"/>
              <a:buChar char="•"/>
            </a:pPr>
            <a:r>
              <a:rPr lang="en-GB" dirty="0"/>
              <a:t>Expectation of the Christian life is? But it will include suffering in fact as you follow Jesus faithfully, that in itself will lead to suffering and hindering by Satan</a:t>
            </a:r>
          </a:p>
          <a:p>
            <a:pPr marL="171450" indent="-171450">
              <a:buFont typeface="Arial" panose="020B0604020202020204" pitchFamily="34" charset="0"/>
              <a:buChar char="•"/>
            </a:pPr>
            <a:r>
              <a:rPr lang="en-GB" dirty="0"/>
              <a:t>I am the first – John 10:10 – fullness of life…</a:t>
            </a:r>
          </a:p>
        </p:txBody>
      </p:sp>
      <p:sp>
        <p:nvSpPr>
          <p:cNvPr id="4" name="Slide Number Placeholder 3"/>
          <p:cNvSpPr>
            <a:spLocks noGrp="1"/>
          </p:cNvSpPr>
          <p:nvPr>
            <p:ph type="sldNum" sz="quarter" idx="5"/>
          </p:nvPr>
        </p:nvSpPr>
        <p:spPr/>
        <p:txBody>
          <a:bodyPr/>
          <a:lstStyle/>
          <a:p>
            <a:fld id="{774C0C71-8EA6-0641-9641-7CD88ADCFEE0}" type="slidenum">
              <a:rPr lang="en-GB" smtClean="0"/>
              <a:t>8</a:t>
            </a:fld>
            <a:endParaRPr lang="en-GB"/>
          </a:p>
        </p:txBody>
      </p:sp>
    </p:spTree>
    <p:extLst>
      <p:ext uri="{BB962C8B-B14F-4D97-AF65-F5344CB8AC3E}">
        <p14:creationId xmlns:p14="http://schemas.microsoft.com/office/powerpoint/2010/main" val="463753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part of that is deliverance FROM. Part of that is his PRESENCE IN suffering – it certainly does not mean there will be NO SUFFERING</a:t>
            </a:r>
          </a:p>
          <a:p>
            <a:pPr marL="171450" indent="-171450">
              <a:buFont typeface="Arial" panose="020B0604020202020204" pitchFamily="34" charset="0"/>
              <a:buChar char="•"/>
            </a:pPr>
            <a:r>
              <a:rPr lang="en-GB" dirty="0"/>
              <a:t>In fact that very verse….also says…steal kill and destroy…CONTRAST…what Jesus has come to do and v11 shows how HE SUFFERED – laying down his life, being killed,</a:t>
            </a:r>
          </a:p>
          <a:p>
            <a:pPr marL="171450" indent="-171450">
              <a:buFont typeface="Arial" panose="020B0604020202020204" pitchFamily="34" charset="0"/>
              <a:buChar char="•"/>
            </a:pPr>
            <a:r>
              <a:rPr lang="en-GB" dirty="0"/>
              <a:t>SOVERIGNTY &amp; SUFFERING not incompatible…lays down his own life</a:t>
            </a:r>
          </a:p>
          <a:p>
            <a:pPr marL="171450" indent="-171450">
              <a:buFont typeface="Arial" panose="020B0604020202020204" pitchFamily="34" charset="0"/>
              <a:buChar char="•"/>
            </a:pPr>
            <a:r>
              <a:rPr lang="en-GB" dirty="0"/>
              <a:t>Raises questions and mystery but does not in any way negate that Christ is ruling and reigning</a:t>
            </a:r>
          </a:p>
          <a:p>
            <a:pPr marL="171450" indent="-171450">
              <a:buFont typeface="Arial" panose="020B0604020202020204" pitchFamily="34" charset="0"/>
              <a:buChar char="•"/>
            </a:pPr>
            <a:r>
              <a:rPr lang="en-GB" dirty="0"/>
              <a:t>WE live in a NOW &amp; NOT YET time of the Kingdom…Jesus ruling, </a:t>
            </a:r>
            <a:r>
              <a:rPr lang="en-GB" dirty="0" err="1"/>
              <a:t>satan</a:t>
            </a:r>
            <a:r>
              <a:rPr lang="en-GB" dirty="0"/>
              <a:t> hindering, general </a:t>
            </a:r>
            <a:r>
              <a:rPr lang="en-GB" dirty="0" err="1"/>
              <a:t>brokeness</a:t>
            </a:r>
            <a:r>
              <a:rPr lang="en-GB" dirty="0"/>
              <a:t>…IN BETWEEN TIME</a:t>
            </a:r>
          </a:p>
          <a:p>
            <a:pPr marL="171450" indent="-171450">
              <a:buFont typeface="Arial" panose="020B0604020202020204" pitchFamily="34" charset="0"/>
              <a:buChar char="•"/>
            </a:pPr>
            <a:r>
              <a:rPr lang="en-GB" dirty="0"/>
              <a:t>Jesus said the kingdom has come – that we may have fullness of life…but the kingdom is not fully here</a:t>
            </a:r>
          </a:p>
          <a:p>
            <a:pPr marL="171450" indent="-171450">
              <a:buFont typeface="Arial" panose="020B0604020202020204" pitchFamily="34" charset="0"/>
              <a:buChar char="•"/>
            </a:pPr>
            <a:r>
              <a:rPr lang="en-GB" dirty="0"/>
              <a:t>So WHEN WE SEE/EXPERIENCE something that is not part of the kingdom of God…sickness, suffering, </a:t>
            </a:r>
            <a:r>
              <a:rPr lang="en-GB" dirty="0" err="1"/>
              <a:t>unjustice</a:t>
            </a:r>
            <a:r>
              <a:rPr lang="en-GB" dirty="0"/>
              <a:t>…we come against it</a:t>
            </a:r>
          </a:p>
          <a:p>
            <a:pPr marL="171450" indent="-171450">
              <a:buFont typeface="Arial" panose="020B0604020202020204" pitchFamily="34" charset="0"/>
              <a:buChar char="•"/>
            </a:pPr>
            <a:r>
              <a:rPr lang="en-GB" dirty="0"/>
              <a:t>Lord’s Prayer – Let your Kingdom come / deliver us from the evil one / lead us not into temptation. We are to proactively come against non-kingdom stuff with faith but at the same time also understanding we live in a tension time, the kingdom is here but not yet full there</a:t>
            </a:r>
          </a:p>
          <a:p>
            <a:pPr marL="171450" indent="-171450">
              <a:buFont typeface="Arial" panose="020B0604020202020204" pitchFamily="34" charset="0"/>
              <a:buChar char="•"/>
            </a:pP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 have been so helped by 1 Cor 15:24 &amp; 25</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774C0C71-8EA6-0641-9641-7CD88ADCFEE0}" type="slidenum">
              <a:rPr lang="en-GB" smtClean="0"/>
              <a:t>9</a:t>
            </a:fld>
            <a:endParaRPr lang="en-GB"/>
          </a:p>
        </p:txBody>
      </p:sp>
    </p:spTree>
    <p:extLst>
      <p:ext uri="{BB962C8B-B14F-4D97-AF65-F5344CB8AC3E}">
        <p14:creationId xmlns:p14="http://schemas.microsoft.com/office/powerpoint/2010/main" val="505498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65AEF-C34C-0B4F-9540-8722C271E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5182F3B-DCB4-7241-845D-FF164DC66E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E7F1505-A571-884F-8017-AD83592BA500}"/>
              </a:ext>
            </a:extLst>
          </p:cNvPr>
          <p:cNvSpPr>
            <a:spLocks noGrp="1"/>
          </p:cNvSpPr>
          <p:nvPr>
            <p:ph type="dt" sz="half" idx="10"/>
          </p:nvPr>
        </p:nvSpPr>
        <p:spPr/>
        <p:txBody>
          <a:bodyPr/>
          <a:lstStyle/>
          <a:p>
            <a:fld id="{0568F335-E995-1141-AB40-789C75CEE079}" type="datetimeFigureOut">
              <a:rPr lang="en-GB" smtClean="0"/>
              <a:t>05/05/2020</a:t>
            </a:fld>
            <a:endParaRPr lang="en-GB"/>
          </a:p>
        </p:txBody>
      </p:sp>
      <p:sp>
        <p:nvSpPr>
          <p:cNvPr id="5" name="Footer Placeholder 4">
            <a:extLst>
              <a:ext uri="{FF2B5EF4-FFF2-40B4-BE49-F238E27FC236}">
                <a16:creationId xmlns:a16="http://schemas.microsoft.com/office/drawing/2014/main" id="{B71ED1C9-2DAE-DC42-8FBE-D835C91490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944F65-F1CD-234C-8246-B566FA93D0E2}"/>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07112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6C11A-41CD-3D41-9502-B7A6AE24B64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110F6F-A111-FE47-A4C7-89E96CC9539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C199A4-49CD-8B49-9A1B-A46963C7CC4A}"/>
              </a:ext>
            </a:extLst>
          </p:cNvPr>
          <p:cNvSpPr>
            <a:spLocks noGrp="1"/>
          </p:cNvSpPr>
          <p:nvPr>
            <p:ph type="dt" sz="half" idx="10"/>
          </p:nvPr>
        </p:nvSpPr>
        <p:spPr/>
        <p:txBody>
          <a:bodyPr/>
          <a:lstStyle/>
          <a:p>
            <a:fld id="{0568F335-E995-1141-AB40-789C75CEE079}" type="datetimeFigureOut">
              <a:rPr lang="en-GB" smtClean="0"/>
              <a:t>05/05/2020</a:t>
            </a:fld>
            <a:endParaRPr lang="en-GB"/>
          </a:p>
        </p:txBody>
      </p:sp>
      <p:sp>
        <p:nvSpPr>
          <p:cNvPr id="5" name="Footer Placeholder 4">
            <a:extLst>
              <a:ext uri="{FF2B5EF4-FFF2-40B4-BE49-F238E27FC236}">
                <a16:creationId xmlns:a16="http://schemas.microsoft.com/office/drawing/2014/main" id="{382FD59E-A5E4-1243-92B8-129C0FEAAA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41623C-8CC3-B844-9B25-BBC203A65E49}"/>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726632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896D21-8629-724F-931B-133CD00B49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64D3CA-08A1-C34C-9EFD-964FD3EF7B2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70D95C-9835-5F49-BB4B-B07D5A106652}"/>
              </a:ext>
            </a:extLst>
          </p:cNvPr>
          <p:cNvSpPr>
            <a:spLocks noGrp="1"/>
          </p:cNvSpPr>
          <p:nvPr>
            <p:ph type="dt" sz="half" idx="10"/>
          </p:nvPr>
        </p:nvSpPr>
        <p:spPr/>
        <p:txBody>
          <a:bodyPr/>
          <a:lstStyle/>
          <a:p>
            <a:fld id="{0568F335-E995-1141-AB40-789C75CEE079}" type="datetimeFigureOut">
              <a:rPr lang="en-GB" smtClean="0"/>
              <a:t>05/05/2020</a:t>
            </a:fld>
            <a:endParaRPr lang="en-GB"/>
          </a:p>
        </p:txBody>
      </p:sp>
      <p:sp>
        <p:nvSpPr>
          <p:cNvPr id="5" name="Footer Placeholder 4">
            <a:extLst>
              <a:ext uri="{FF2B5EF4-FFF2-40B4-BE49-F238E27FC236}">
                <a16:creationId xmlns:a16="http://schemas.microsoft.com/office/drawing/2014/main" id="{D2C3E5E9-597D-A742-ABF5-0ACD8AF4A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1728DC-7D61-3049-9130-41B65904AD88}"/>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48361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7EAB-345A-CC4C-82FA-997B3CCD51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346FD3E-AA06-B142-98BC-32E8FD411E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8210F9-3146-BB45-BCB3-6D9957E2CA8B}"/>
              </a:ext>
            </a:extLst>
          </p:cNvPr>
          <p:cNvSpPr>
            <a:spLocks noGrp="1"/>
          </p:cNvSpPr>
          <p:nvPr>
            <p:ph type="dt" sz="half" idx="10"/>
          </p:nvPr>
        </p:nvSpPr>
        <p:spPr/>
        <p:txBody>
          <a:bodyPr/>
          <a:lstStyle/>
          <a:p>
            <a:fld id="{0568F335-E995-1141-AB40-789C75CEE079}" type="datetimeFigureOut">
              <a:rPr lang="en-GB" smtClean="0"/>
              <a:t>05/05/2020</a:t>
            </a:fld>
            <a:endParaRPr lang="en-GB"/>
          </a:p>
        </p:txBody>
      </p:sp>
      <p:sp>
        <p:nvSpPr>
          <p:cNvPr id="5" name="Footer Placeholder 4">
            <a:extLst>
              <a:ext uri="{FF2B5EF4-FFF2-40B4-BE49-F238E27FC236}">
                <a16:creationId xmlns:a16="http://schemas.microsoft.com/office/drawing/2014/main" id="{54F96257-1BB1-D545-8927-3E675FE124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AF90A1-0F00-F24A-9633-1B84A8F8DEFC}"/>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669040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F6921-F979-2E45-8DCB-D0C4FC4D81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8F3E044-4CE6-7841-8FF4-9C74763292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331051-6982-B642-8AD9-104DB35DA546}"/>
              </a:ext>
            </a:extLst>
          </p:cNvPr>
          <p:cNvSpPr>
            <a:spLocks noGrp="1"/>
          </p:cNvSpPr>
          <p:nvPr>
            <p:ph type="dt" sz="half" idx="10"/>
          </p:nvPr>
        </p:nvSpPr>
        <p:spPr/>
        <p:txBody>
          <a:bodyPr/>
          <a:lstStyle/>
          <a:p>
            <a:fld id="{0568F335-E995-1141-AB40-789C75CEE079}" type="datetimeFigureOut">
              <a:rPr lang="en-GB" smtClean="0"/>
              <a:t>05/05/2020</a:t>
            </a:fld>
            <a:endParaRPr lang="en-GB"/>
          </a:p>
        </p:txBody>
      </p:sp>
      <p:sp>
        <p:nvSpPr>
          <p:cNvPr id="5" name="Footer Placeholder 4">
            <a:extLst>
              <a:ext uri="{FF2B5EF4-FFF2-40B4-BE49-F238E27FC236}">
                <a16:creationId xmlns:a16="http://schemas.microsoft.com/office/drawing/2014/main" id="{449BFE97-B298-0C46-92D1-B1432820EE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37D875-2245-1149-8323-BF2003CAA421}"/>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429445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797D0-B919-7941-885B-87919B09EE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3043D6-52A4-8140-8D6B-436A64E41FE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CCCBB7E-217E-104E-A9EF-50F34EDE03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A4EC049-E3F5-D54C-B1BD-B31145F0ABF5}"/>
              </a:ext>
            </a:extLst>
          </p:cNvPr>
          <p:cNvSpPr>
            <a:spLocks noGrp="1"/>
          </p:cNvSpPr>
          <p:nvPr>
            <p:ph type="dt" sz="half" idx="10"/>
          </p:nvPr>
        </p:nvSpPr>
        <p:spPr/>
        <p:txBody>
          <a:bodyPr/>
          <a:lstStyle/>
          <a:p>
            <a:fld id="{0568F335-E995-1141-AB40-789C75CEE079}" type="datetimeFigureOut">
              <a:rPr lang="en-GB" smtClean="0"/>
              <a:t>05/05/2020</a:t>
            </a:fld>
            <a:endParaRPr lang="en-GB"/>
          </a:p>
        </p:txBody>
      </p:sp>
      <p:sp>
        <p:nvSpPr>
          <p:cNvPr id="6" name="Footer Placeholder 5">
            <a:extLst>
              <a:ext uri="{FF2B5EF4-FFF2-40B4-BE49-F238E27FC236}">
                <a16:creationId xmlns:a16="http://schemas.microsoft.com/office/drawing/2014/main" id="{63A2E485-77AD-6843-8787-263CA427BB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3B4F89-80C4-984B-8157-3D004FBD2C29}"/>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560867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C0AE6-08C2-4944-93C6-18D001E6D4E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2436C5-F5D2-7944-95E4-FE6C275BFD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E4939A-C553-B44D-AB2A-DD92142F7C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28ED527-FD9C-6B45-9D5C-4EE9044371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87BB2C-5FD9-CA45-BF21-B26F64908F8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9F543F-4FD3-FE42-9066-100E3AF0A781}"/>
              </a:ext>
            </a:extLst>
          </p:cNvPr>
          <p:cNvSpPr>
            <a:spLocks noGrp="1"/>
          </p:cNvSpPr>
          <p:nvPr>
            <p:ph type="dt" sz="half" idx="10"/>
          </p:nvPr>
        </p:nvSpPr>
        <p:spPr/>
        <p:txBody>
          <a:bodyPr/>
          <a:lstStyle/>
          <a:p>
            <a:fld id="{0568F335-E995-1141-AB40-789C75CEE079}" type="datetimeFigureOut">
              <a:rPr lang="en-GB" smtClean="0"/>
              <a:t>05/05/2020</a:t>
            </a:fld>
            <a:endParaRPr lang="en-GB"/>
          </a:p>
        </p:txBody>
      </p:sp>
      <p:sp>
        <p:nvSpPr>
          <p:cNvPr id="8" name="Footer Placeholder 7">
            <a:extLst>
              <a:ext uri="{FF2B5EF4-FFF2-40B4-BE49-F238E27FC236}">
                <a16:creationId xmlns:a16="http://schemas.microsoft.com/office/drawing/2014/main" id="{EC5A850B-854A-4748-B232-65466A8919E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1C413EE-21F8-124F-A2A2-10070FD4B75F}"/>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525644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D54C-9390-5545-9957-57F6EEDD2F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A7783-8EF3-7843-887A-A0D4B26CF39A}"/>
              </a:ext>
            </a:extLst>
          </p:cNvPr>
          <p:cNvSpPr>
            <a:spLocks noGrp="1"/>
          </p:cNvSpPr>
          <p:nvPr>
            <p:ph type="dt" sz="half" idx="10"/>
          </p:nvPr>
        </p:nvSpPr>
        <p:spPr/>
        <p:txBody>
          <a:bodyPr/>
          <a:lstStyle/>
          <a:p>
            <a:fld id="{0568F335-E995-1141-AB40-789C75CEE079}" type="datetimeFigureOut">
              <a:rPr lang="en-GB" smtClean="0"/>
              <a:t>05/05/2020</a:t>
            </a:fld>
            <a:endParaRPr lang="en-GB"/>
          </a:p>
        </p:txBody>
      </p:sp>
      <p:sp>
        <p:nvSpPr>
          <p:cNvPr id="4" name="Footer Placeholder 3">
            <a:extLst>
              <a:ext uri="{FF2B5EF4-FFF2-40B4-BE49-F238E27FC236}">
                <a16:creationId xmlns:a16="http://schemas.microsoft.com/office/drawing/2014/main" id="{1ADF6EB3-8111-884C-AB4A-1A2FCAA4261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D53BDA5-749B-594D-9D39-0CC823647ADC}"/>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387136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B0C330-1372-3B48-9A14-8A5ECE0847DC}"/>
              </a:ext>
            </a:extLst>
          </p:cNvPr>
          <p:cNvSpPr>
            <a:spLocks noGrp="1"/>
          </p:cNvSpPr>
          <p:nvPr>
            <p:ph type="dt" sz="half" idx="10"/>
          </p:nvPr>
        </p:nvSpPr>
        <p:spPr/>
        <p:txBody>
          <a:bodyPr/>
          <a:lstStyle/>
          <a:p>
            <a:fld id="{0568F335-E995-1141-AB40-789C75CEE079}" type="datetimeFigureOut">
              <a:rPr lang="en-GB" smtClean="0"/>
              <a:t>05/05/2020</a:t>
            </a:fld>
            <a:endParaRPr lang="en-GB"/>
          </a:p>
        </p:txBody>
      </p:sp>
      <p:sp>
        <p:nvSpPr>
          <p:cNvPr id="3" name="Footer Placeholder 2">
            <a:extLst>
              <a:ext uri="{FF2B5EF4-FFF2-40B4-BE49-F238E27FC236}">
                <a16:creationId xmlns:a16="http://schemas.microsoft.com/office/drawing/2014/main" id="{6B1AAC2C-DE55-6047-97FC-2044A47EBA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9A4FB6-F1D0-8948-A40B-AA9FE90EE4A9}"/>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69033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0B6B-37E4-D24B-8C52-ED3731B0C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E4AD6AF-0794-E44B-9F34-E08FCB0D07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F8F4D6-1326-A044-A685-E2D3C3204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25EEAC-0FD6-DA42-B396-51AB63E1E40B}"/>
              </a:ext>
            </a:extLst>
          </p:cNvPr>
          <p:cNvSpPr>
            <a:spLocks noGrp="1"/>
          </p:cNvSpPr>
          <p:nvPr>
            <p:ph type="dt" sz="half" idx="10"/>
          </p:nvPr>
        </p:nvSpPr>
        <p:spPr/>
        <p:txBody>
          <a:bodyPr/>
          <a:lstStyle/>
          <a:p>
            <a:fld id="{0568F335-E995-1141-AB40-789C75CEE079}" type="datetimeFigureOut">
              <a:rPr lang="en-GB" smtClean="0"/>
              <a:t>05/05/2020</a:t>
            </a:fld>
            <a:endParaRPr lang="en-GB"/>
          </a:p>
        </p:txBody>
      </p:sp>
      <p:sp>
        <p:nvSpPr>
          <p:cNvPr id="6" name="Footer Placeholder 5">
            <a:extLst>
              <a:ext uri="{FF2B5EF4-FFF2-40B4-BE49-F238E27FC236}">
                <a16:creationId xmlns:a16="http://schemas.microsoft.com/office/drawing/2014/main" id="{4355DFD2-E6B9-D749-8AD2-3F99461925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6DC71D-2FC3-D149-95BE-EDC35BB743DB}"/>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295927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D28B-5217-694F-8079-FCA746FB7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811A2DC-7FAC-C64E-9221-C31A0D27DD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DDD77E-F6D9-CB43-990A-2197A996D6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52D0A9-30BF-7743-A800-890076E792A2}"/>
              </a:ext>
            </a:extLst>
          </p:cNvPr>
          <p:cNvSpPr>
            <a:spLocks noGrp="1"/>
          </p:cNvSpPr>
          <p:nvPr>
            <p:ph type="dt" sz="half" idx="10"/>
          </p:nvPr>
        </p:nvSpPr>
        <p:spPr/>
        <p:txBody>
          <a:bodyPr/>
          <a:lstStyle/>
          <a:p>
            <a:fld id="{0568F335-E995-1141-AB40-789C75CEE079}" type="datetimeFigureOut">
              <a:rPr lang="en-GB" smtClean="0"/>
              <a:t>05/05/2020</a:t>
            </a:fld>
            <a:endParaRPr lang="en-GB"/>
          </a:p>
        </p:txBody>
      </p:sp>
      <p:sp>
        <p:nvSpPr>
          <p:cNvPr id="6" name="Footer Placeholder 5">
            <a:extLst>
              <a:ext uri="{FF2B5EF4-FFF2-40B4-BE49-F238E27FC236}">
                <a16:creationId xmlns:a16="http://schemas.microsoft.com/office/drawing/2014/main" id="{38FD2EE0-5FB2-1545-9C51-39C4F28A74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5A728A-7D79-FD46-9A4B-C73B542DFD78}"/>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69265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D96DBE-417D-374C-A244-0777BC0C8E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F99ADF-50AD-5242-BF45-9CB44722CB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FBFC7B-CCA9-3E44-9729-A54A85CABC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8F335-E995-1141-AB40-789C75CEE079}" type="datetimeFigureOut">
              <a:rPr lang="en-GB" smtClean="0"/>
              <a:t>05/05/2020</a:t>
            </a:fld>
            <a:endParaRPr lang="en-GB"/>
          </a:p>
        </p:txBody>
      </p:sp>
      <p:sp>
        <p:nvSpPr>
          <p:cNvPr id="5" name="Footer Placeholder 4">
            <a:extLst>
              <a:ext uri="{FF2B5EF4-FFF2-40B4-BE49-F238E27FC236}">
                <a16:creationId xmlns:a16="http://schemas.microsoft.com/office/drawing/2014/main" id="{90EFD877-874A-0C47-B032-15D9B645CA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643D7A1-3A55-E944-A1A7-25D2DE2D76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39D6C-6F32-B44F-94BE-B500BD84E9BF}" type="slidenum">
              <a:rPr lang="en-GB" smtClean="0"/>
              <a:t>‹#›</a:t>
            </a:fld>
            <a:endParaRPr lang="en-GB"/>
          </a:p>
        </p:txBody>
      </p:sp>
    </p:spTree>
    <p:extLst>
      <p:ext uri="{BB962C8B-B14F-4D97-AF65-F5344CB8AC3E}">
        <p14:creationId xmlns:p14="http://schemas.microsoft.com/office/powerpoint/2010/main" val="3034751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D28452-A582-944F-95A9-09CAE071D471}"/>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237587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158353" y="335757"/>
            <a:ext cx="11875295" cy="6186487"/>
          </a:xfrm>
        </p:spPr>
        <p:txBody>
          <a:bodyPr>
            <a:noAutofit/>
          </a:bodyPr>
          <a:lstStyle/>
          <a:p>
            <a:pPr marL="0" indent="0">
              <a:lnSpc>
                <a:spcPct val="100000"/>
              </a:lnSpc>
              <a:buNone/>
            </a:pPr>
            <a:r>
              <a:rPr lang="en-GB" sz="4000" b="1" baseline="30000" dirty="0">
                <a:solidFill>
                  <a:schemeClr val="bg1"/>
                </a:solidFill>
                <a:latin typeface="Montserrat" panose="02000505000000020004" pitchFamily="2" charset="77"/>
              </a:rPr>
              <a:t>24 </a:t>
            </a:r>
            <a:r>
              <a:rPr lang="en-GB" sz="4000" b="1" dirty="0">
                <a:solidFill>
                  <a:schemeClr val="bg1"/>
                </a:solidFill>
                <a:latin typeface="Montserrat" panose="02000505000000020004" pitchFamily="2" charset="77"/>
              </a:rPr>
              <a:t>Then comes the end, when he delivers the kingdom to God the Father </a:t>
            </a:r>
            <a:r>
              <a:rPr lang="en-GB" sz="4000" b="1" u="sng" dirty="0">
                <a:solidFill>
                  <a:schemeClr val="bg1"/>
                </a:solidFill>
                <a:latin typeface="Montserrat" panose="02000505000000020004" pitchFamily="2" charset="77"/>
              </a:rPr>
              <a:t>after destroying every</a:t>
            </a:r>
            <a:r>
              <a:rPr lang="en-GB" sz="4000" b="1" dirty="0">
                <a:solidFill>
                  <a:schemeClr val="bg1"/>
                </a:solidFill>
                <a:latin typeface="Montserrat" panose="02000505000000020004" pitchFamily="2" charset="77"/>
              </a:rPr>
              <a:t> rule and every authority and power. </a:t>
            </a:r>
            <a:r>
              <a:rPr lang="en-GB" sz="4000" b="1" baseline="30000" dirty="0">
                <a:solidFill>
                  <a:schemeClr val="bg1"/>
                </a:solidFill>
                <a:latin typeface="Montserrat" panose="02000505000000020004" pitchFamily="2" charset="77"/>
              </a:rPr>
              <a:t>25 </a:t>
            </a:r>
            <a:r>
              <a:rPr lang="en-GB" sz="4000" b="1" dirty="0">
                <a:solidFill>
                  <a:schemeClr val="bg1"/>
                </a:solidFill>
                <a:latin typeface="Montserrat" panose="02000505000000020004" pitchFamily="2" charset="77"/>
              </a:rPr>
              <a:t>For </a:t>
            </a:r>
            <a:r>
              <a:rPr lang="en-GB" sz="4000" b="1" dirty="0">
                <a:solidFill>
                  <a:srgbClr val="FFFF00"/>
                </a:solidFill>
                <a:latin typeface="Montserrat" panose="02000505000000020004" pitchFamily="2" charset="77"/>
              </a:rPr>
              <a:t>he must reign until </a:t>
            </a:r>
            <a:r>
              <a:rPr lang="en-GB" sz="4000" b="1" dirty="0">
                <a:solidFill>
                  <a:schemeClr val="bg1"/>
                </a:solidFill>
                <a:latin typeface="Montserrat" panose="02000505000000020004" pitchFamily="2" charset="77"/>
              </a:rPr>
              <a:t>he has put </a:t>
            </a:r>
            <a:r>
              <a:rPr lang="en-GB" sz="4000" b="1" u="sng" dirty="0">
                <a:solidFill>
                  <a:schemeClr val="bg1"/>
                </a:solidFill>
                <a:latin typeface="Montserrat" panose="02000505000000020004" pitchFamily="2" charset="77"/>
              </a:rPr>
              <a:t>all</a:t>
            </a:r>
            <a:r>
              <a:rPr lang="en-GB" sz="4000" b="1" dirty="0">
                <a:solidFill>
                  <a:schemeClr val="bg1"/>
                </a:solidFill>
                <a:latin typeface="Montserrat" panose="02000505000000020004" pitchFamily="2" charset="77"/>
              </a:rPr>
              <a:t> his enemies under his feet.</a:t>
            </a:r>
          </a:p>
          <a:p>
            <a:pPr marL="0" indent="0">
              <a:lnSpc>
                <a:spcPct val="100000"/>
              </a:lnSpc>
              <a:buNone/>
            </a:pPr>
            <a:r>
              <a:rPr lang="en-GB" sz="1600" b="1" dirty="0">
                <a:solidFill>
                  <a:schemeClr val="bg1"/>
                </a:solidFill>
                <a:latin typeface="Montserrat" panose="02000505000000020004" pitchFamily="2" charset="77"/>
              </a:rPr>
              <a:t>1 Corinthians 15:24-25 ESV</a:t>
            </a:r>
          </a:p>
        </p:txBody>
      </p:sp>
    </p:spTree>
    <p:extLst>
      <p:ext uri="{BB962C8B-B14F-4D97-AF65-F5344CB8AC3E}">
        <p14:creationId xmlns:p14="http://schemas.microsoft.com/office/powerpoint/2010/main" val="1655547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158353" y="335757"/>
            <a:ext cx="11875295" cy="6186487"/>
          </a:xfrm>
        </p:spPr>
        <p:txBody>
          <a:bodyPr>
            <a:noAutofit/>
          </a:bodyPr>
          <a:lstStyle/>
          <a:p>
            <a:pPr marL="0" indent="0" algn="ctr">
              <a:lnSpc>
                <a:spcPct val="100000"/>
              </a:lnSpc>
              <a:buNone/>
            </a:pPr>
            <a:r>
              <a:rPr lang="en-US" sz="4800" b="1" dirty="0">
                <a:solidFill>
                  <a:schemeClr val="bg1"/>
                </a:solidFill>
                <a:latin typeface="Montserrat" panose="02000505000000020004" pitchFamily="2" charset="77"/>
              </a:rPr>
              <a:t>Expect suffering</a:t>
            </a:r>
          </a:p>
          <a:p>
            <a:pPr marL="0" indent="0" algn="ctr">
              <a:lnSpc>
                <a:spcPct val="100000"/>
              </a:lnSpc>
              <a:buNone/>
            </a:pPr>
            <a:endParaRPr lang="en-US" sz="4000" b="1" dirty="0">
              <a:solidFill>
                <a:schemeClr val="bg1"/>
              </a:solidFill>
              <a:latin typeface="Montserrat" panose="02000505000000020004" pitchFamily="2" charset="77"/>
            </a:endParaRPr>
          </a:p>
          <a:p>
            <a:pPr marL="0" indent="0">
              <a:lnSpc>
                <a:spcPct val="100000"/>
              </a:lnSpc>
              <a:buNone/>
            </a:pPr>
            <a:r>
              <a:rPr lang="en-US" sz="3600" b="1" baseline="30000" dirty="0">
                <a:solidFill>
                  <a:schemeClr val="bg1"/>
                </a:solidFill>
                <a:latin typeface="Montserrat" panose="02000505000000020004" pitchFamily="2" charset="77"/>
              </a:rPr>
              <a:t>3 </a:t>
            </a:r>
            <a:r>
              <a:rPr lang="en-US" sz="3600" b="1" dirty="0">
                <a:solidFill>
                  <a:schemeClr val="bg1"/>
                </a:solidFill>
                <a:latin typeface="Montserrat" panose="02000505000000020004" pitchFamily="2" charset="77"/>
              </a:rPr>
              <a:t>that no one be moved by </a:t>
            </a:r>
            <a:r>
              <a:rPr lang="en-US" sz="3600" b="1" dirty="0">
                <a:solidFill>
                  <a:srgbClr val="FFFF00"/>
                </a:solidFill>
                <a:latin typeface="Montserrat" panose="02000505000000020004" pitchFamily="2" charset="77"/>
              </a:rPr>
              <a:t>these afflictions</a:t>
            </a:r>
            <a:r>
              <a:rPr lang="en-US" sz="3600" b="1" dirty="0">
                <a:solidFill>
                  <a:schemeClr val="bg1"/>
                </a:solidFill>
                <a:latin typeface="Montserrat" panose="02000505000000020004" pitchFamily="2" charset="77"/>
              </a:rPr>
              <a:t>. For you yourselves know that we are </a:t>
            </a:r>
            <a:r>
              <a:rPr lang="en-US" sz="3600" b="1" dirty="0">
                <a:solidFill>
                  <a:srgbClr val="FFFF00"/>
                </a:solidFill>
                <a:latin typeface="Montserrat" panose="02000505000000020004" pitchFamily="2" charset="77"/>
              </a:rPr>
              <a:t>destined for this</a:t>
            </a:r>
            <a:r>
              <a:rPr lang="en-US" sz="3600" b="1" dirty="0">
                <a:solidFill>
                  <a:schemeClr val="bg1"/>
                </a:solidFill>
                <a:latin typeface="Montserrat" panose="02000505000000020004" pitchFamily="2" charset="77"/>
              </a:rPr>
              <a:t>. </a:t>
            </a:r>
            <a:endParaRPr lang="en-US" sz="3600" b="1" dirty="0">
              <a:solidFill>
                <a:srgbClr val="FFFF00"/>
              </a:solidFill>
              <a:latin typeface="Montserrat" panose="02000505000000020004" pitchFamily="2" charset="77"/>
            </a:endParaRPr>
          </a:p>
          <a:p>
            <a:pPr marL="0" indent="0">
              <a:lnSpc>
                <a:spcPct val="100000"/>
              </a:lnSpc>
              <a:buNone/>
            </a:pPr>
            <a:endParaRPr lang="en-US" sz="3600" b="1" dirty="0">
              <a:solidFill>
                <a:schemeClr val="bg1"/>
              </a:solidFill>
              <a:latin typeface="Montserrat" panose="02000505000000020004" pitchFamily="2" charset="77"/>
            </a:endParaRPr>
          </a:p>
          <a:p>
            <a:pPr marL="0" indent="0">
              <a:lnSpc>
                <a:spcPct val="100000"/>
              </a:lnSpc>
              <a:buNone/>
            </a:pPr>
            <a:r>
              <a:rPr lang="en-US" sz="3600" b="1" baseline="30000" dirty="0">
                <a:solidFill>
                  <a:schemeClr val="bg1"/>
                </a:solidFill>
                <a:latin typeface="Montserrat" panose="02000505000000020004" pitchFamily="2" charset="77"/>
              </a:rPr>
              <a:t>4 </a:t>
            </a:r>
            <a:r>
              <a:rPr lang="en-US" sz="3600" b="1" dirty="0">
                <a:solidFill>
                  <a:schemeClr val="bg1"/>
                </a:solidFill>
                <a:latin typeface="Montserrat" panose="02000505000000020004" pitchFamily="2" charset="77"/>
              </a:rPr>
              <a:t>For when we were with you, </a:t>
            </a:r>
            <a:r>
              <a:rPr lang="en-US" sz="3600" b="1" dirty="0">
                <a:solidFill>
                  <a:srgbClr val="FFFF00"/>
                </a:solidFill>
                <a:latin typeface="Montserrat" panose="02000505000000020004" pitchFamily="2" charset="77"/>
              </a:rPr>
              <a:t>we kept telling you beforehand that we were to suffer affliction,</a:t>
            </a:r>
            <a:r>
              <a:rPr lang="en-US" sz="3600" b="1" dirty="0">
                <a:solidFill>
                  <a:schemeClr val="bg1"/>
                </a:solidFill>
                <a:latin typeface="Montserrat" panose="02000505000000020004" pitchFamily="2" charset="77"/>
              </a:rPr>
              <a:t> just as it has come to pass, and just as you know </a:t>
            </a:r>
          </a:p>
          <a:p>
            <a:pPr marL="0" indent="0">
              <a:lnSpc>
                <a:spcPct val="100000"/>
              </a:lnSpc>
              <a:buNone/>
            </a:pPr>
            <a:r>
              <a:rPr lang="en-GB" sz="1400" b="1" dirty="0">
                <a:solidFill>
                  <a:schemeClr val="bg1"/>
                </a:solidFill>
                <a:latin typeface="Montserrat" panose="02000505000000020004" pitchFamily="2" charset="77"/>
              </a:rPr>
              <a:t>1 Thessalonians 3 ESV</a:t>
            </a:r>
          </a:p>
        </p:txBody>
      </p:sp>
    </p:spTree>
    <p:extLst>
      <p:ext uri="{BB962C8B-B14F-4D97-AF65-F5344CB8AC3E}">
        <p14:creationId xmlns:p14="http://schemas.microsoft.com/office/powerpoint/2010/main" val="188647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gn="ctr">
              <a:lnSpc>
                <a:spcPct val="100000"/>
              </a:lnSpc>
              <a:buNone/>
            </a:pPr>
            <a:r>
              <a:rPr lang="en-GB" sz="4800" b="1" dirty="0">
                <a:solidFill>
                  <a:schemeClr val="bg1"/>
                </a:solidFill>
                <a:latin typeface="Montserrat" panose="02000505000000020004" pitchFamily="2" charset="77"/>
              </a:rPr>
              <a:t>3. Satan uses suffering to tempt you to doubt God and His goodness</a:t>
            </a:r>
          </a:p>
          <a:p>
            <a:pPr marL="742950" indent="-742950">
              <a:lnSpc>
                <a:spcPct val="100000"/>
              </a:lnSpc>
              <a:buAutoNum type="arabicPeriod"/>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3852989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158353" y="335757"/>
            <a:ext cx="11875295" cy="6186487"/>
          </a:xfrm>
        </p:spPr>
        <p:txBody>
          <a:bodyPr>
            <a:noAutofit/>
          </a:bodyPr>
          <a:lstStyle/>
          <a:p>
            <a:pPr marL="0" indent="0" algn="ctr">
              <a:lnSpc>
                <a:spcPct val="100000"/>
              </a:lnSpc>
              <a:buNone/>
            </a:pPr>
            <a:r>
              <a:rPr lang="en-US" sz="4800" b="1" dirty="0">
                <a:solidFill>
                  <a:schemeClr val="bg1"/>
                </a:solidFill>
                <a:latin typeface="Montserrat" panose="02000505000000020004" pitchFamily="2" charset="77"/>
              </a:rPr>
              <a:t>Satan uses suffering to                     temp you to doubt</a:t>
            </a:r>
          </a:p>
          <a:p>
            <a:pPr marL="0" indent="0">
              <a:lnSpc>
                <a:spcPct val="100000"/>
              </a:lnSpc>
              <a:buNone/>
            </a:pPr>
            <a:endParaRPr lang="en-US" sz="3200" b="1" baseline="30000" dirty="0">
              <a:solidFill>
                <a:schemeClr val="bg1"/>
              </a:solidFill>
              <a:latin typeface="Montserrat" panose="02000505000000020004" pitchFamily="2" charset="77"/>
            </a:endParaRPr>
          </a:p>
          <a:p>
            <a:pPr marL="0" indent="0">
              <a:lnSpc>
                <a:spcPct val="100000"/>
              </a:lnSpc>
              <a:buNone/>
            </a:pPr>
            <a:r>
              <a:rPr lang="en-US" sz="3600" b="1" baseline="30000" dirty="0">
                <a:solidFill>
                  <a:schemeClr val="bg1"/>
                </a:solidFill>
                <a:latin typeface="Montserrat" panose="02000505000000020004" pitchFamily="2" charset="77"/>
              </a:rPr>
              <a:t>3 </a:t>
            </a:r>
            <a:r>
              <a:rPr lang="en-US" sz="3600" b="1" dirty="0">
                <a:solidFill>
                  <a:schemeClr val="bg1"/>
                </a:solidFill>
                <a:latin typeface="Montserrat" panose="02000505000000020004" pitchFamily="2" charset="77"/>
              </a:rPr>
              <a:t>that </a:t>
            </a:r>
            <a:r>
              <a:rPr lang="en-US" sz="3600" b="1" dirty="0">
                <a:solidFill>
                  <a:srgbClr val="FFFF00"/>
                </a:solidFill>
                <a:latin typeface="Montserrat" panose="02000505000000020004" pitchFamily="2" charset="77"/>
              </a:rPr>
              <a:t>no one be moved by these afflictions</a:t>
            </a:r>
            <a:r>
              <a:rPr lang="en-US" sz="3600" b="1" dirty="0">
                <a:solidFill>
                  <a:schemeClr val="bg1"/>
                </a:solidFill>
                <a:latin typeface="Montserrat" panose="02000505000000020004" pitchFamily="2" charset="77"/>
              </a:rPr>
              <a:t>. For you yourselves know that we are destined for this. </a:t>
            </a:r>
          </a:p>
          <a:p>
            <a:pPr marL="0" indent="0">
              <a:lnSpc>
                <a:spcPct val="100000"/>
              </a:lnSpc>
              <a:buNone/>
            </a:pPr>
            <a:endParaRPr lang="en-US" sz="3600" b="1" dirty="0">
              <a:solidFill>
                <a:schemeClr val="bg1"/>
              </a:solidFill>
              <a:latin typeface="Montserrat" panose="02000505000000020004" pitchFamily="2" charset="77"/>
            </a:endParaRPr>
          </a:p>
          <a:p>
            <a:pPr marL="0" indent="0">
              <a:lnSpc>
                <a:spcPct val="100000"/>
              </a:lnSpc>
              <a:buNone/>
            </a:pPr>
            <a:r>
              <a:rPr lang="en-US" sz="3600" b="1" baseline="30000" dirty="0">
                <a:solidFill>
                  <a:schemeClr val="bg1"/>
                </a:solidFill>
                <a:latin typeface="Montserrat" panose="02000505000000020004" pitchFamily="2" charset="77"/>
              </a:rPr>
              <a:t>5 </a:t>
            </a:r>
            <a:r>
              <a:rPr lang="en-US" sz="3600" b="1" dirty="0">
                <a:solidFill>
                  <a:schemeClr val="bg1"/>
                </a:solidFill>
                <a:latin typeface="Montserrat" panose="02000505000000020004" pitchFamily="2" charset="77"/>
              </a:rPr>
              <a:t>… for fear that somehow</a:t>
            </a:r>
            <a:r>
              <a:rPr lang="en-US" sz="3600" b="1" dirty="0">
                <a:solidFill>
                  <a:srgbClr val="FFFF00"/>
                </a:solidFill>
                <a:latin typeface="Montserrat" panose="02000505000000020004" pitchFamily="2" charset="77"/>
              </a:rPr>
              <a:t> the tempter had tempted you and our </a:t>
            </a:r>
            <a:r>
              <a:rPr lang="en-GB" sz="3600" b="1" dirty="0">
                <a:solidFill>
                  <a:srgbClr val="FFFF00"/>
                </a:solidFill>
                <a:latin typeface="Montserrat" panose="02000505000000020004" pitchFamily="2" charset="77"/>
              </a:rPr>
              <a:t>labour</a:t>
            </a:r>
            <a:r>
              <a:rPr lang="en-US" sz="3600" b="1" dirty="0">
                <a:solidFill>
                  <a:srgbClr val="FFFF00"/>
                </a:solidFill>
                <a:latin typeface="Montserrat" panose="02000505000000020004" pitchFamily="2" charset="77"/>
              </a:rPr>
              <a:t> would be in vain</a:t>
            </a:r>
            <a:r>
              <a:rPr lang="en-US" sz="3600" b="1" dirty="0">
                <a:solidFill>
                  <a:schemeClr val="bg1"/>
                </a:solidFill>
                <a:latin typeface="Montserrat" panose="02000505000000020004" pitchFamily="2" charset="77"/>
              </a:rPr>
              <a:t>.</a:t>
            </a:r>
          </a:p>
          <a:p>
            <a:pPr marL="0" indent="0">
              <a:lnSpc>
                <a:spcPct val="100000"/>
              </a:lnSpc>
              <a:buNone/>
            </a:pPr>
            <a:r>
              <a:rPr lang="en-GB" sz="1400" dirty="0">
                <a:solidFill>
                  <a:schemeClr val="bg1"/>
                </a:solidFill>
              </a:rPr>
              <a:t> </a:t>
            </a:r>
            <a:r>
              <a:rPr lang="en-GB" sz="1400" b="1" dirty="0">
                <a:solidFill>
                  <a:schemeClr val="bg1"/>
                </a:solidFill>
                <a:latin typeface="Montserrat" panose="02000505000000020004" pitchFamily="2" charset="77"/>
              </a:rPr>
              <a:t>1 Thessalonians 3v ESV</a:t>
            </a:r>
          </a:p>
        </p:txBody>
      </p:sp>
    </p:spTree>
    <p:extLst>
      <p:ext uri="{BB962C8B-B14F-4D97-AF65-F5344CB8AC3E}">
        <p14:creationId xmlns:p14="http://schemas.microsoft.com/office/powerpoint/2010/main" val="3569541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158353" y="335757"/>
            <a:ext cx="11875295" cy="6186487"/>
          </a:xfrm>
        </p:spPr>
        <p:txBody>
          <a:bodyPr>
            <a:noAutofit/>
          </a:bodyPr>
          <a:lstStyle/>
          <a:p>
            <a:pPr marL="0" indent="0">
              <a:lnSpc>
                <a:spcPct val="100000"/>
              </a:lnSpc>
              <a:buNone/>
            </a:pPr>
            <a:r>
              <a:rPr lang="en-GB" sz="4000" b="1" baseline="30000" dirty="0">
                <a:solidFill>
                  <a:schemeClr val="bg1"/>
                </a:solidFill>
                <a:latin typeface="Montserrat" panose="02000505000000020004" pitchFamily="2" charset="77"/>
              </a:rPr>
              <a:t>19 </a:t>
            </a:r>
            <a:r>
              <a:rPr lang="en-GB" sz="4000" b="1" dirty="0">
                <a:solidFill>
                  <a:schemeClr val="bg1"/>
                </a:solidFill>
                <a:latin typeface="Montserrat" panose="02000505000000020004" pitchFamily="2" charset="77"/>
              </a:rPr>
              <a:t>Without weakening in his faith, he </a:t>
            </a:r>
            <a:r>
              <a:rPr lang="en-GB" sz="4000" b="1" dirty="0">
                <a:solidFill>
                  <a:srgbClr val="FFFF00"/>
                </a:solidFill>
                <a:latin typeface="Montserrat" panose="02000505000000020004" pitchFamily="2" charset="77"/>
              </a:rPr>
              <a:t>faced the fact</a:t>
            </a:r>
            <a:r>
              <a:rPr lang="en-GB" sz="4000" b="1" dirty="0">
                <a:solidFill>
                  <a:schemeClr val="bg1"/>
                </a:solidFill>
                <a:latin typeface="Montserrat" panose="02000505000000020004" pitchFamily="2" charset="77"/>
              </a:rPr>
              <a:t> that his body was as good as dead—since he was about a hundred years old—and that Sarah’s womb was also dead. </a:t>
            </a:r>
            <a:r>
              <a:rPr lang="en-GB" sz="4000" b="1" baseline="30000" dirty="0">
                <a:solidFill>
                  <a:schemeClr val="bg1"/>
                </a:solidFill>
                <a:latin typeface="Montserrat" panose="02000505000000020004" pitchFamily="2" charset="77"/>
              </a:rPr>
              <a:t>20 </a:t>
            </a:r>
            <a:r>
              <a:rPr lang="en-GB" sz="4000" b="1" dirty="0">
                <a:solidFill>
                  <a:srgbClr val="FFFF00"/>
                </a:solidFill>
                <a:latin typeface="Montserrat" panose="02000505000000020004" pitchFamily="2" charset="77"/>
              </a:rPr>
              <a:t>Yet he did not waver through unbelief regarding the promise of God</a:t>
            </a:r>
            <a:r>
              <a:rPr lang="en-GB" sz="4000" b="1" dirty="0">
                <a:solidFill>
                  <a:schemeClr val="bg1"/>
                </a:solidFill>
                <a:latin typeface="Montserrat" panose="02000505000000020004" pitchFamily="2" charset="77"/>
              </a:rPr>
              <a:t>, but was strengthened in his faith and gave glory to God, </a:t>
            </a:r>
            <a:r>
              <a:rPr lang="en-GB" sz="4000" b="1" baseline="30000" dirty="0">
                <a:solidFill>
                  <a:schemeClr val="bg1"/>
                </a:solidFill>
                <a:latin typeface="Montserrat" panose="02000505000000020004" pitchFamily="2" charset="77"/>
              </a:rPr>
              <a:t>21 </a:t>
            </a:r>
            <a:r>
              <a:rPr lang="en-GB" sz="4000" b="1" dirty="0">
                <a:solidFill>
                  <a:schemeClr val="bg1"/>
                </a:solidFill>
                <a:latin typeface="Montserrat" panose="02000505000000020004" pitchFamily="2" charset="77"/>
              </a:rPr>
              <a:t>being </a:t>
            </a:r>
            <a:r>
              <a:rPr lang="en-GB" sz="4000" b="1" dirty="0">
                <a:solidFill>
                  <a:srgbClr val="FFFF00"/>
                </a:solidFill>
                <a:latin typeface="Montserrat" panose="02000505000000020004" pitchFamily="2" charset="77"/>
              </a:rPr>
              <a:t>fully persuaded that God had power to do what he had promised</a:t>
            </a:r>
            <a:r>
              <a:rPr lang="en-GB" sz="4000" b="1" dirty="0">
                <a:solidFill>
                  <a:schemeClr val="bg1"/>
                </a:solidFill>
                <a:latin typeface="Montserrat" panose="02000505000000020004" pitchFamily="2" charset="77"/>
              </a:rPr>
              <a:t>.</a:t>
            </a:r>
          </a:p>
          <a:p>
            <a:pPr marL="0" indent="0">
              <a:lnSpc>
                <a:spcPct val="100000"/>
              </a:lnSpc>
              <a:buNone/>
            </a:pPr>
            <a:r>
              <a:rPr lang="en-GB" sz="1600" b="1" dirty="0">
                <a:solidFill>
                  <a:schemeClr val="bg1"/>
                </a:solidFill>
                <a:latin typeface="Montserrat" panose="02000505000000020004" pitchFamily="2" charset="77"/>
              </a:rPr>
              <a:t>Romans 4:19-22 ESV</a:t>
            </a:r>
          </a:p>
        </p:txBody>
      </p:sp>
    </p:spTree>
    <p:extLst>
      <p:ext uri="{BB962C8B-B14F-4D97-AF65-F5344CB8AC3E}">
        <p14:creationId xmlns:p14="http://schemas.microsoft.com/office/powerpoint/2010/main" val="3633190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742950" indent="-742950">
              <a:lnSpc>
                <a:spcPct val="100000"/>
              </a:lnSpc>
              <a:buAutoNum type="arabicPeriod"/>
            </a:pPr>
            <a:r>
              <a:rPr lang="en-GB" sz="3600" b="1" dirty="0">
                <a:solidFill>
                  <a:schemeClr val="bg1"/>
                </a:solidFill>
                <a:latin typeface="Montserrat" panose="02000505000000020004" pitchFamily="2" charset="77"/>
              </a:rPr>
              <a:t>Satan hinders </a:t>
            </a:r>
          </a:p>
          <a:p>
            <a:pPr marL="742950" indent="-742950">
              <a:lnSpc>
                <a:spcPct val="100000"/>
              </a:lnSpc>
              <a:buAutoNum type="arabicPeriod"/>
            </a:pPr>
            <a:r>
              <a:rPr lang="en-GB" sz="3600" b="1" dirty="0">
                <a:solidFill>
                  <a:schemeClr val="bg1"/>
                </a:solidFill>
                <a:latin typeface="Montserrat" panose="02000505000000020004" pitchFamily="2" charset="77"/>
              </a:rPr>
              <a:t>Expect suffering</a:t>
            </a:r>
          </a:p>
          <a:p>
            <a:pPr marL="742950" indent="-742950">
              <a:lnSpc>
                <a:spcPct val="100000"/>
              </a:lnSpc>
              <a:buAutoNum type="arabicPeriod"/>
            </a:pPr>
            <a:r>
              <a:rPr lang="en-GB" sz="3600" b="1" dirty="0">
                <a:solidFill>
                  <a:schemeClr val="bg1"/>
                </a:solidFill>
                <a:latin typeface="Montserrat" panose="02000505000000020004" pitchFamily="2" charset="77"/>
              </a:rPr>
              <a:t>Satan uses suffering to temp you to doubt God and His goodness</a:t>
            </a:r>
          </a:p>
          <a:p>
            <a:pPr marL="0" indent="0">
              <a:lnSpc>
                <a:spcPct val="100000"/>
              </a:lnSpc>
              <a:buNone/>
            </a:pPr>
            <a:endParaRPr lang="en-GB" sz="4200" b="1"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1624477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742950" indent="-742950">
              <a:lnSpc>
                <a:spcPct val="100000"/>
              </a:lnSpc>
              <a:buAutoNum type="arabicPeriod"/>
            </a:pPr>
            <a:r>
              <a:rPr lang="en-GB" sz="3600" b="1" dirty="0">
                <a:solidFill>
                  <a:schemeClr val="bg1"/>
                </a:solidFill>
                <a:latin typeface="Montserrat" panose="02000505000000020004" pitchFamily="2" charset="77"/>
              </a:rPr>
              <a:t>Satan hinders </a:t>
            </a:r>
          </a:p>
          <a:p>
            <a:pPr marL="742950" indent="-742950">
              <a:lnSpc>
                <a:spcPct val="100000"/>
              </a:lnSpc>
              <a:buAutoNum type="arabicPeriod"/>
            </a:pPr>
            <a:r>
              <a:rPr lang="en-GB" sz="3600" b="1" dirty="0">
                <a:solidFill>
                  <a:schemeClr val="bg1"/>
                </a:solidFill>
                <a:latin typeface="Montserrat" panose="02000505000000020004" pitchFamily="2" charset="77"/>
              </a:rPr>
              <a:t>Expect suffering</a:t>
            </a:r>
          </a:p>
          <a:p>
            <a:pPr marL="742950" indent="-742950">
              <a:lnSpc>
                <a:spcPct val="100000"/>
              </a:lnSpc>
              <a:buAutoNum type="arabicPeriod"/>
            </a:pPr>
            <a:r>
              <a:rPr lang="en-GB" sz="3600" b="1" dirty="0">
                <a:solidFill>
                  <a:schemeClr val="bg1"/>
                </a:solidFill>
                <a:latin typeface="Montserrat" panose="02000505000000020004" pitchFamily="2" charset="77"/>
              </a:rPr>
              <a:t>Satan uses suffering to temp you to doubt God and His goodness</a:t>
            </a:r>
          </a:p>
          <a:p>
            <a:pPr marL="742950" indent="-742950">
              <a:lnSpc>
                <a:spcPct val="100000"/>
              </a:lnSpc>
              <a:buFont typeface="Arial" panose="020B0604020202020204" pitchFamily="34" charset="0"/>
              <a:buAutoNum type="arabicPeriod"/>
            </a:pPr>
            <a:r>
              <a:rPr lang="en-GB" sz="3600" b="1" dirty="0">
                <a:solidFill>
                  <a:srgbClr val="FFFF00"/>
                </a:solidFill>
                <a:latin typeface="Montserrat" panose="02000505000000020004" pitchFamily="2" charset="77"/>
              </a:rPr>
              <a:t>You need friends to establish and exhort you</a:t>
            </a:r>
          </a:p>
          <a:p>
            <a:pPr marL="0" indent="0">
              <a:lnSpc>
                <a:spcPct val="100000"/>
              </a:lnSpc>
              <a:buNone/>
            </a:pPr>
            <a:endParaRPr lang="en-GB" sz="3600" b="1" dirty="0">
              <a:solidFill>
                <a:schemeClr val="bg1"/>
              </a:solidFill>
              <a:latin typeface="Montserrat" panose="02000505000000020004" pitchFamily="2" charset="77"/>
            </a:endParaRPr>
          </a:p>
          <a:p>
            <a:pPr marL="0" indent="0">
              <a:lnSpc>
                <a:spcPct val="100000"/>
              </a:lnSpc>
              <a:buNone/>
            </a:pPr>
            <a:endParaRPr lang="en-GB" sz="4200" b="1"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317966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gn="ctr">
              <a:lnSpc>
                <a:spcPct val="100000"/>
              </a:lnSpc>
              <a:buNone/>
            </a:pPr>
            <a:r>
              <a:rPr lang="en-GB" sz="4800" b="1" dirty="0">
                <a:solidFill>
                  <a:schemeClr val="bg1"/>
                </a:solidFill>
                <a:latin typeface="Montserrat" panose="02000505000000020004" pitchFamily="2" charset="77"/>
              </a:rPr>
              <a:t>4. You need friends to establish and exhort you</a:t>
            </a:r>
          </a:p>
          <a:p>
            <a:pPr marL="0" indent="0">
              <a:lnSpc>
                <a:spcPct val="100000"/>
              </a:lnSpc>
              <a:buNone/>
            </a:pPr>
            <a:endParaRPr lang="en-US" sz="3600" b="1" baseline="30000" dirty="0">
              <a:solidFill>
                <a:schemeClr val="bg1"/>
              </a:solidFill>
              <a:latin typeface="Montserrat" panose="02000505000000020004" pitchFamily="2" charset="77"/>
            </a:endParaRPr>
          </a:p>
          <a:p>
            <a:pPr marL="0" indent="0">
              <a:lnSpc>
                <a:spcPct val="100000"/>
              </a:lnSpc>
              <a:buNone/>
            </a:pPr>
            <a:r>
              <a:rPr lang="en-US" sz="3600" b="1" baseline="30000" dirty="0">
                <a:solidFill>
                  <a:schemeClr val="bg1"/>
                </a:solidFill>
                <a:latin typeface="Montserrat" panose="02000505000000020004" pitchFamily="2" charset="77"/>
              </a:rPr>
              <a:t>2 </a:t>
            </a:r>
            <a:r>
              <a:rPr lang="en-US" sz="3600" b="1" dirty="0">
                <a:solidFill>
                  <a:schemeClr val="bg1"/>
                </a:solidFill>
                <a:latin typeface="Montserrat" panose="02000505000000020004" pitchFamily="2" charset="77"/>
              </a:rPr>
              <a:t>… we sent Timothy…</a:t>
            </a:r>
            <a:r>
              <a:rPr lang="en-US" sz="3600" b="1" dirty="0">
                <a:solidFill>
                  <a:srgbClr val="FFFF00"/>
                </a:solidFill>
                <a:latin typeface="Montserrat" panose="02000505000000020004" pitchFamily="2" charset="77"/>
              </a:rPr>
              <a:t>to establish and exhort you</a:t>
            </a:r>
            <a:r>
              <a:rPr lang="en-US" sz="3600" b="1" dirty="0">
                <a:solidFill>
                  <a:schemeClr val="bg1"/>
                </a:solidFill>
                <a:latin typeface="Montserrat" panose="02000505000000020004" pitchFamily="2" charset="77"/>
              </a:rPr>
              <a:t> in your faith, </a:t>
            </a:r>
            <a:r>
              <a:rPr lang="en-US" sz="3600" b="1" baseline="30000" dirty="0">
                <a:solidFill>
                  <a:schemeClr val="bg1"/>
                </a:solidFill>
                <a:latin typeface="Montserrat" panose="02000505000000020004" pitchFamily="2" charset="77"/>
              </a:rPr>
              <a:t>3 </a:t>
            </a:r>
            <a:r>
              <a:rPr lang="en-US" sz="3600" b="1" dirty="0">
                <a:solidFill>
                  <a:srgbClr val="FFFF00"/>
                </a:solidFill>
                <a:latin typeface="Montserrat" panose="02000505000000020004" pitchFamily="2" charset="77"/>
              </a:rPr>
              <a:t>that no one be moved</a:t>
            </a:r>
            <a:r>
              <a:rPr lang="en-US" sz="3600" b="1" dirty="0">
                <a:solidFill>
                  <a:schemeClr val="bg1"/>
                </a:solidFill>
                <a:latin typeface="Montserrat" panose="02000505000000020004" pitchFamily="2" charset="77"/>
              </a:rPr>
              <a:t> by these afflictions. </a:t>
            </a:r>
          </a:p>
          <a:p>
            <a:pPr marL="0" indent="0">
              <a:lnSpc>
                <a:spcPct val="100000"/>
              </a:lnSpc>
              <a:buNone/>
            </a:pPr>
            <a:r>
              <a:rPr lang="en-GB" sz="1400" b="1" dirty="0">
                <a:solidFill>
                  <a:schemeClr val="bg1"/>
                </a:solidFill>
                <a:latin typeface="Montserrat" panose="02000505000000020004" pitchFamily="2" charset="77"/>
              </a:rPr>
              <a:t>1 Thessalonians 3v1-2 ESV</a:t>
            </a:r>
          </a:p>
          <a:p>
            <a:pPr marL="0" indent="0">
              <a:lnSpc>
                <a:spcPct val="100000"/>
              </a:lnSpc>
              <a:buNone/>
            </a:pPr>
            <a:endParaRPr lang="en-GB" sz="1400" b="1" dirty="0">
              <a:solidFill>
                <a:schemeClr val="bg1"/>
              </a:solidFill>
              <a:latin typeface="Montserrat" panose="02000505000000020004" pitchFamily="2" charset="77"/>
            </a:endParaRPr>
          </a:p>
          <a:p>
            <a:pPr marL="0" indent="0">
              <a:lnSpc>
                <a:spcPct val="100000"/>
              </a:lnSpc>
              <a:buNone/>
            </a:pPr>
            <a:r>
              <a:rPr lang="en-GB" sz="3600" b="1" baseline="30000" dirty="0">
                <a:solidFill>
                  <a:schemeClr val="bg1"/>
                </a:solidFill>
                <a:latin typeface="Montserrat" panose="02000505000000020004" pitchFamily="2" charset="77"/>
              </a:rPr>
              <a:t>2 </a:t>
            </a:r>
            <a:r>
              <a:rPr lang="en-GB" sz="3600" b="1" dirty="0">
                <a:solidFill>
                  <a:schemeClr val="bg1"/>
                </a:solidFill>
                <a:latin typeface="Montserrat" panose="02000505000000020004" pitchFamily="2" charset="77"/>
              </a:rPr>
              <a:t>to </a:t>
            </a:r>
            <a:r>
              <a:rPr lang="en-GB" sz="3600" b="1" dirty="0">
                <a:solidFill>
                  <a:srgbClr val="FFFF00"/>
                </a:solidFill>
                <a:latin typeface="Montserrat" panose="02000505000000020004" pitchFamily="2" charset="77"/>
              </a:rPr>
              <a:t>strengthen and encourage </a:t>
            </a:r>
            <a:r>
              <a:rPr lang="en-GB" sz="3600" b="1" dirty="0">
                <a:solidFill>
                  <a:schemeClr val="bg1"/>
                </a:solidFill>
                <a:latin typeface="Montserrat" panose="02000505000000020004" pitchFamily="2" charset="77"/>
              </a:rPr>
              <a:t>you in your faith,</a:t>
            </a:r>
          </a:p>
          <a:p>
            <a:pPr marL="0" lvl="0" indent="0">
              <a:lnSpc>
                <a:spcPct val="100000"/>
              </a:lnSpc>
              <a:buNone/>
            </a:pPr>
            <a:r>
              <a:rPr lang="en-GB" sz="1400" b="1" dirty="0">
                <a:solidFill>
                  <a:prstClr val="white"/>
                </a:solidFill>
                <a:latin typeface="Montserrat" panose="02000505000000020004" pitchFamily="2" charset="77"/>
              </a:rPr>
              <a:t>1 Thessalonians 3v1-2 NIV</a:t>
            </a:r>
          </a:p>
          <a:p>
            <a:pPr marL="0" indent="0">
              <a:lnSpc>
                <a:spcPct val="100000"/>
              </a:lnSpc>
              <a:buNone/>
            </a:pPr>
            <a:endParaRPr lang="en-GB" sz="3600" b="1"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941106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5" y="335757"/>
            <a:ext cx="11603151" cy="6186487"/>
          </a:xfrm>
        </p:spPr>
        <p:txBody>
          <a:bodyPr>
            <a:noAutofit/>
          </a:bodyPr>
          <a:lstStyle/>
          <a:p>
            <a:pPr marL="0" indent="0">
              <a:lnSpc>
                <a:spcPct val="100000"/>
              </a:lnSpc>
              <a:buNone/>
            </a:pPr>
            <a:r>
              <a:rPr lang="en-US" sz="3600" b="1" baseline="30000" dirty="0">
                <a:solidFill>
                  <a:schemeClr val="bg1"/>
                </a:solidFill>
                <a:latin typeface="Montserrat" panose="02000505000000020004" pitchFamily="2" charset="77"/>
              </a:rPr>
              <a:t>17 </a:t>
            </a:r>
            <a:r>
              <a:rPr lang="en-US" sz="3600" b="1" dirty="0">
                <a:solidFill>
                  <a:schemeClr val="bg1"/>
                </a:solidFill>
                <a:latin typeface="Montserrat" panose="02000505000000020004" pitchFamily="2" charset="77"/>
              </a:rPr>
              <a:t>But since we were </a:t>
            </a:r>
            <a:r>
              <a:rPr lang="en-US" sz="3600" b="1" dirty="0">
                <a:solidFill>
                  <a:srgbClr val="FFFF00"/>
                </a:solidFill>
                <a:latin typeface="Montserrat" panose="02000505000000020004" pitchFamily="2" charset="77"/>
              </a:rPr>
              <a:t>torn away </a:t>
            </a:r>
            <a:r>
              <a:rPr lang="en-US" sz="3600" b="1" dirty="0">
                <a:solidFill>
                  <a:schemeClr val="bg1"/>
                </a:solidFill>
                <a:latin typeface="Montserrat" panose="02000505000000020004" pitchFamily="2" charset="77"/>
              </a:rPr>
              <a:t>from you, </a:t>
            </a:r>
            <a:r>
              <a:rPr lang="en-US" sz="3600" b="1" dirty="0">
                <a:solidFill>
                  <a:srgbClr val="FFFF00"/>
                </a:solidFill>
                <a:latin typeface="Montserrat" panose="02000505000000020004" pitchFamily="2" charset="77"/>
              </a:rPr>
              <a:t>brothers</a:t>
            </a:r>
            <a:r>
              <a:rPr lang="en-US" sz="3600" b="1" dirty="0">
                <a:solidFill>
                  <a:schemeClr val="bg1"/>
                </a:solidFill>
                <a:latin typeface="Montserrat" panose="02000505000000020004" pitchFamily="2" charset="77"/>
              </a:rPr>
              <a:t>, for a short time, </a:t>
            </a:r>
            <a:r>
              <a:rPr lang="en-US" sz="3600" b="1" dirty="0">
                <a:solidFill>
                  <a:srgbClr val="FFFF00"/>
                </a:solidFill>
                <a:latin typeface="Montserrat" panose="02000505000000020004" pitchFamily="2" charset="77"/>
              </a:rPr>
              <a:t>in person not in heart</a:t>
            </a:r>
            <a:r>
              <a:rPr lang="en-US" sz="3600" b="1" dirty="0">
                <a:solidFill>
                  <a:schemeClr val="bg1"/>
                </a:solidFill>
                <a:latin typeface="Montserrat" panose="02000505000000020004" pitchFamily="2" charset="77"/>
              </a:rPr>
              <a:t>, we endeavored the </a:t>
            </a:r>
            <a:r>
              <a:rPr lang="en-US" sz="3600" b="1" dirty="0">
                <a:solidFill>
                  <a:srgbClr val="FFFF00"/>
                </a:solidFill>
                <a:latin typeface="Montserrat" panose="02000505000000020004" pitchFamily="2" charset="77"/>
              </a:rPr>
              <a:t>more eagerly </a:t>
            </a:r>
            <a:r>
              <a:rPr lang="en-US" sz="3600" b="1" dirty="0">
                <a:solidFill>
                  <a:schemeClr val="bg1"/>
                </a:solidFill>
                <a:latin typeface="Montserrat" panose="02000505000000020004" pitchFamily="2" charset="77"/>
              </a:rPr>
              <a:t>and </a:t>
            </a:r>
            <a:r>
              <a:rPr lang="en-US" sz="3600" b="1" dirty="0">
                <a:solidFill>
                  <a:srgbClr val="FFFF00"/>
                </a:solidFill>
                <a:latin typeface="Montserrat" panose="02000505000000020004" pitchFamily="2" charset="77"/>
              </a:rPr>
              <a:t>with great desire</a:t>
            </a:r>
            <a:r>
              <a:rPr lang="en-US" sz="3600" b="1" dirty="0">
                <a:solidFill>
                  <a:schemeClr val="bg1"/>
                </a:solidFill>
                <a:latin typeface="Montserrat" panose="02000505000000020004" pitchFamily="2" charset="77"/>
              </a:rPr>
              <a:t> to </a:t>
            </a:r>
            <a:r>
              <a:rPr lang="en-US" sz="3600" b="1" dirty="0">
                <a:solidFill>
                  <a:srgbClr val="FFFF00"/>
                </a:solidFill>
                <a:latin typeface="Montserrat" panose="02000505000000020004" pitchFamily="2" charset="77"/>
              </a:rPr>
              <a:t>see you face to face</a:t>
            </a:r>
            <a:r>
              <a:rPr lang="en-US" sz="3600" b="1" dirty="0">
                <a:solidFill>
                  <a:schemeClr val="bg1"/>
                </a:solidFill>
                <a:latin typeface="Montserrat" panose="02000505000000020004" pitchFamily="2" charset="77"/>
              </a:rPr>
              <a:t>, </a:t>
            </a:r>
            <a:r>
              <a:rPr lang="en-US" sz="3600" b="1" baseline="30000" dirty="0">
                <a:solidFill>
                  <a:schemeClr val="bg1"/>
                </a:solidFill>
                <a:latin typeface="Montserrat" panose="02000505000000020004" pitchFamily="2" charset="77"/>
              </a:rPr>
              <a:t>18 </a:t>
            </a:r>
            <a:r>
              <a:rPr lang="en-US" sz="3600" b="1" dirty="0">
                <a:solidFill>
                  <a:schemeClr val="bg1"/>
                </a:solidFill>
                <a:latin typeface="Montserrat" panose="02000505000000020004" pitchFamily="2" charset="77"/>
              </a:rPr>
              <a:t>because we </a:t>
            </a:r>
            <a:r>
              <a:rPr lang="en-US" sz="3600" b="1" dirty="0">
                <a:solidFill>
                  <a:srgbClr val="FFFF00"/>
                </a:solidFill>
                <a:latin typeface="Montserrat" panose="02000505000000020004" pitchFamily="2" charset="77"/>
              </a:rPr>
              <a:t>wanted to come to you</a:t>
            </a:r>
            <a:r>
              <a:rPr lang="en-GB" sz="3600" b="1" dirty="0">
                <a:solidFill>
                  <a:schemeClr val="bg1"/>
                </a:solidFill>
                <a:latin typeface="Montserrat" panose="02000505000000020004" pitchFamily="2" charset="77"/>
              </a:rPr>
              <a:t>…</a:t>
            </a:r>
          </a:p>
          <a:p>
            <a:pPr marL="0" indent="0">
              <a:lnSpc>
                <a:spcPct val="100000"/>
              </a:lnSpc>
              <a:buNone/>
            </a:pPr>
            <a:r>
              <a:rPr lang="en-GB" sz="3200" dirty="0">
                <a:solidFill>
                  <a:schemeClr val="bg1"/>
                </a:solidFill>
              </a:rPr>
              <a:t> </a:t>
            </a:r>
            <a:r>
              <a:rPr lang="en-GB" sz="1800" b="1" dirty="0">
                <a:solidFill>
                  <a:schemeClr val="bg1"/>
                </a:solidFill>
                <a:latin typeface="Montserrat" panose="02000505000000020004" pitchFamily="2" charset="77"/>
              </a:rPr>
              <a:t>1 Thessalonians 2v17-20 ESV</a:t>
            </a:r>
          </a:p>
        </p:txBody>
      </p:sp>
    </p:spTree>
    <p:extLst>
      <p:ext uri="{BB962C8B-B14F-4D97-AF65-F5344CB8AC3E}">
        <p14:creationId xmlns:p14="http://schemas.microsoft.com/office/powerpoint/2010/main" val="44856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742950" indent="-742950">
              <a:lnSpc>
                <a:spcPct val="100000"/>
              </a:lnSpc>
              <a:buAutoNum type="arabicPeriod"/>
            </a:pPr>
            <a:r>
              <a:rPr lang="en-GB" sz="3600" b="1" dirty="0">
                <a:solidFill>
                  <a:schemeClr val="bg1"/>
                </a:solidFill>
                <a:latin typeface="Montserrat" panose="02000505000000020004" pitchFamily="2" charset="77"/>
              </a:rPr>
              <a:t>Satan hinders </a:t>
            </a:r>
          </a:p>
          <a:p>
            <a:pPr marL="742950" indent="-742950">
              <a:lnSpc>
                <a:spcPct val="100000"/>
              </a:lnSpc>
              <a:buAutoNum type="arabicPeriod"/>
            </a:pPr>
            <a:r>
              <a:rPr lang="en-GB" sz="3600" b="1" dirty="0">
                <a:solidFill>
                  <a:schemeClr val="bg1"/>
                </a:solidFill>
                <a:latin typeface="Montserrat" panose="02000505000000020004" pitchFamily="2" charset="77"/>
              </a:rPr>
              <a:t>Expect suffering</a:t>
            </a:r>
          </a:p>
          <a:p>
            <a:pPr marL="742950" indent="-742950">
              <a:lnSpc>
                <a:spcPct val="100000"/>
              </a:lnSpc>
              <a:buAutoNum type="arabicPeriod"/>
            </a:pPr>
            <a:r>
              <a:rPr lang="en-GB" sz="3600" b="1" dirty="0">
                <a:solidFill>
                  <a:schemeClr val="bg1"/>
                </a:solidFill>
                <a:latin typeface="Montserrat" panose="02000505000000020004" pitchFamily="2" charset="77"/>
              </a:rPr>
              <a:t>Satan uses suffering to temp you to doubt God and His goodness</a:t>
            </a:r>
          </a:p>
          <a:p>
            <a:pPr marL="742950" indent="-742950">
              <a:lnSpc>
                <a:spcPct val="100000"/>
              </a:lnSpc>
              <a:buAutoNum type="arabicPeriod"/>
            </a:pPr>
            <a:r>
              <a:rPr lang="en-GB" sz="3600" b="1" dirty="0">
                <a:solidFill>
                  <a:schemeClr val="bg1"/>
                </a:solidFill>
                <a:latin typeface="Montserrat" panose="02000505000000020004" pitchFamily="2" charset="77"/>
              </a:rPr>
              <a:t>You need friends to establish and exhort you</a:t>
            </a:r>
          </a:p>
          <a:p>
            <a:pPr marL="742950" indent="-742950">
              <a:lnSpc>
                <a:spcPct val="100000"/>
              </a:lnSpc>
              <a:buAutoNum type="arabicPeriod"/>
            </a:pPr>
            <a:endParaRPr lang="en-GB" sz="4200" b="1"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1935298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5" y="335757"/>
            <a:ext cx="11603151" cy="6186487"/>
          </a:xfrm>
        </p:spPr>
        <p:txBody>
          <a:bodyPr>
            <a:noAutofit/>
          </a:bodyPr>
          <a:lstStyle/>
          <a:p>
            <a:pPr marL="0" indent="0">
              <a:lnSpc>
                <a:spcPct val="100000"/>
              </a:lnSpc>
              <a:buNone/>
            </a:pPr>
            <a:r>
              <a:rPr lang="en-US" sz="3600" b="1" baseline="30000" dirty="0">
                <a:solidFill>
                  <a:schemeClr val="bg1"/>
                </a:solidFill>
                <a:latin typeface="Montserrat" panose="02000505000000020004" pitchFamily="2" charset="77"/>
              </a:rPr>
              <a:t>17 </a:t>
            </a:r>
            <a:r>
              <a:rPr lang="en-US" sz="3600" b="1" dirty="0">
                <a:solidFill>
                  <a:schemeClr val="bg1"/>
                </a:solidFill>
                <a:latin typeface="Montserrat" panose="02000505000000020004" pitchFamily="2" charset="77"/>
              </a:rPr>
              <a:t>But since we were torn away from you, brothers, for a short time, in person not in heart, we endeavored the more eagerly and with great desire to see you face to face, </a:t>
            </a:r>
            <a:r>
              <a:rPr lang="en-US" sz="3600" b="1" baseline="30000" dirty="0">
                <a:solidFill>
                  <a:schemeClr val="bg1"/>
                </a:solidFill>
                <a:latin typeface="Montserrat" panose="02000505000000020004" pitchFamily="2" charset="77"/>
              </a:rPr>
              <a:t>18 </a:t>
            </a:r>
            <a:r>
              <a:rPr lang="en-US" sz="3600" b="1" dirty="0">
                <a:solidFill>
                  <a:schemeClr val="bg1"/>
                </a:solidFill>
                <a:latin typeface="Montserrat" panose="02000505000000020004" pitchFamily="2" charset="77"/>
              </a:rPr>
              <a:t>because we wanted to come to you—I, Paul, again and again—but Satan hindered us. </a:t>
            </a:r>
            <a:r>
              <a:rPr lang="en-US" sz="3600" b="1" baseline="30000" dirty="0">
                <a:solidFill>
                  <a:schemeClr val="bg1"/>
                </a:solidFill>
                <a:latin typeface="Montserrat" panose="02000505000000020004" pitchFamily="2" charset="77"/>
              </a:rPr>
              <a:t>19 </a:t>
            </a:r>
            <a:r>
              <a:rPr lang="en-US" sz="3600" b="1" dirty="0">
                <a:solidFill>
                  <a:schemeClr val="bg1"/>
                </a:solidFill>
                <a:latin typeface="Montserrat" panose="02000505000000020004" pitchFamily="2" charset="77"/>
              </a:rPr>
              <a:t>For what is our hope or joy or crown of boasting before our Lord Jesus at his coming? Is it not you? </a:t>
            </a:r>
            <a:r>
              <a:rPr lang="en-US" sz="3600" b="1" baseline="30000" dirty="0">
                <a:solidFill>
                  <a:schemeClr val="bg1"/>
                </a:solidFill>
                <a:latin typeface="Montserrat" panose="02000505000000020004" pitchFamily="2" charset="77"/>
              </a:rPr>
              <a:t>20 </a:t>
            </a:r>
            <a:r>
              <a:rPr lang="en-US" sz="3600" b="1" dirty="0">
                <a:solidFill>
                  <a:schemeClr val="bg1"/>
                </a:solidFill>
                <a:latin typeface="Montserrat" panose="02000505000000020004" pitchFamily="2" charset="77"/>
              </a:rPr>
              <a:t>For you are our glory and joy.</a:t>
            </a:r>
            <a:endParaRPr lang="en-GB" sz="3600" b="1" dirty="0">
              <a:solidFill>
                <a:schemeClr val="bg1"/>
              </a:solidFill>
              <a:latin typeface="Montserrat" panose="02000505000000020004" pitchFamily="2" charset="77"/>
            </a:endParaRPr>
          </a:p>
          <a:p>
            <a:pPr marL="0" indent="0">
              <a:lnSpc>
                <a:spcPct val="100000"/>
              </a:lnSpc>
              <a:buNone/>
            </a:pPr>
            <a:r>
              <a:rPr lang="en-GB" sz="3200" dirty="0">
                <a:solidFill>
                  <a:schemeClr val="bg1"/>
                </a:solidFill>
              </a:rPr>
              <a:t> </a:t>
            </a:r>
            <a:r>
              <a:rPr lang="en-GB" sz="1800" b="1" dirty="0">
                <a:solidFill>
                  <a:schemeClr val="bg1"/>
                </a:solidFill>
                <a:latin typeface="Montserrat" panose="02000505000000020004" pitchFamily="2" charset="77"/>
              </a:rPr>
              <a:t>1 Thessalonians 2v17-20 ESV</a:t>
            </a:r>
          </a:p>
        </p:txBody>
      </p:sp>
    </p:spTree>
    <p:extLst>
      <p:ext uri="{BB962C8B-B14F-4D97-AF65-F5344CB8AC3E}">
        <p14:creationId xmlns:p14="http://schemas.microsoft.com/office/powerpoint/2010/main" val="1914769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5537E87-3BF3-404B-945A-0F2F84F9F575}"/>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895201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D28452-A582-944F-95A9-09CAE071D471}"/>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61038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158353" y="335757"/>
            <a:ext cx="11875295" cy="6186487"/>
          </a:xfrm>
        </p:spPr>
        <p:txBody>
          <a:bodyPr>
            <a:noAutofit/>
          </a:bodyPr>
          <a:lstStyle/>
          <a:p>
            <a:pPr marL="0" indent="0">
              <a:lnSpc>
                <a:spcPct val="100000"/>
              </a:lnSpc>
              <a:buNone/>
            </a:pPr>
            <a:r>
              <a:rPr lang="en-US" sz="3200" b="1" baseline="30000" dirty="0">
                <a:solidFill>
                  <a:schemeClr val="bg1"/>
                </a:solidFill>
                <a:latin typeface="Montserrat" panose="02000505000000020004" pitchFamily="2" charset="77"/>
              </a:rPr>
              <a:t>1</a:t>
            </a:r>
            <a:r>
              <a:rPr lang="en-US" sz="3200" b="1" dirty="0">
                <a:solidFill>
                  <a:schemeClr val="bg1"/>
                </a:solidFill>
                <a:latin typeface="Montserrat" panose="02000505000000020004" pitchFamily="2" charset="77"/>
              </a:rPr>
              <a:t> Therefore when we could bear it no longer, we were willing to be left behind at Athens alone, </a:t>
            </a:r>
            <a:r>
              <a:rPr lang="en-US" sz="3200" b="1" baseline="30000" dirty="0">
                <a:solidFill>
                  <a:schemeClr val="bg1"/>
                </a:solidFill>
                <a:latin typeface="Montserrat" panose="02000505000000020004" pitchFamily="2" charset="77"/>
              </a:rPr>
              <a:t>2 </a:t>
            </a:r>
            <a:r>
              <a:rPr lang="en-US" sz="3200" b="1" dirty="0">
                <a:solidFill>
                  <a:schemeClr val="bg1"/>
                </a:solidFill>
                <a:latin typeface="Montserrat" panose="02000505000000020004" pitchFamily="2" charset="77"/>
              </a:rPr>
              <a:t>and we sent Timothy, our brother and God’s coworker in the gospel of Christ, to establish and exhort you in your faith, </a:t>
            </a:r>
            <a:r>
              <a:rPr lang="en-US" sz="3200" b="1" baseline="30000" dirty="0">
                <a:solidFill>
                  <a:schemeClr val="bg1"/>
                </a:solidFill>
                <a:latin typeface="Montserrat" panose="02000505000000020004" pitchFamily="2" charset="77"/>
              </a:rPr>
              <a:t>3 </a:t>
            </a:r>
            <a:r>
              <a:rPr lang="en-US" sz="3200" b="1" dirty="0">
                <a:solidFill>
                  <a:schemeClr val="bg1"/>
                </a:solidFill>
                <a:latin typeface="Montserrat" panose="02000505000000020004" pitchFamily="2" charset="77"/>
              </a:rPr>
              <a:t>that no one be moved by these afflictions. For you yourselves know that we are destined for this. </a:t>
            </a:r>
            <a:r>
              <a:rPr lang="en-US" sz="3200" b="1" baseline="30000" dirty="0">
                <a:solidFill>
                  <a:schemeClr val="bg1"/>
                </a:solidFill>
                <a:latin typeface="Montserrat" panose="02000505000000020004" pitchFamily="2" charset="77"/>
              </a:rPr>
              <a:t>4 </a:t>
            </a:r>
            <a:r>
              <a:rPr lang="en-US" sz="3200" b="1" dirty="0">
                <a:solidFill>
                  <a:schemeClr val="bg1"/>
                </a:solidFill>
                <a:latin typeface="Montserrat" panose="02000505000000020004" pitchFamily="2" charset="77"/>
              </a:rPr>
              <a:t>For when we were with you, we kept telling you beforehand that we were to suffer affliction, just as it has come to pass, and just as you know. </a:t>
            </a:r>
            <a:r>
              <a:rPr lang="en-US" sz="3200" b="1" baseline="30000" dirty="0">
                <a:solidFill>
                  <a:schemeClr val="bg1"/>
                </a:solidFill>
                <a:latin typeface="Montserrat" panose="02000505000000020004" pitchFamily="2" charset="77"/>
              </a:rPr>
              <a:t>5 </a:t>
            </a:r>
            <a:r>
              <a:rPr lang="en-US" sz="3200" b="1" dirty="0">
                <a:solidFill>
                  <a:schemeClr val="bg1"/>
                </a:solidFill>
                <a:latin typeface="Montserrat" panose="02000505000000020004" pitchFamily="2" charset="77"/>
              </a:rPr>
              <a:t>For this reason, when I could bear it no longer, I sent to learn about your faith, for fear that somehow the tempter had tempted you and our </a:t>
            </a:r>
            <a:r>
              <a:rPr lang="en-GB" sz="3200" b="1" dirty="0">
                <a:solidFill>
                  <a:schemeClr val="bg1"/>
                </a:solidFill>
                <a:latin typeface="Montserrat" panose="02000505000000020004" pitchFamily="2" charset="77"/>
              </a:rPr>
              <a:t>labour</a:t>
            </a:r>
            <a:r>
              <a:rPr lang="en-US" sz="3200" b="1" dirty="0">
                <a:solidFill>
                  <a:schemeClr val="bg1"/>
                </a:solidFill>
                <a:latin typeface="Montserrat" panose="02000505000000020004" pitchFamily="2" charset="77"/>
              </a:rPr>
              <a:t> would be in vain. </a:t>
            </a:r>
            <a:endParaRPr lang="en-GB" sz="3200" b="1" dirty="0">
              <a:solidFill>
                <a:schemeClr val="bg1"/>
              </a:solidFill>
              <a:latin typeface="Montserrat" panose="02000505000000020004" pitchFamily="2" charset="77"/>
            </a:endParaRPr>
          </a:p>
          <a:p>
            <a:pPr marL="0" indent="0">
              <a:lnSpc>
                <a:spcPct val="100000"/>
              </a:lnSpc>
              <a:buNone/>
            </a:pPr>
            <a:r>
              <a:rPr lang="en-GB" sz="1800" dirty="0">
                <a:solidFill>
                  <a:schemeClr val="bg1"/>
                </a:solidFill>
              </a:rPr>
              <a:t> </a:t>
            </a:r>
            <a:r>
              <a:rPr lang="en-GB" sz="1800" b="1" dirty="0">
                <a:solidFill>
                  <a:schemeClr val="bg1"/>
                </a:solidFill>
                <a:latin typeface="Montserrat" panose="02000505000000020004" pitchFamily="2" charset="77"/>
              </a:rPr>
              <a:t>1 Thessalonians 3v1-5 ESV</a:t>
            </a:r>
          </a:p>
        </p:txBody>
      </p:sp>
    </p:spTree>
    <p:extLst>
      <p:ext uri="{BB962C8B-B14F-4D97-AF65-F5344CB8AC3E}">
        <p14:creationId xmlns:p14="http://schemas.microsoft.com/office/powerpoint/2010/main" val="1578779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5" y="2168129"/>
            <a:ext cx="11603151" cy="2521743"/>
          </a:xfrm>
        </p:spPr>
        <p:txBody>
          <a:bodyPr>
            <a:noAutofit/>
          </a:bodyPr>
          <a:lstStyle/>
          <a:p>
            <a:pPr marL="0" indent="0" algn="ctr">
              <a:lnSpc>
                <a:spcPct val="100000"/>
              </a:lnSpc>
              <a:buNone/>
            </a:pPr>
            <a:r>
              <a:rPr lang="en-GB" sz="6600" b="1" dirty="0">
                <a:solidFill>
                  <a:schemeClr val="bg1"/>
                </a:solidFill>
                <a:latin typeface="Montserrat" panose="02000505000000020004" pitchFamily="2" charset="77"/>
              </a:rPr>
              <a:t>Satan, Suffering</a:t>
            </a:r>
          </a:p>
          <a:p>
            <a:pPr marL="0" indent="0" algn="ctr">
              <a:lnSpc>
                <a:spcPct val="100000"/>
              </a:lnSpc>
              <a:buNone/>
            </a:pPr>
            <a:r>
              <a:rPr lang="en-GB" sz="6600" b="1" dirty="0">
                <a:solidFill>
                  <a:schemeClr val="bg1"/>
                </a:solidFill>
                <a:latin typeface="Montserrat" panose="02000505000000020004" pitchFamily="2" charset="77"/>
              </a:rPr>
              <a:t>&amp; Temptation</a:t>
            </a:r>
          </a:p>
          <a:p>
            <a:pPr marL="0" indent="0" algn="ctr">
              <a:lnSpc>
                <a:spcPct val="100000"/>
              </a:lnSpc>
              <a:buNone/>
            </a:pPr>
            <a:r>
              <a:rPr lang="en-GB" sz="2400" b="1" dirty="0">
                <a:solidFill>
                  <a:schemeClr val="bg1"/>
                </a:solidFill>
                <a:latin typeface="Montserrat" panose="02000505000000020004" pitchFamily="2" charset="77"/>
              </a:rPr>
              <a:t>1 Thessalonians 2:17-3:5 ESV</a:t>
            </a:r>
            <a:endParaRPr lang="en-GB" sz="1400" b="1"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3861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gn="ctr">
              <a:lnSpc>
                <a:spcPct val="100000"/>
              </a:lnSpc>
              <a:buNone/>
            </a:pPr>
            <a:r>
              <a:rPr lang="en-GB" sz="4800" b="1" dirty="0">
                <a:solidFill>
                  <a:schemeClr val="bg1"/>
                </a:solidFill>
                <a:latin typeface="Montserrat" panose="02000505000000020004" pitchFamily="2" charset="77"/>
              </a:rPr>
              <a:t>1. Satan hinders </a:t>
            </a:r>
          </a:p>
          <a:p>
            <a:pPr marL="742950" indent="-742950">
              <a:lnSpc>
                <a:spcPct val="100000"/>
              </a:lnSpc>
              <a:buAutoNum type="arabicPeriod"/>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1339704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158353" y="335757"/>
            <a:ext cx="11875295" cy="6186487"/>
          </a:xfrm>
        </p:spPr>
        <p:txBody>
          <a:bodyPr>
            <a:noAutofit/>
          </a:bodyPr>
          <a:lstStyle/>
          <a:p>
            <a:pPr marL="0" indent="0" algn="ctr">
              <a:lnSpc>
                <a:spcPct val="100000"/>
              </a:lnSpc>
              <a:buNone/>
            </a:pPr>
            <a:r>
              <a:rPr lang="en-US" sz="4800" b="1" dirty="0">
                <a:solidFill>
                  <a:schemeClr val="bg1"/>
                </a:solidFill>
                <a:latin typeface="Montserrat" panose="02000505000000020004" pitchFamily="2" charset="77"/>
              </a:rPr>
              <a:t>Satan Hinders</a:t>
            </a:r>
          </a:p>
          <a:p>
            <a:pPr marL="0" indent="0">
              <a:lnSpc>
                <a:spcPct val="100000"/>
              </a:lnSpc>
              <a:buNone/>
            </a:pPr>
            <a:endParaRPr lang="en-US" sz="4000" b="1" baseline="30000" dirty="0">
              <a:solidFill>
                <a:schemeClr val="bg1"/>
              </a:solidFill>
              <a:latin typeface="Montserrat" panose="02000505000000020004" pitchFamily="2" charset="77"/>
            </a:endParaRPr>
          </a:p>
          <a:p>
            <a:pPr marL="0" indent="0">
              <a:lnSpc>
                <a:spcPct val="100000"/>
              </a:lnSpc>
              <a:buNone/>
            </a:pPr>
            <a:r>
              <a:rPr lang="en-US" sz="4000" b="1" dirty="0">
                <a:solidFill>
                  <a:schemeClr val="bg1"/>
                </a:solidFill>
                <a:latin typeface="Montserrat" panose="02000505000000020004" pitchFamily="2" charset="77"/>
              </a:rPr>
              <a:t>But since we were torn away from you… we wanted to come to you—I, Paul, again and again—</a:t>
            </a:r>
            <a:r>
              <a:rPr lang="en-US" sz="4000" b="1" dirty="0">
                <a:solidFill>
                  <a:srgbClr val="FFFF00"/>
                </a:solidFill>
                <a:latin typeface="Montserrat" panose="02000505000000020004" pitchFamily="2" charset="77"/>
              </a:rPr>
              <a:t>but Satan hindered us</a:t>
            </a:r>
            <a:r>
              <a:rPr lang="en-US" sz="4000" b="1" dirty="0">
                <a:solidFill>
                  <a:schemeClr val="bg1"/>
                </a:solidFill>
                <a:latin typeface="Montserrat" panose="02000505000000020004" pitchFamily="2" charset="77"/>
              </a:rPr>
              <a:t>.</a:t>
            </a:r>
          </a:p>
          <a:p>
            <a:pPr marL="0" indent="0">
              <a:lnSpc>
                <a:spcPct val="100000"/>
              </a:lnSpc>
              <a:buNone/>
            </a:pPr>
            <a:r>
              <a:rPr lang="en-GB" sz="1400" b="1" dirty="0">
                <a:solidFill>
                  <a:schemeClr val="bg1"/>
                </a:solidFill>
                <a:latin typeface="Montserrat" panose="02000505000000020004" pitchFamily="2" charset="77"/>
              </a:rPr>
              <a:t>1 Thessalonians 2:17-18 ESV</a:t>
            </a:r>
          </a:p>
        </p:txBody>
      </p:sp>
    </p:spTree>
    <p:extLst>
      <p:ext uri="{BB962C8B-B14F-4D97-AF65-F5344CB8AC3E}">
        <p14:creationId xmlns:p14="http://schemas.microsoft.com/office/powerpoint/2010/main" val="1043388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gn="ctr">
              <a:lnSpc>
                <a:spcPct val="100000"/>
              </a:lnSpc>
              <a:buNone/>
            </a:pPr>
            <a:r>
              <a:rPr lang="en-GB" sz="4800" b="1" dirty="0">
                <a:solidFill>
                  <a:schemeClr val="bg1"/>
                </a:solidFill>
                <a:latin typeface="Montserrat" panose="02000505000000020004" pitchFamily="2" charset="77"/>
              </a:rPr>
              <a:t>2. Expect suffering</a:t>
            </a:r>
          </a:p>
          <a:p>
            <a:pPr marL="742950" indent="-742950">
              <a:lnSpc>
                <a:spcPct val="100000"/>
              </a:lnSpc>
              <a:buAutoNum type="arabicPeriod"/>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1505749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158353" y="335757"/>
            <a:ext cx="11875295" cy="6186487"/>
          </a:xfrm>
        </p:spPr>
        <p:txBody>
          <a:bodyPr>
            <a:noAutofit/>
          </a:bodyPr>
          <a:lstStyle/>
          <a:p>
            <a:pPr marL="0" indent="0" algn="ctr">
              <a:lnSpc>
                <a:spcPct val="100000"/>
              </a:lnSpc>
              <a:buNone/>
            </a:pPr>
            <a:r>
              <a:rPr lang="en-US" sz="4800" b="1" dirty="0">
                <a:solidFill>
                  <a:schemeClr val="bg1"/>
                </a:solidFill>
                <a:latin typeface="Montserrat" panose="02000505000000020004" pitchFamily="2" charset="77"/>
              </a:rPr>
              <a:t>Expect suffering</a:t>
            </a:r>
          </a:p>
          <a:p>
            <a:pPr marL="0" indent="0" algn="ctr">
              <a:lnSpc>
                <a:spcPct val="100000"/>
              </a:lnSpc>
              <a:buNone/>
            </a:pPr>
            <a:endParaRPr lang="en-US" sz="4000" b="1" dirty="0">
              <a:solidFill>
                <a:schemeClr val="bg1"/>
              </a:solidFill>
              <a:latin typeface="Montserrat" panose="02000505000000020004" pitchFamily="2" charset="77"/>
            </a:endParaRPr>
          </a:p>
          <a:p>
            <a:pPr marL="0" indent="0">
              <a:lnSpc>
                <a:spcPct val="100000"/>
              </a:lnSpc>
              <a:buNone/>
            </a:pPr>
            <a:r>
              <a:rPr lang="en-US" sz="3600" b="1" baseline="30000" dirty="0">
                <a:solidFill>
                  <a:schemeClr val="bg1"/>
                </a:solidFill>
                <a:latin typeface="Montserrat" panose="02000505000000020004" pitchFamily="2" charset="77"/>
              </a:rPr>
              <a:t>3 </a:t>
            </a:r>
            <a:r>
              <a:rPr lang="en-US" sz="3600" b="1" dirty="0">
                <a:solidFill>
                  <a:schemeClr val="bg1"/>
                </a:solidFill>
                <a:latin typeface="Montserrat" panose="02000505000000020004" pitchFamily="2" charset="77"/>
              </a:rPr>
              <a:t>that no one be moved by </a:t>
            </a:r>
            <a:r>
              <a:rPr lang="en-US" sz="3600" b="1" dirty="0">
                <a:solidFill>
                  <a:srgbClr val="FFFF00"/>
                </a:solidFill>
                <a:latin typeface="Montserrat" panose="02000505000000020004" pitchFamily="2" charset="77"/>
              </a:rPr>
              <a:t>these afflictions</a:t>
            </a:r>
            <a:r>
              <a:rPr lang="en-US" sz="3600" b="1" dirty="0">
                <a:solidFill>
                  <a:schemeClr val="bg1"/>
                </a:solidFill>
                <a:latin typeface="Montserrat" panose="02000505000000020004" pitchFamily="2" charset="77"/>
              </a:rPr>
              <a:t>. For you yourselves know that we are </a:t>
            </a:r>
            <a:r>
              <a:rPr lang="en-US" sz="3600" b="1" dirty="0">
                <a:solidFill>
                  <a:srgbClr val="FFFF00"/>
                </a:solidFill>
                <a:latin typeface="Montserrat" panose="02000505000000020004" pitchFamily="2" charset="77"/>
              </a:rPr>
              <a:t>destined for this</a:t>
            </a:r>
            <a:r>
              <a:rPr lang="en-US" sz="3600" b="1" dirty="0">
                <a:solidFill>
                  <a:schemeClr val="bg1"/>
                </a:solidFill>
                <a:latin typeface="Montserrat" panose="02000505000000020004" pitchFamily="2" charset="77"/>
              </a:rPr>
              <a:t>. </a:t>
            </a:r>
            <a:endParaRPr lang="en-US" sz="3600" b="1" dirty="0">
              <a:solidFill>
                <a:srgbClr val="FFFF00"/>
              </a:solidFill>
              <a:latin typeface="Montserrat" panose="02000505000000020004" pitchFamily="2" charset="77"/>
            </a:endParaRPr>
          </a:p>
          <a:p>
            <a:pPr marL="0" indent="0">
              <a:lnSpc>
                <a:spcPct val="100000"/>
              </a:lnSpc>
              <a:buNone/>
            </a:pPr>
            <a:endParaRPr lang="en-US" sz="3600" b="1" dirty="0">
              <a:solidFill>
                <a:schemeClr val="bg1"/>
              </a:solidFill>
              <a:latin typeface="Montserrat" panose="02000505000000020004" pitchFamily="2" charset="77"/>
            </a:endParaRPr>
          </a:p>
          <a:p>
            <a:pPr marL="0" indent="0">
              <a:lnSpc>
                <a:spcPct val="100000"/>
              </a:lnSpc>
              <a:buNone/>
            </a:pPr>
            <a:r>
              <a:rPr lang="en-US" sz="3600" b="1" baseline="30000" dirty="0">
                <a:solidFill>
                  <a:schemeClr val="bg1"/>
                </a:solidFill>
                <a:latin typeface="Montserrat" panose="02000505000000020004" pitchFamily="2" charset="77"/>
              </a:rPr>
              <a:t>4 </a:t>
            </a:r>
            <a:r>
              <a:rPr lang="en-US" sz="3600" b="1" dirty="0">
                <a:solidFill>
                  <a:schemeClr val="bg1"/>
                </a:solidFill>
                <a:latin typeface="Montserrat" panose="02000505000000020004" pitchFamily="2" charset="77"/>
              </a:rPr>
              <a:t>For when we were with you, </a:t>
            </a:r>
            <a:r>
              <a:rPr lang="en-US" sz="3600" b="1" dirty="0">
                <a:solidFill>
                  <a:srgbClr val="FFFF00"/>
                </a:solidFill>
                <a:latin typeface="Montserrat" panose="02000505000000020004" pitchFamily="2" charset="77"/>
              </a:rPr>
              <a:t>we kept telling you beforehand that we were to suffer affliction,</a:t>
            </a:r>
            <a:r>
              <a:rPr lang="en-US" sz="3600" b="1" dirty="0">
                <a:solidFill>
                  <a:schemeClr val="bg1"/>
                </a:solidFill>
                <a:latin typeface="Montserrat" panose="02000505000000020004" pitchFamily="2" charset="77"/>
              </a:rPr>
              <a:t> just as it has come to pass, and just as you know </a:t>
            </a:r>
          </a:p>
          <a:p>
            <a:pPr marL="0" indent="0">
              <a:lnSpc>
                <a:spcPct val="100000"/>
              </a:lnSpc>
              <a:buNone/>
            </a:pPr>
            <a:r>
              <a:rPr lang="en-GB" sz="1400" b="1" dirty="0">
                <a:solidFill>
                  <a:schemeClr val="bg1"/>
                </a:solidFill>
                <a:latin typeface="Montserrat" panose="02000505000000020004" pitchFamily="2" charset="77"/>
              </a:rPr>
              <a:t>1 Thessalonians 3 ESV</a:t>
            </a:r>
          </a:p>
        </p:txBody>
      </p:sp>
    </p:spTree>
    <p:extLst>
      <p:ext uri="{BB962C8B-B14F-4D97-AF65-F5344CB8AC3E}">
        <p14:creationId xmlns:p14="http://schemas.microsoft.com/office/powerpoint/2010/main" val="3208545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158353" y="335757"/>
            <a:ext cx="11875295" cy="6186487"/>
          </a:xfrm>
        </p:spPr>
        <p:txBody>
          <a:bodyPr>
            <a:noAutofit/>
          </a:bodyPr>
          <a:lstStyle/>
          <a:p>
            <a:pPr marL="0" indent="0">
              <a:lnSpc>
                <a:spcPct val="100000"/>
              </a:lnSpc>
              <a:buNone/>
            </a:pPr>
            <a:r>
              <a:rPr lang="en-US" sz="4800" b="1" baseline="30000" dirty="0">
                <a:solidFill>
                  <a:schemeClr val="bg1"/>
                </a:solidFill>
                <a:latin typeface="Montserrat" panose="02000505000000020004" pitchFamily="2" charset="77"/>
              </a:rPr>
              <a:t>10</a:t>
            </a:r>
            <a:r>
              <a:rPr lang="en-US" sz="4800" b="1" dirty="0">
                <a:solidFill>
                  <a:schemeClr val="bg1"/>
                </a:solidFill>
                <a:latin typeface="Montserrat" panose="02000505000000020004" pitchFamily="2" charset="77"/>
              </a:rPr>
              <a:t> The thief comes only to </a:t>
            </a:r>
            <a:r>
              <a:rPr lang="en-US" sz="4800" b="1" u="sng" dirty="0">
                <a:solidFill>
                  <a:schemeClr val="bg1"/>
                </a:solidFill>
                <a:latin typeface="Montserrat" panose="02000505000000020004" pitchFamily="2" charset="77"/>
              </a:rPr>
              <a:t>steal</a:t>
            </a:r>
            <a:r>
              <a:rPr lang="en-US" sz="4800" b="1" dirty="0">
                <a:solidFill>
                  <a:schemeClr val="bg1"/>
                </a:solidFill>
                <a:latin typeface="Montserrat" panose="02000505000000020004" pitchFamily="2" charset="77"/>
              </a:rPr>
              <a:t> and </a:t>
            </a:r>
            <a:r>
              <a:rPr lang="en-US" sz="4800" b="1" u="sng" dirty="0">
                <a:solidFill>
                  <a:schemeClr val="bg1"/>
                </a:solidFill>
                <a:latin typeface="Montserrat" panose="02000505000000020004" pitchFamily="2" charset="77"/>
              </a:rPr>
              <a:t>kill</a:t>
            </a:r>
            <a:r>
              <a:rPr lang="en-US" sz="4800" b="1" dirty="0">
                <a:solidFill>
                  <a:schemeClr val="bg1"/>
                </a:solidFill>
                <a:latin typeface="Montserrat" panose="02000505000000020004" pitchFamily="2" charset="77"/>
              </a:rPr>
              <a:t> and </a:t>
            </a:r>
            <a:r>
              <a:rPr lang="en-US" sz="4800" b="1" u="sng" dirty="0">
                <a:solidFill>
                  <a:schemeClr val="bg1"/>
                </a:solidFill>
                <a:latin typeface="Montserrat" panose="02000505000000020004" pitchFamily="2" charset="77"/>
              </a:rPr>
              <a:t>destroy</a:t>
            </a:r>
            <a:r>
              <a:rPr lang="en-US" sz="4800" b="1" dirty="0">
                <a:solidFill>
                  <a:schemeClr val="bg1"/>
                </a:solidFill>
                <a:latin typeface="Montserrat" panose="02000505000000020004" pitchFamily="2" charset="77"/>
              </a:rPr>
              <a:t>. I came that they may have </a:t>
            </a:r>
            <a:r>
              <a:rPr lang="en-US" sz="4800" b="1" u="sng" dirty="0">
                <a:solidFill>
                  <a:schemeClr val="bg1"/>
                </a:solidFill>
                <a:latin typeface="Montserrat" panose="02000505000000020004" pitchFamily="2" charset="77"/>
              </a:rPr>
              <a:t>life</a:t>
            </a:r>
            <a:r>
              <a:rPr lang="en-US" sz="4800" b="1" dirty="0">
                <a:solidFill>
                  <a:schemeClr val="bg1"/>
                </a:solidFill>
                <a:latin typeface="Montserrat" panose="02000505000000020004" pitchFamily="2" charset="77"/>
              </a:rPr>
              <a:t> and have it </a:t>
            </a:r>
            <a:r>
              <a:rPr lang="en-US" sz="4800" b="1" u="sng" dirty="0">
                <a:solidFill>
                  <a:schemeClr val="bg1"/>
                </a:solidFill>
                <a:latin typeface="Montserrat" panose="02000505000000020004" pitchFamily="2" charset="77"/>
              </a:rPr>
              <a:t>abundantly</a:t>
            </a:r>
            <a:r>
              <a:rPr lang="en-US" sz="4800" b="1" dirty="0">
                <a:solidFill>
                  <a:schemeClr val="bg1"/>
                </a:solidFill>
                <a:latin typeface="Montserrat" panose="02000505000000020004" pitchFamily="2" charset="77"/>
              </a:rPr>
              <a:t>. </a:t>
            </a:r>
            <a:r>
              <a:rPr lang="en-US" sz="4800" b="1" baseline="30000" dirty="0">
                <a:solidFill>
                  <a:schemeClr val="bg1"/>
                </a:solidFill>
                <a:latin typeface="Montserrat" panose="02000505000000020004" pitchFamily="2" charset="77"/>
              </a:rPr>
              <a:t>11</a:t>
            </a:r>
            <a:r>
              <a:rPr lang="en-US" sz="4800" b="1" dirty="0">
                <a:solidFill>
                  <a:schemeClr val="bg1"/>
                </a:solidFill>
                <a:latin typeface="Montserrat" panose="02000505000000020004" pitchFamily="2" charset="77"/>
              </a:rPr>
              <a:t> I am the good shepherd. The good shepherd lays down his life for the sheep.</a:t>
            </a:r>
          </a:p>
          <a:p>
            <a:pPr marL="0" indent="0">
              <a:lnSpc>
                <a:spcPct val="100000"/>
              </a:lnSpc>
              <a:buNone/>
            </a:pPr>
            <a:r>
              <a:rPr lang="en-GB" sz="1600" b="1" dirty="0">
                <a:solidFill>
                  <a:schemeClr val="bg1"/>
                </a:solidFill>
                <a:latin typeface="Montserrat" panose="02000505000000020004" pitchFamily="2" charset="77"/>
              </a:rPr>
              <a:t>John 10:10-11 ESV</a:t>
            </a:r>
          </a:p>
        </p:txBody>
      </p:sp>
    </p:spTree>
    <p:extLst>
      <p:ext uri="{BB962C8B-B14F-4D97-AF65-F5344CB8AC3E}">
        <p14:creationId xmlns:p14="http://schemas.microsoft.com/office/powerpoint/2010/main" val="3331289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5600</TotalTime>
  <Words>2620</Words>
  <Application>Microsoft Macintosh PowerPoint</Application>
  <PresentationFormat>Widescreen</PresentationFormat>
  <Paragraphs>156</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80</cp:revision>
  <cp:lastPrinted>2020-05-06T12:02:55Z</cp:lastPrinted>
  <dcterms:created xsi:type="dcterms:W3CDTF">2020-03-12T10:02:44Z</dcterms:created>
  <dcterms:modified xsi:type="dcterms:W3CDTF">2020-05-06T16:06:30Z</dcterms:modified>
</cp:coreProperties>
</file>