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80" r:id="rId4"/>
    <p:sldId id="273" r:id="rId5"/>
    <p:sldId id="259" r:id="rId6"/>
    <p:sldId id="261" r:id="rId7"/>
    <p:sldId id="262" r:id="rId8"/>
    <p:sldId id="276" r:id="rId9"/>
    <p:sldId id="277" r:id="rId10"/>
    <p:sldId id="281" r:id="rId11"/>
    <p:sldId id="282" r:id="rId12"/>
    <p:sldId id="279" r:id="rId13"/>
    <p:sldId id="274" r:id="rId14"/>
    <p:sldId id="272" r:id="rId15"/>
    <p:sldId id="269" r:id="rId16"/>
    <p:sldId id="268" r:id="rId17"/>
    <p:sldId id="271" r:id="rId18"/>
    <p:sldId id="270" r:id="rId19"/>
    <p:sldId id="265" r:id="rId20"/>
    <p:sldId id="266" r:id="rId21"/>
    <p:sldId id="283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5"/>
    <p:restoredTop sz="95807"/>
  </p:normalViewPr>
  <p:slideViewPr>
    <p:cSldViewPr snapToGrid="0" snapToObjects="1">
      <p:cViewPr varScale="1">
        <p:scale>
          <a:sx n="48" d="100"/>
          <a:sy n="48" d="100"/>
        </p:scale>
        <p:origin x="224" y="1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8AA9-2975-AF43-A45F-285C1B97D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E9EEE-598C-A143-9A32-A76CCDA06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7B38D-CF25-2645-8D54-69471F92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B059B-6742-F043-B81E-DA0AC62E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70666-50EF-0348-BD41-80165301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1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4C80-D035-C146-9223-29981EA01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8DEE9-BDB3-4B42-B7BC-8A87F1302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B4222-FA3E-804B-BDF6-E6AF27B2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9F115-5946-EA4F-A6A8-36F4BBD8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FB806-4F1B-4E44-8D15-C47AD410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7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41764-1552-C746-977B-56DE0BF97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1BA23-F0A1-F84A-8319-439CEB738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5A420-675A-5B44-8B3D-29B26CBB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458C3-A13E-9449-9598-03DDCD7D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9403B-7E22-F948-A58B-C3C6A192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FD94-685B-9A47-B11C-DE6A0445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939F-9267-F048-A15C-C8954D2E8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A8A4B-9FE3-1345-B8F4-5744C60E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2A93-754C-7D4E-A02F-1E19BF34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4E989-1387-AC46-8E2B-407840E3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3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1A7E-E157-1843-A67B-B9BBD19B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D7FD9-0E4F-9346-818A-34A2AF205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0BBA1-F749-EC43-8FC7-D510F7C8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6D22B-C50C-3A42-A342-8FEA77ED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461E9-1A8A-9242-B20B-DE21D7E3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4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BAC6-4A19-BA46-8630-70985CAD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0C70-0601-BA42-A22A-213485A56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02EB8-408B-B24D-BEB1-F6D9CDC39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0A59B-D12F-6545-88E8-0FD6AFCC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45F97-9A9D-BD4C-B3BD-77EA9173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F6F93-7F17-C847-B0AD-401E7405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3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C6BF-2573-D942-A6DB-74A8D34E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15E78-4C62-0A4A-97D9-6A07B907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1AC06-5BFC-444B-A48D-7DDA6553E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21877-CA5D-7F4B-BAA2-F48A29FC3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944C5-314F-A546-8A22-83EA6949A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36212-4097-3D4C-BF39-DAD01A94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16233-5E40-C241-8A42-76DB5B95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EB84BD-A491-5B47-9873-75941F65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3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E8B8-27E0-B145-B667-135C0379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42ACF-C3F4-D54F-840C-99CD64CA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1311B-F6B2-1D4D-9655-365E08B1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2D9DD-236C-0D4D-8E17-F6C17FA6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7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A8335-2B8E-B645-86D9-DC97E870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ABA00-AC3F-AC4E-8591-60E00649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C97E6-B8A0-964E-B28B-C9DA85DC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6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31D7-B8EC-D84D-A513-9324E5F9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50ADD-85D4-F24F-BF08-269FEE42B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CA5D8-29D4-0A44-A589-4FDA53E6E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2B0F4-22FB-C245-B95E-E021B777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3865E-F69F-8A46-AD6A-FF8CA567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45FA0-1B2A-324C-8146-6B86EE77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7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D9F6-4C87-3048-9CCB-07673C6D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876C2C-BBA6-154C-ADC8-2308EA1D1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74B42-1119-834F-875C-151FCE41F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6A4E8-BC42-D24F-A288-FF1399EC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312BA-D88D-B34F-AF56-24772DAB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FA196-53EB-CF43-9F3E-D28A340C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3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35205-7DEE-BC4D-82E5-24B84497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5E758-4A81-E345-AFA6-2B4C1CD81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6052-3312-F943-80F4-0EBED00DF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9E8D-1997-474C-BA45-2237120C01C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79150-BCB3-B442-8FA5-AA76E4375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68BE9-5B59-1A40-BF3B-A0C975B98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DDDC-90C3-FD4B-B503-0B5FBD67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8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481AA-5A0B-9145-B7F4-09C7C2A22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0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DC57-AA18-0046-BBFF-2F35BA9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55" y="828675"/>
            <a:ext cx="11079290" cy="4886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Caleb was a MAN OF A 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DIFFERENT SPIRIT 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who followed God wholeheartedly and LAID HOLD OF HIS INHERITANCE.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People of a different spirit say 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“We should” 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and 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”we can” 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when others say “We can’t” and grumble.</a:t>
            </a:r>
          </a:p>
        </p:txBody>
      </p:sp>
    </p:spTree>
    <p:extLst>
      <p:ext uri="{BB962C8B-B14F-4D97-AF65-F5344CB8AC3E}">
        <p14:creationId xmlns:p14="http://schemas.microsoft.com/office/powerpoint/2010/main" val="174200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315DA-BEE1-D841-BA12-0E0D023CD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DC57-AA18-0046-BBFF-2F35BA9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87" y="499873"/>
            <a:ext cx="11176826" cy="52151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100" b="1" baseline="30000" dirty="0">
                <a:solidFill>
                  <a:schemeClr val="bg1"/>
                </a:solidFill>
                <a:latin typeface="CMG Sans SemiBold" pitchFamily="2" charset="77"/>
              </a:rPr>
              <a:t>17 </a:t>
            </a:r>
            <a:r>
              <a:rPr lang="en-GB" sz="3100" b="1" dirty="0">
                <a:solidFill>
                  <a:schemeClr val="bg1"/>
                </a:solidFill>
                <a:latin typeface="CMG Sans SemiBold" pitchFamily="2" charset="77"/>
              </a:rPr>
              <a:t>When Moses sent them to explore Canaan, he said, “Go up through the Negev and on into the hill country. </a:t>
            </a:r>
            <a:r>
              <a:rPr lang="en-GB" sz="3100" b="1" baseline="30000" dirty="0">
                <a:solidFill>
                  <a:schemeClr val="bg1"/>
                </a:solidFill>
                <a:latin typeface="CMG Sans SemiBold" pitchFamily="2" charset="77"/>
              </a:rPr>
              <a:t>18</a:t>
            </a:r>
            <a:r>
              <a:rPr lang="en-GB" sz="3100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sz="3200" b="1" u="sng" dirty="0">
                <a:solidFill>
                  <a:srgbClr val="FCB01B"/>
                </a:solidFill>
                <a:latin typeface="CMG Sans SemiBold" pitchFamily="2" charset="77"/>
              </a:rPr>
              <a:t>See</a:t>
            </a:r>
            <a:r>
              <a:rPr lang="en-GB" sz="3100" b="1" dirty="0">
                <a:solidFill>
                  <a:srgbClr val="FCB01B"/>
                </a:solidFill>
                <a:latin typeface="CMG Sans SemiBold" pitchFamily="2" charset="77"/>
              </a:rPr>
              <a:t> what the land is like </a:t>
            </a:r>
            <a:r>
              <a:rPr lang="en-GB" sz="3100" b="1" dirty="0">
                <a:solidFill>
                  <a:schemeClr val="bg1"/>
                </a:solidFill>
                <a:latin typeface="CMG Sans SemiBold" pitchFamily="2" charset="77"/>
              </a:rPr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Numbers 13:17-18 NIV</a:t>
            </a:r>
          </a:p>
        </p:txBody>
      </p:sp>
    </p:spTree>
    <p:extLst>
      <p:ext uri="{BB962C8B-B14F-4D97-AF65-F5344CB8AC3E}">
        <p14:creationId xmlns:p14="http://schemas.microsoft.com/office/powerpoint/2010/main" val="149633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DC57-AA18-0046-BBFF-2F35BA9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9" y="828675"/>
            <a:ext cx="10957370" cy="4886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35 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“No one from this evil generation shall see the good land I swore to give your ancestors, </a:t>
            </a: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36 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except Caleb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 son of </a:t>
            </a:r>
            <a:r>
              <a:rPr lang="en-GB" sz="3600" b="1" dirty="0" err="1">
                <a:solidFill>
                  <a:schemeClr val="bg1"/>
                </a:solidFill>
                <a:latin typeface="CMG Sans SemiBold" pitchFamily="2" charset="77"/>
              </a:rPr>
              <a:t>Jephunneh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. He will see it, and I will give him and his descendants the land he set his feet on, because 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he followed the </a:t>
            </a:r>
            <a:r>
              <a:rPr lang="en-GB" sz="3600" b="1" cap="small" dirty="0">
                <a:solidFill>
                  <a:srgbClr val="FBB01B"/>
                </a:solidFill>
                <a:latin typeface="CMG Sans SemiBold" pitchFamily="2" charset="77"/>
              </a:rPr>
              <a:t>Lord 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wholeheartedly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CMG Sans SemiBold" pitchFamily="2" charset="77"/>
              </a:rPr>
              <a:t>Deuteronomy 1:35-36 NIV</a:t>
            </a:r>
          </a:p>
        </p:txBody>
      </p:sp>
    </p:spTree>
    <p:extLst>
      <p:ext uri="{BB962C8B-B14F-4D97-AF65-F5344CB8AC3E}">
        <p14:creationId xmlns:p14="http://schemas.microsoft.com/office/powerpoint/2010/main" val="229659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6D149-7AEB-2448-A256-2CD8F5DF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76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5A54E-F6B3-AE47-91D6-5663C437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876778-A9F8-5D4B-8281-CA2D6AAD1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60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229DB-9A3B-EF4E-9557-E662A184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6DEC16-BBEB-9D4E-A87B-C19914FA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8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E6367-8370-A849-9F01-0D6DA9185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DC57-AA18-0046-BBFF-2F35BA9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87" y="499873"/>
            <a:ext cx="11176826" cy="52151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1 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The </a:t>
            </a:r>
            <a:r>
              <a:rPr lang="en-GB" sz="3600" b="1" cap="small" dirty="0">
                <a:solidFill>
                  <a:schemeClr val="bg1"/>
                </a:solidFill>
                <a:latin typeface="CMG Sans SemiBold" pitchFamily="2" charset="77"/>
              </a:rPr>
              <a:t>Lord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 spoke to Moses, saying, </a:t>
            </a: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2 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“Send men to spy out the land of Canaan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, which I am giving to the people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 of Israel. From each tribe of their fathers you shall send a man, every one a chief among them.” </a:t>
            </a: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3 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So Moses sent them 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Numbers 13:1-3 ESV</a:t>
            </a:r>
          </a:p>
        </p:txBody>
      </p:sp>
    </p:spTree>
    <p:extLst>
      <p:ext uri="{BB962C8B-B14F-4D97-AF65-F5344CB8AC3E}">
        <p14:creationId xmlns:p14="http://schemas.microsoft.com/office/powerpoint/2010/main" val="2129348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150F6C-37D9-FC4A-B1A0-08FD6C70D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83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315DA-BEE1-D841-BA12-0E0D023CD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3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ED912-FC93-5746-A022-787A0F67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1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DC57-AA18-0046-BBFF-2F35BA9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87" y="499873"/>
            <a:ext cx="11176826" cy="52151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300" b="1" baseline="30000" dirty="0">
                <a:solidFill>
                  <a:schemeClr val="bg1"/>
                </a:solidFill>
                <a:latin typeface="CMG Sans SemiBold" pitchFamily="2" charset="77"/>
              </a:rPr>
              <a:t>17 </a:t>
            </a:r>
            <a:r>
              <a:rPr lang="en-GB" sz="3300" b="1" dirty="0">
                <a:solidFill>
                  <a:schemeClr val="bg1"/>
                </a:solidFill>
                <a:latin typeface="CMG Sans SemiBold" pitchFamily="2" charset="77"/>
              </a:rPr>
              <a:t>When Moses sent them to explore Canaan, he said, “Go up through the Negev and on into the hill country. </a:t>
            </a:r>
            <a:r>
              <a:rPr lang="en-GB" sz="3300" b="1" baseline="30000" dirty="0">
                <a:solidFill>
                  <a:schemeClr val="bg1"/>
                </a:solidFill>
                <a:latin typeface="CMG Sans SemiBold" pitchFamily="2" charset="77"/>
              </a:rPr>
              <a:t>18</a:t>
            </a:r>
            <a:r>
              <a:rPr lang="en-GB" sz="3300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sz="3300" b="1" dirty="0">
                <a:solidFill>
                  <a:srgbClr val="FCB01B"/>
                </a:solidFill>
                <a:latin typeface="CMG Sans SemiBold" pitchFamily="2" charset="77"/>
              </a:rPr>
              <a:t>See what the land is like </a:t>
            </a:r>
            <a:r>
              <a:rPr lang="en-GB" sz="3300" b="1" dirty="0">
                <a:solidFill>
                  <a:schemeClr val="bg1"/>
                </a:solidFill>
                <a:latin typeface="CMG Sans SemiBold" pitchFamily="2" charset="77"/>
              </a:rPr>
              <a:t>and whether the people who live there are strong or weak, few or many. </a:t>
            </a:r>
            <a:r>
              <a:rPr lang="en-GB" sz="3300" b="1" baseline="30000" dirty="0">
                <a:solidFill>
                  <a:schemeClr val="bg1"/>
                </a:solidFill>
                <a:latin typeface="CMG Sans SemiBold" pitchFamily="2" charset="77"/>
              </a:rPr>
              <a:t>19</a:t>
            </a:r>
            <a:r>
              <a:rPr lang="en-GB" sz="3300" b="1" dirty="0">
                <a:solidFill>
                  <a:schemeClr val="bg1"/>
                </a:solidFill>
                <a:latin typeface="CMG Sans SemiBold" pitchFamily="2" charset="77"/>
              </a:rPr>
              <a:t> What kind of land do they live in? Is it good or bad? What kind of towns do they live in? Are they unwalled or fortified? </a:t>
            </a:r>
            <a:r>
              <a:rPr lang="en-GB" sz="3300" b="1" baseline="30000" dirty="0">
                <a:solidFill>
                  <a:schemeClr val="bg1"/>
                </a:solidFill>
                <a:latin typeface="CMG Sans SemiBold" pitchFamily="2" charset="77"/>
              </a:rPr>
              <a:t>20</a:t>
            </a:r>
            <a:r>
              <a:rPr lang="en-GB" sz="3300" b="1" dirty="0">
                <a:solidFill>
                  <a:schemeClr val="bg1"/>
                </a:solidFill>
                <a:latin typeface="CMG Sans SemiBold" pitchFamily="2" charset="77"/>
              </a:rPr>
              <a:t> How is the soil? Is it fertile or poor? Are there trees in it or not? …</a:t>
            </a:r>
            <a:r>
              <a:rPr lang="en-GB" sz="3300" b="1" baseline="30000" dirty="0">
                <a:solidFill>
                  <a:schemeClr val="bg1"/>
                </a:solidFill>
                <a:latin typeface="CMG Sans SemiBold" pitchFamily="2" charset="77"/>
              </a:rPr>
              <a:t>21</a:t>
            </a:r>
            <a:r>
              <a:rPr lang="en-GB" sz="3300" b="1" dirty="0">
                <a:solidFill>
                  <a:schemeClr val="bg1"/>
                </a:solidFill>
                <a:latin typeface="CMG Sans SemiBold" pitchFamily="2" charset="77"/>
              </a:rPr>
              <a:t> So they went up and explored the land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Numbers 13:17-22 NIV</a:t>
            </a:r>
          </a:p>
        </p:txBody>
      </p:sp>
    </p:spTree>
    <p:extLst>
      <p:ext uri="{BB962C8B-B14F-4D97-AF65-F5344CB8AC3E}">
        <p14:creationId xmlns:p14="http://schemas.microsoft.com/office/powerpoint/2010/main" val="294465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DC57-AA18-0046-BBFF-2F35BA9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63" y="828675"/>
            <a:ext cx="10810875" cy="4886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26 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They came back to Moses and Aaron and the whole Israelite community at Kadesh in the Desert of </a:t>
            </a:r>
            <a:r>
              <a:rPr lang="en-GB" sz="3600" b="1" dirty="0" err="1">
                <a:solidFill>
                  <a:schemeClr val="bg1"/>
                </a:solidFill>
                <a:latin typeface="CMG Sans SemiBold" pitchFamily="2" charset="77"/>
              </a:rPr>
              <a:t>Paran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. There they reported to them and to the whole assembly and 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showed them the fruit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of the land.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27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 They gave Moses this account… “We went into the land to which you sent us, and 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it does flow with milk and honey! Here is its fruit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Numbers 13:26-27 NIV</a:t>
            </a:r>
          </a:p>
        </p:txBody>
      </p:sp>
    </p:spTree>
    <p:extLst>
      <p:ext uri="{BB962C8B-B14F-4D97-AF65-F5344CB8AC3E}">
        <p14:creationId xmlns:p14="http://schemas.microsoft.com/office/powerpoint/2010/main" val="46650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DC57-AA18-0046-BBFF-2F35BA9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55" y="828675"/>
            <a:ext cx="11079290" cy="4886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28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sz="3600" b="1" u="sng" dirty="0">
                <a:solidFill>
                  <a:schemeClr val="bg1"/>
                </a:solidFill>
                <a:latin typeface="CMG Sans SemiBold" pitchFamily="2" charset="77"/>
              </a:rPr>
              <a:t>But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 the people who live there are powerful, and the cities are fortified and very large. We even saw descendants of </a:t>
            </a:r>
            <a:r>
              <a:rPr lang="en-GB" sz="3600" b="1" dirty="0" err="1">
                <a:solidFill>
                  <a:schemeClr val="bg1"/>
                </a:solidFill>
                <a:latin typeface="CMG Sans SemiBold" pitchFamily="2" charset="77"/>
              </a:rPr>
              <a:t>Anak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 there. </a:t>
            </a: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29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 The Amalekites live in the Negev; the Hittites, Jebusites and Amorites live in the hill country; and the Canaanites live near the sea and along the Jordan.”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Numbers 13:27-29 NIV</a:t>
            </a:r>
          </a:p>
        </p:txBody>
      </p:sp>
    </p:spTree>
    <p:extLst>
      <p:ext uri="{BB962C8B-B14F-4D97-AF65-F5344CB8AC3E}">
        <p14:creationId xmlns:p14="http://schemas.microsoft.com/office/powerpoint/2010/main" val="125719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DC57-AA18-0046-BBFF-2F35BA9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55" y="828675"/>
            <a:ext cx="11079290" cy="4886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30 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Then Caleb silenced the people before Moses and said, “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We should 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go up and take possession of the land, for 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we can 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certainly do it.” </a:t>
            </a: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31 </a:t>
            </a:r>
            <a:r>
              <a:rPr lang="en-GB" sz="3600" b="1" u="sng" dirty="0">
                <a:solidFill>
                  <a:schemeClr val="bg1"/>
                </a:solidFill>
                <a:latin typeface="CMG Sans SemiBold" pitchFamily="2" charset="77"/>
              </a:rPr>
              <a:t>But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 the men who had gone up with him said, “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We can’t 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attack those people; they are stronger than we are.”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Numbers 13:30-31 NIV</a:t>
            </a:r>
          </a:p>
        </p:txBody>
      </p:sp>
    </p:spTree>
    <p:extLst>
      <p:ext uri="{BB962C8B-B14F-4D97-AF65-F5344CB8AC3E}">
        <p14:creationId xmlns:p14="http://schemas.microsoft.com/office/powerpoint/2010/main" val="278524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DC57-AA18-0046-BBFF-2F35BA9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55" y="609601"/>
            <a:ext cx="1107929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32 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And they spread among the Israelites a bad report </a:t>
            </a:r>
            <a:r>
              <a:rPr lang="en-GB" sz="3600" b="1" u="sng" dirty="0">
                <a:solidFill>
                  <a:schemeClr val="bg1"/>
                </a:solidFill>
                <a:latin typeface="CMG Sans SemiBold" pitchFamily="2" charset="77"/>
              </a:rPr>
              <a:t>about the land 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they had explored. They said, “The land we explored devours those living in it. All the people we saw there are of great size. </a:t>
            </a:r>
            <a:r>
              <a:rPr lang="en-GB" sz="3600" b="1" baseline="30000" dirty="0">
                <a:solidFill>
                  <a:schemeClr val="bg1"/>
                </a:solidFill>
                <a:latin typeface="CMG Sans SemiBold" pitchFamily="2" charset="77"/>
              </a:rPr>
              <a:t>33 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We saw the Nephilim there (the descendants of </a:t>
            </a:r>
            <a:r>
              <a:rPr lang="en-GB" sz="3600" b="1" dirty="0" err="1">
                <a:solidFill>
                  <a:schemeClr val="bg1"/>
                </a:solidFill>
                <a:latin typeface="CMG Sans SemiBold" pitchFamily="2" charset="77"/>
              </a:rPr>
              <a:t>Anak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 come from the Nephilim). 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We seemed like grasshoppers in our own </a:t>
            </a:r>
            <a:r>
              <a:rPr lang="en-GB" sz="3600" b="1" u="sng" dirty="0">
                <a:solidFill>
                  <a:srgbClr val="FBB01B"/>
                </a:solidFill>
                <a:latin typeface="CMG Sans SemiBold" pitchFamily="2" charset="77"/>
              </a:rPr>
              <a:t>eyes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, and we </a:t>
            </a:r>
            <a:r>
              <a:rPr lang="en-GB" sz="3600" b="1" u="sng" dirty="0">
                <a:solidFill>
                  <a:srgbClr val="FBB01B"/>
                </a:solidFill>
                <a:latin typeface="CMG Sans SemiBold" pitchFamily="2" charset="77"/>
              </a:rPr>
              <a:t>looked</a:t>
            </a:r>
            <a:r>
              <a:rPr lang="en-GB" sz="3600" b="1" dirty="0">
                <a:solidFill>
                  <a:srgbClr val="FBB01B"/>
                </a:solidFill>
                <a:latin typeface="CMG Sans SemiBold" pitchFamily="2" charset="77"/>
              </a:rPr>
              <a:t> the same to them</a:t>
            </a:r>
            <a:r>
              <a:rPr lang="en-GB" sz="3600" b="1" dirty="0">
                <a:solidFill>
                  <a:schemeClr val="bg1"/>
                </a:solidFill>
                <a:latin typeface="CMG Sans SemiBold" pitchFamily="2" charset="77"/>
              </a:rPr>
              <a:t>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Numbers 13:32-33 NIV</a:t>
            </a:r>
          </a:p>
        </p:txBody>
      </p:sp>
    </p:spTree>
    <p:extLst>
      <p:ext uri="{BB962C8B-B14F-4D97-AF65-F5344CB8AC3E}">
        <p14:creationId xmlns:p14="http://schemas.microsoft.com/office/powerpoint/2010/main" val="244267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DC57-AA18-0046-BBFF-2F35BA9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37" y="609601"/>
            <a:ext cx="11415726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sz="3200" b="1" baseline="30000" dirty="0">
                <a:solidFill>
                  <a:schemeClr val="bg1"/>
                </a:solidFill>
                <a:latin typeface="CMG Sans SemiBold" pitchFamily="2" charset="77"/>
              </a:rPr>
              <a:t>2 </a:t>
            </a: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All the Israelites </a:t>
            </a:r>
            <a:r>
              <a:rPr lang="en-GB" sz="3200" b="1" dirty="0">
                <a:solidFill>
                  <a:srgbClr val="FBB01B"/>
                </a:solidFill>
                <a:latin typeface="CMG Sans SemiBold" pitchFamily="2" charset="77"/>
              </a:rPr>
              <a:t>grumbled</a:t>
            </a: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 against Moses and Aaron, and the whole assembly said to them, ‘If only we had died in Egypt! Or in this wilderness! </a:t>
            </a:r>
            <a:r>
              <a:rPr lang="en-GB" sz="3200" b="1" baseline="30000" dirty="0">
                <a:solidFill>
                  <a:schemeClr val="bg1"/>
                </a:solidFill>
                <a:latin typeface="CMG Sans SemiBold" pitchFamily="2" charset="77"/>
              </a:rPr>
              <a:t>3 </a:t>
            </a: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Why is the </a:t>
            </a:r>
            <a:r>
              <a:rPr lang="en-GB" sz="3200" b="1" cap="small" dirty="0">
                <a:solidFill>
                  <a:schemeClr val="bg1"/>
                </a:solidFill>
                <a:latin typeface="CMG Sans SemiBold" pitchFamily="2" charset="77"/>
              </a:rPr>
              <a:t>Lord</a:t>
            </a: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 bringing us to this land only to let us fall by the sword? Our wives and children will be taken as plunder. </a:t>
            </a:r>
            <a:r>
              <a:rPr lang="en-GB" sz="3200" b="1" dirty="0">
                <a:solidFill>
                  <a:srgbClr val="FBB01B"/>
                </a:solidFill>
                <a:latin typeface="CMG Sans SemiBold" pitchFamily="2" charset="77"/>
              </a:rPr>
              <a:t>Wouldn’t it be better for us to go back to Egypt?’ </a:t>
            </a:r>
            <a:r>
              <a:rPr lang="en-GB" sz="3200" b="1" baseline="30000" dirty="0">
                <a:solidFill>
                  <a:schemeClr val="bg1"/>
                </a:solidFill>
                <a:latin typeface="CMG Sans SemiBold" pitchFamily="2" charset="77"/>
              </a:rPr>
              <a:t>4 </a:t>
            </a:r>
            <a:r>
              <a:rPr lang="en-GB" sz="3200" b="1" dirty="0">
                <a:solidFill>
                  <a:schemeClr val="bg1"/>
                </a:solidFill>
                <a:latin typeface="CMG Sans SemiBold" pitchFamily="2" charset="77"/>
              </a:rPr>
              <a:t>And they said to each other, </a:t>
            </a:r>
            <a:r>
              <a:rPr lang="en-GB" sz="3200" b="1" dirty="0">
                <a:solidFill>
                  <a:srgbClr val="FBB01B"/>
                </a:solidFill>
                <a:latin typeface="CMG Sans SemiBold" pitchFamily="2" charset="77"/>
              </a:rPr>
              <a:t>‘We should choose a leader and go back to Egypt.’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Numbers 14:2-4 NIV</a:t>
            </a:r>
          </a:p>
        </p:txBody>
      </p:sp>
    </p:spTree>
    <p:extLst>
      <p:ext uri="{BB962C8B-B14F-4D97-AF65-F5344CB8AC3E}">
        <p14:creationId xmlns:p14="http://schemas.microsoft.com/office/powerpoint/2010/main" val="151030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DC57-AA18-0046-BBFF-2F35BA9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37" y="609601"/>
            <a:ext cx="11415726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baseline="30000" dirty="0">
                <a:solidFill>
                  <a:schemeClr val="bg1"/>
                </a:solidFill>
                <a:latin typeface="CMG Sans SemiBold" pitchFamily="2" charset="77"/>
              </a:rPr>
              <a:t>23 </a:t>
            </a:r>
            <a:r>
              <a:rPr lang="en-GB" sz="4000" b="1" dirty="0">
                <a:solidFill>
                  <a:schemeClr val="bg1"/>
                </a:solidFill>
                <a:latin typeface="CMG Sans SemiBold" pitchFamily="2" charset="77"/>
              </a:rPr>
              <a:t>not one of them will ever see the land I promised on oath to their ancestors. No one who has treated me with contempt will ever see it. </a:t>
            </a:r>
            <a:r>
              <a:rPr lang="en-GB" sz="4000" b="1" baseline="30000" dirty="0">
                <a:solidFill>
                  <a:schemeClr val="bg1"/>
                </a:solidFill>
                <a:latin typeface="CMG Sans SemiBold" pitchFamily="2" charset="77"/>
              </a:rPr>
              <a:t>24 </a:t>
            </a:r>
            <a:r>
              <a:rPr lang="en-GB" sz="4000" b="1" dirty="0">
                <a:solidFill>
                  <a:srgbClr val="FBB01B"/>
                </a:solidFill>
                <a:latin typeface="CMG Sans SemiBold" pitchFamily="2" charset="77"/>
              </a:rPr>
              <a:t>But because my servant Caleb has a DIFFERENT SPIRIT and </a:t>
            </a:r>
            <a:r>
              <a:rPr lang="en-GB" sz="4000" b="1" u="sng" dirty="0">
                <a:solidFill>
                  <a:srgbClr val="FBB01B"/>
                </a:solidFill>
                <a:latin typeface="CMG Sans SemiBold" pitchFamily="2" charset="77"/>
              </a:rPr>
              <a:t>follows me wholeheartedly</a:t>
            </a:r>
            <a:r>
              <a:rPr lang="en-GB" sz="4000" b="1" dirty="0">
                <a:solidFill>
                  <a:srgbClr val="FBB01B"/>
                </a:solidFill>
                <a:latin typeface="CMG Sans SemiBold" pitchFamily="2" charset="77"/>
              </a:rPr>
              <a:t>, I will bring him into the land he went to, and his descendants will inherit it.</a:t>
            </a:r>
            <a:r>
              <a:rPr lang="en-GB" sz="4000" b="1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Numbers 14:23 NIV</a:t>
            </a:r>
          </a:p>
        </p:txBody>
      </p:sp>
    </p:spTree>
    <p:extLst>
      <p:ext uri="{BB962C8B-B14F-4D97-AF65-F5344CB8AC3E}">
        <p14:creationId xmlns:p14="http://schemas.microsoft.com/office/powerpoint/2010/main" val="102067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794</Words>
  <Application>Microsoft Macintosh PowerPoint</Application>
  <PresentationFormat>Widescreen</PresentationFormat>
  <Paragraphs>23</Paragraphs>
  <Slides>22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CMG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2022-11-11T15:43:28Z</dcterms:created>
  <dcterms:modified xsi:type="dcterms:W3CDTF">2022-11-17T14:33:36Z</dcterms:modified>
</cp:coreProperties>
</file>