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8" r:id="rId2"/>
    <p:sldId id="290" r:id="rId3"/>
    <p:sldId id="308" r:id="rId4"/>
    <p:sldId id="309" r:id="rId5"/>
    <p:sldId id="310" r:id="rId6"/>
    <p:sldId id="312" r:id="rId7"/>
    <p:sldId id="285" r:id="rId8"/>
    <p:sldId id="304" r:id="rId9"/>
    <p:sldId id="315" r:id="rId10"/>
    <p:sldId id="301" r:id="rId11"/>
    <p:sldId id="316" r:id="rId12"/>
    <p:sldId id="317" r:id="rId13"/>
    <p:sldId id="311" r:id="rId14"/>
    <p:sldId id="260" r:id="rId15"/>
    <p:sldId id="271" r:id="rId16"/>
    <p:sldId id="270" r:id="rId17"/>
    <p:sldId id="273" r:id="rId18"/>
    <p:sldId id="296" r:id="rId19"/>
    <p:sldId id="297" r:id="rId20"/>
    <p:sldId id="298" r:id="rId21"/>
    <p:sldId id="299" r:id="rId22"/>
    <p:sldId id="295" r:id="rId23"/>
    <p:sldId id="293"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4660"/>
  </p:normalViewPr>
  <p:slideViewPr>
    <p:cSldViewPr snapToGrid="0">
      <p:cViewPr varScale="1">
        <p:scale>
          <a:sx n="69" d="100"/>
          <a:sy n="69" d="100"/>
        </p:scale>
        <p:origin x="23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DFCCBD-EA54-9644-95FF-2C4539D2E9F3}"/>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495B495-74F7-0040-8984-76EE0EE954E1}"/>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E5E925C-5DB3-E547-89A4-AFEBC5215CE0}" type="datetimeFigureOut">
              <a:rPr lang="en-GB" smtClean="0"/>
              <a:t>09/02/2020</a:t>
            </a:fld>
            <a:endParaRPr lang="en-GB"/>
          </a:p>
        </p:txBody>
      </p:sp>
      <p:sp>
        <p:nvSpPr>
          <p:cNvPr id="4" name="Footer Placeholder 3">
            <a:extLst>
              <a:ext uri="{FF2B5EF4-FFF2-40B4-BE49-F238E27FC236}">
                <a16:creationId xmlns:a16="http://schemas.microsoft.com/office/drawing/2014/main" id="{B413970D-E38C-B844-B735-819D92EDA9E3}"/>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F584614-68EB-3044-AAF6-EF710E793E72}"/>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23884F4-8FC7-E64F-A1AD-43495E54D63E}" type="slidenum">
              <a:rPr lang="en-GB" smtClean="0"/>
              <a:t>‹#›</a:t>
            </a:fld>
            <a:endParaRPr lang="en-GB"/>
          </a:p>
        </p:txBody>
      </p:sp>
    </p:spTree>
    <p:extLst>
      <p:ext uri="{BB962C8B-B14F-4D97-AF65-F5344CB8AC3E}">
        <p14:creationId xmlns:p14="http://schemas.microsoft.com/office/powerpoint/2010/main" val="1787831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2868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6364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68177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191209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1158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5B81D-43FB-4B27-B096-3D7ABB024E3A}"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315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3D5B81D-43FB-4B27-B096-3D7ABB024E3A}"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1117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3D5B81D-43FB-4B27-B096-3D7ABB024E3A}" type="datetimeFigureOut">
              <a:rPr lang="en-GB" smtClean="0"/>
              <a:t>09/02/2020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411402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3D5B81D-43FB-4B27-B096-3D7ABB024E3A}" type="datetimeFigureOut">
              <a:rPr lang="en-GB" smtClean="0"/>
              <a:t>09/02/2020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192906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5B81D-43FB-4B27-B096-3D7ABB024E3A}" type="datetimeFigureOut">
              <a:rPr lang="en-GB" smtClean="0"/>
              <a:t>09/02/2020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9334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6159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6587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5B81D-43FB-4B27-B096-3D7ABB024E3A}" type="datetimeFigureOut">
              <a:rPr lang="en-GB" smtClean="0"/>
              <a:t>09/02/2020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F5451-187C-4783-AA9B-82643C77BA24}" type="slidenum">
              <a:rPr lang="en-GB" smtClean="0"/>
              <a:t>‹#›</a:t>
            </a:fld>
            <a:endParaRPr lang="en-GB"/>
          </a:p>
        </p:txBody>
      </p:sp>
    </p:spTree>
    <p:extLst>
      <p:ext uri="{BB962C8B-B14F-4D97-AF65-F5344CB8AC3E}">
        <p14:creationId xmlns:p14="http://schemas.microsoft.com/office/powerpoint/2010/main" val="94437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7.xml"/><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0E910-96C9-E24F-8914-AD9BDD31EC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13"/>
            <a:ext cx="12192000" cy="6864626"/>
          </a:xfrm>
          <a:prstGeom prst="rect">
            <a:avLst/>
          </a:prstGeom>
        </p:spPr>
      </p:pic>
    </p:spTree>
    <p:extLst>
      <p:ext uri="{BB962C8B-B14F-4D97-AF65-F5344CB8AC3E}">
        <p14:creationId xmlns:p14="http://schemas.microsoft.com/office/powerpoint/2010/main" val="47636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15862" y="442301"/>
            <a:ext cx="11137975" cy="5079463"/>
          </a:xfrm>
        </p:spPr>
        <p:txBody>
          <a:bodyPr anchor="t">
            <a:noAutofit/>
          </a:bodyPr>
          <a:lstStyle/>
          <a:p>
            <a:pPr marL="0" indent="0">
              <a:lnSpc>
                <a:spcPct val="100000"/>
              </a:lnSpc>
              <a:buNone/>
            </a:pPr>
            <a:r>
              <a:rPr lang="en-GB" sz="4000" b="1" dirty="0">
                <a:solidFill>
                  <a:srgbClr val="26AAE1"/>
                </a:solidFill>
                <a:latin typeface="Montserrat" panose="02000505000000020004" pitchFamily="2" charset="77"/>
              </a:rPr>
              <a:t>3. Their friend was </a:t>
            </a:r>
            <a:r>
              <a:rPr lang="en-GB" sz="4000" b="1" u="sng" dirty="0">
                <a:solidFill>
                  <a:srgbClr val="26AAE1"/>
                </a:solidFill>
                <a:latin typeface="Montserrat" panose="02000505000000020004" pitchFamily="2" charset="77"/>
              </a:rPr>
              <a:t>healed</a:t>
            </a:r>
            <a:r>
              <a:rPr lang="en-GB" sz="4000" b="1" dirty="0">
                <a:solidFill>
                  <a:srgbClr val="26AAE1"/>
                </a:solidFill>
                <a:latin typeface="Montserrat" panose="02000505000000020004" pitchFamily="2" charset="77"/>
              </a:rPr>
              <a:t>…</a:t>
            </a:r>
          </a:p>
          <a:p>
            <a:pPr marL="0" indent="0">
              <a:lnSpc>
                <a:spcPct val="100000"/>
              </a:lnSpc>
              <a:buNone/>
            </a:pPr>
            <a:endParaRPr lang="en-GB" b="1" dirty="0">
              <a:latin typeface="Montserrat" panose="02000505000000020004" pitchFamily="2" charset="77"/>
            </a:endParaRPr>
          </a:p>
          <a:p>
            <a:pPr marL="0" indent="0">
              <a:lnSpc>
                <a:spcPct val="100000"/>
              </a:lnSpc>
              <a:buNone/>
            </a:pPr>
            <a:r>
              <a:rPr lang="en-GB" b="1" baseline="30000" dirty="0">
                <a:latin typeface="Montserrat" panose="02000505000000020004" pitchFamily="2" charset="77"/>
              </a:rPr>
              <a:t>20 </a:t>
            </a:r>
            <a:r>
              <a:rPr lang="en-GB" dirty="0">
                <a:latin typeface="Montserrat" panose="02000505000000020004" pitchFamily="2" charset="77"/>
              </a:rPr>
              <a:t>And when he saw their faith, he said, “Man, </a:t>
            </a:r>
            <a:r>
              <a:rPr lang="en-GB" b="1" dirty="0">
                <a:solidFill>
                  <a:srgbClr val="26AAE1"/>
                </a:solidFill>
                <a:latin typeface="Montserrat" panose="02000505000000020004" pitchFamily="2" charset="77"/>
              </a:rPr>
              <a:t>your sins are forgiven</a:t>
            </a:r>
            <a:r>
              <a:rPr lang="en-GB" b="1" dirty="0">
                <a:latin typeface="Montserrat" panose="02000505000000020004" pitchFamily="2" charset="77"/>
              </a:rPr>
              <a:t> </a:t>
            </a:r>
            <a:r>
              <a:rPr lang="en-GB" dirty="0">
                <a:latin typeface="Montserrat" panose="02000505000000020004" pitchFamily="2" charset="77"/>
              </a:rPr>
              <a:t>you.” </a:t>
            </a:r>
            <a:r>
              <a:rPr lang="en-GB" b="1" baseline="30000" dirty="0">
                <a:latin typeface="Montserrat" panose="02000505000000020004" pitchFamily="2" charset="77"/>
              </a:rPr>
              <a:t>21 </a:t>
            </a:r>
            <a:r>
              <a:rPr lang="en-GB" dirty="0">
                <a:latin typeface="Montserrat" panose="02000505000000020004" pitchFamily="2" charset="77"/>
              </a:rPr>
              <a:t>And the scribes and the Pharisees began to question, saying, “Who is this who speaks blasphemies? Who can forgive sins but God alone?”…</a:t>
            </a:r>
            <a:r>
              <a:rPr lang="en-GB" baseline="30000" dirty="0">
                <a:latin typeface="Montserrat" panose="02000505000000020004" pitchFamily="2" charset="77"/>
              </a:rPr>
              <a:t>24</a:t>
            </a:r>
            <a:r>
              <a:rPr lang="en-GB" dirty="0">
                <a:latin typeface="Montserrat" panose="02000505000000020004" pitchFamily="2" charset="77"/>
              </a:rPr>
              <a:t> ”—he said to the man who was paralyzed—“I say to you, </a:t>
            </a:r>
            <a:r>
              <a:rPr lang="en-GB" b="1" dirty="0">
                <a:solidFill>
                  <a:srgbClr val="26AAE1"/>
                </a:solidFill>
                <a:latin typeface="Montserrat" panose="02000505000000020004" pitchFamily="2" charset="77"/>
              </a:rPr>
              <a:t>rise, pick up your bed and go home.” </a:t>
            </a:r>
            <a:r>
              <a:rPr lang="en-GB" b="1" baseline="30000" dirty="0">
                <a:latin typeface="Montserrat" panose="02000505000000020004" pitchFamily="2" charset="77"/>
              </a:rPr>
              <a:t>25 </a:t>
            </a:r>
            <a:r>
              <a:rPr lang="en-GB" dirty="0">
                <a:latin typeface="Montserrat" panose="02000505000000020004" pitchFamily="2" charset="77"/>
              </a:rPr>
              <a:t>And immediately he rose up before them and </a:t>
            </a:r>
            <a:r>
              <a:rPr lang="en-GB" b="1" dirty="0">
                <a:solidFill>
                  <a:srgbClr val="26AAE1"/>
                </a:solidFill>
                <a:latin typeface="Montserrat" panose="02000505000000020004" pitchFamily="2" charset="77"/>
              </a:rPr>
              <a:t>picked up what he had been lying </a:t>
            </a:r>
            <a:r>
              <a:rPr lang="en-GB" dirty="0">
                <a:latin typeface="Montserrat" panose="02000505000000020004" pitchFamily="2" charset="77"/>
              </a:rPr>
              <a:t>on and went home, glorifying God.</a:t>
            </a:r>
            <a:endParaRPr lang="en-GB" b="1" dirty="0">
              <a:latin typeface="Montserrat" panose="02000505000000020004" pitchFamily="2" charset="77"/>
            </a:endParaRPr>
          </a:p>
          <a:p>
            <a:pPr marL="0" indent="0">
              <a:lnSpc>
                <a:spcPct val="100000"/>
              </a:lnSpc>
              <a:buNone/>
            </a:pPr>
            <a:r>
              <a:rPr lang="en-GB" sz="1200" dirty="0">
                <a:solidFill>
                  <a:srgbClr val="26AAE1"/>
                </a:solidFill>
                <a:latin typeface="Montserrat" panose="02000505000000020004" pitchFamily="2" charset="77"/>
              </a:rPr>
              <a:t>Luke 5:20-21 ESV</a:t>
            </a:r>
            <a:endParaRPr lang="en-GB" sz="1600" dirty="0">
              <a:solidFill>
                <a:srgbClr val="26AAE1"/>
              </a:solidFill>
              <a:latin typeface="Montserrat" panose="02000505000000020004" pitchFamily="2" charset="77"/>
            </a:endParaRPr>
          </a:p>
        </p:txBody>
      </p:sp>
    </p:spTree>
    <p:extLst>
      <p:ext uri="{BB962C8B-B14F-4D97-AF65-F5344CB8AC3E}">
        <p14:creationId xmlns:p14="http://schemas.microsoft.com/office/powerpoint/2010/main" val="268288489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solidFill>
                  <a:schemeClr val="bg1">
                    <a:lumMod val="65000"/>
                  </a:schemeClr>
                </a:solidFill>
                <a:latin typeface="Montserrat" panose="02000505000000020004" pitchFamily="2" charset="77"/>
              </a:rPr>
              <a:t>They knew where to go</a:t>
            </a:r>
          </a:p>
          <a:p>
            <a:pPr marL="742950" indent="-742950">
              <a:lnSpc>
                <a:spcPct val="100000"/>
              </a:lnSpc>
              <a:spcBef>
                <a:spcPts val="0"/>
              </a:spcBef>
              <a:buFont typeface="+mj-lt"/>
              <a:buAutoNum type="arabicPeriod"/>
            </a:pPr>
            <a:r>
              <a:rPr lang="en-GB" sz="3800" dirty="0">
                <a:solidFill>
                  <a:schemeClr val="bg1">
                    <a:lumMod val="65000"/>
                  </a:schemeClr>
                </a:solidFill>
                <a:latin typeface="Montserrat" panose="02000505000000020004" pitchFamily="2" charset="77"/>
              </a:rPr>
              <a:t>They overcame obstacles &amp; took risks</a:t>
            </a:r>
          </a:p>
          <a:p>
            <a:pPr marL="742950" indent="-742950">
              <a:lnSpc>
                <a:spcPct val="100000"/>
              </a:lnSpc>
              <a:spcBef>
                <a:spcPts val="0"/>
              </a:spcBef>
              <a:buFont typeface="+mj-lt"/>
              <a:buAutoNum type="arabicPeriod"/>
            </a:pPr>
            <a:r>
              <a:rPr lang="en-GB" sz="3800" dirty="0">
                <a:solidFill>
                  <a:schemeClr val="bg1">
                    <a:lumMod val="65000"/>
                  </a:schemeClr>
                </a:solidFill>
                <a:latin typeface="Montserrat" panose="02000505000000020004" pitchFamily="2" charset="77"/>
              </a:rPr>
              <a:t>Their friend was healed</a:t>
            </a:r>
          </a:p>
          <a:p>
            <a:pPr marL="742950" indent="-742950">
              <a:lnSpc>
                <a:spcPct val="100000"/>
              </a:lnSpc>
              <a:spcBef>
                <a:spcPts val="0"/>
              </a:spcBef>
              <a:buFont typeface="+mj-lt"/>
              <a:buAutoNum type="arabicPeriod"/>
            </a:pPr>
            <a:r>
              <a:rPr lang="en-GB" sz="3800" b="1" dirty="0">
                <a:solidFill>
                  <a:srgbClr val="26AAE1"/>
                </a:solidFill>
                <a:latin typeface="Montserrat" panose="02000505000000020004" pitchFamily="2" charset="77"/>
              </a:rPr>
              <a:t>They worked together</a:t>
            </a:r>
          </a:p>
        </p:txBody>
      </p:sp>
    </p:spTree>
    <p:extLst>
      <p:ext uri="{BB962C8B-B14F-4D97-AF65-F5344CB8AC3E}">
        <p14:creationId xmlns:p14="http://schemas.microsoft.com/office/powerpoint/2010/main" val="157999833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latin typeface="Montserrat" panose="02000505000000020004" pitchFamily="2" charset="77"/>
              </a:rPr>
              <a:t>They knew where to go</a:t>
            </a:r>
          </a:p>
          <a:p>
            <a:pPr marL="742950" indent="-742950">
              <a:lnSpc>
                <a:spcPct val="100000"/>
              </a:lnSpc>
              <a:spcBef>
                <a:spcPts val="0"/>
              </a:spcBef>
              <a:buFont typeface="+mj-lt"/>
              <a:buAutoNum type="arabicPeriod"/>
            </a:pPr>
            <a:r>
              <a:rPr lang="en-GB" sz="3800" dirty="0">
                <a:latin typeface="Montserrat" panose="02000505000000020004" pitchFamily="2" charset="77"/>
              </a:rPr>
              <a:t>They overcame obstacles &amp; took risks</a:t>
            </a:r>
          </a:p>
          <a:p>
            <a:pPr marL="742950" indent="-742950">
              <a:lnSpc>
                <a:spcPct val="100000"/>
              </a:lnSpc>
              <a:spcBef>
                <a:spcPts val="0"/>
              </a:spcBef>
              <a:buFont typeface="+mj-lt"/>
              <a:buAutoNum type="arabicPeriod"/>
            </a:pPr>
            <a:r>
              <a:rPr lang="en-GB" sz="3800" dirty="0">
                <a:latin typeface="Montserrat" panose="02000505000000020004" pitchFamily="2" charset="77"/>
              </a:rPr>
              <a:t>Their friend was healed</a:t>
            </a:r>
          </a:p>
          <a:p>
            <a:pPr marL="742950" indent="-742950">
              <a:lnSpc>
                <a:spcPct val="100000"/>
              </a:lnSpc>
              <a:spcBef>
                <a:spcPts val="0"/>
              </a:spcBef>
              <a:buFont typeface="+mj-lt"/>
              <a:buAutoNum type="arabicPeriod"/>
            </a:pPr>
            <a:r>
              <a:rPr lang="en-GB" sz="3800" dirty="0">
                <a:latin typeface="Montserrat" panose="02000505000000020004" pitchFamily="2" charset="77"/>
              </a:rPr>
              <a:t>They worked together</a:t>
            </a:r>
          </a:p>
        </p:txBody>
      </p:sp>
    </p:spTree>
    <p:extLst>
      <p:ext uri="{BB962C8B-B14F-4D97-AF65-F5344CB8AC3E}">
        <p14:creationId xmlns:p14="http://schemas.microsoft.com/office/powerpoint/2010/main" val="212796852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643023"/>
            <a:ext cx="11065258" cy="4241211"/>
          </a:xfrm>
        </p:spPr>
        <p:txBody>
          <a:bodyPr anchor="t">
            <a:noAutofit/>
          </a:bodyPr>
          <a:lstStyle/>
          <a:p>
            <a:pPr marL="0" indent="0" algn="ctr">
              <a:lnSpc>
                <a:spcPct val="100000"/>
              </a:lnSpc>
              <a:spcBef>
                <a:spcPts val="0"/>
              </a:spcBef>
              <a:buNone/>
            </a:pPr>
            <a:r>
              <a:rPr lang="en-GB" sz="5400" baseline="30000" dirty="0">
                <a:latin typeface="Montserrat" panose="02000505000000020004" pitchFamily="2" charset="77"/>
              </a:rPr>
              <a:t>10</a:t>
            </a:r>
            <a:r>
              <a:rPr lang="en-GB" sz="5400" dirty="0">
                <a:latin typeface="Montserrat" panose="02000505000000020004" pitchFamily="2" charset="77"/>
              </a:rPr>
              <a:t> For the Son of Man</a:t>
            </a:r>
          </a:p>
          <a:p>
            <a:pPr marL="0" indent="0" algn="ctr">
              <a:lnSpc>
                <a:spcPct val="100000"/>
              </a:lnSpc>
              <a:spcBef>
                <a:spcPts val="0"/>
              </a:spcBef>
              <a:buNone/>
            </a:pPr>
            <a:r>
              <a:rPr lang="en-GB" sz="5400" dirty="0">
                <a:latin typeface="Montserrat" panose="02000505000000020004" pitchFamily="2" charset="77"/>
              </a:rPr>
              <a:t>came to seek</a:t>
            </a:r>
          </a:p>
          <a:p>
            <a:pPr marL="0" indent="0" algn="ctr">
              <a:lnSpc>
                <a:spcPct val="100000"/>
              </a:lnSpc>
              <a:spcBef>
                <a:spcPts val="0"/>
              </a:spcBef>
              <a:buNone/>
            </a:pPr>
            <a:r>
              <a:rPr lang="en-GB" sz="5400" dirty="0">
                <a:latin typeface="Montserrat" panose="02000505000000020004" pitchFamily="2" charset="77"/>
              </a:rPr>
              <a:t>and to save</a:t>
            </a:r>
          </a:p>
          <a:p>
            <a:pPr marL="0" indent="0" algn="ctr">
              <a:lnSpc>
                <a:spcPct val="100000"/>
              </a:lnSpc>
              <a:spcBef>
                <a:spcPts val="0"/>
              </a:spcBef>
              <a:buNone/>
            </a:pPr>
            <a:r>
              <a:rPr lang="en-GB" sz="5400" dirty="0">
                <a:latin typeface="Montserrat" panose="02000505000000020004" pitchFamily="2" charset="77"/>
              </a:rPr>
              <a:t>the lost. </a:t>
            </a:r>
          </a:p>
          <a:p>
            <a:pPr marL="0" indent="0" algn="ctr">
              <a:lnSpc>
                <a:spcPct val="100000"/>
              </a:lnSpc>
              <a:spcBef>
                <a:spcPts val="0"/>
              </a:spcBef>
              <a:buNone/>
            </a:pPr>
            <a:endParaRPr lang="en-GB" sz="2000" dirty="0">
              <a:solidFill>
                <a:srgbClr val="26AAE1"/>
              </a:solidFill>
              <a:latin typeface="Montserrat" panose="02000505000000020004" pitchFamily="2" charset="77"/>
            </a:endParaRPr>
          </a:p>
          <a:p>
            <a:pPr marL="0" indent="0" algn="ctr">
              <a:lnSpc>
                <a:spcPct val="100000"/>
              </a:lnSpc>
              <a:spcBef>
                <a:spcPts val="0"/>
              </a:spcBef>
              <a:buNone/>
            </a:pPr>
            <a:r>
              <a:rPr lang="en-GB" sz="2000" dirty="0">
                <a:solidFill>
                  <a:srgbClr val="26AAE1"/>
                </a:solidFill>
                <a:latin typeface="Montserrat" panose="02000505000000020004" pitchFamily="2" charset="77"/>
              </a:rPr>
              <a:t>Luke 19:10 ESV</a:t>
            </a:r>
          </a:p>
        </p:txBody>
      </p:sp>
    </p:spTree>
    <p:extLst>
      <p:ext uri="{BB962C8B-B14F-4D97-AF65-F5344CB8AC3E}">
        <p14:creationId xmlns:p14="http://schemas.microsoft.com/office/powerpoint/2010/main" val="75355772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fontScale="92500"/>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Break the roof down!</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Luke 5:17-26</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8471183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It may be easier to just chose someone, but it is much more important to join God where He is already working."/>
          <p:cNvSpPr txBox="1"/>
          <p:nvPr/>
        </p:nvSpPr>
        <p:spPr>
          <a:xfrm>
            <a:off x="1938479" y="604630"/>
            <a:ext cx="8315042" cy="4832732"/>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defRPr sz="11100"/>
            </a:pPr>
            <a:r>
              <a:rPr lang="en-GB" sz="6187" dirty="0">
                <a:latin typeface="Montserrat" panose="02000505000000020004" pitchFamily="2" charset="77"/>
                <a:cs typeface="Arial" panose="020B0604020202020204" pitchFamily="34" charset="0"/>
              </a:rPr>
              <a:t>identify</a:t>
            </a:r>
          </a:p>
          <a:p>
            <a:pPr algn="ctr">
              <a:defRPr sz="11100"/>
            </a:pPr>
            <a:r>
              <a:rPr lang="en-GB" sz="6187" dirty="0">
                <a:latin typeface="Montserrat" panose="02000505000000020004" pitchFamily="2" charset="77"/>
                <a:cs typeface="Arial" panose="020B0604020202020204" pitchFamily="34" charset="0"/>
              </a:rPr>
              <a:t>intercede</a:t>
            </a:r>
          </a:p>
          <a:p>
            <a:pPr algn="ctr">
              <a:defRPr sz="11100"/>
            </a:pPr>
            <a:r>
              <a:rPr lang="en-GB" sz="6187" dirty="0">
                <a:latin typeface="Montserrat" panose="02000505000000020004" pitchFamily="2" charset="77"/>
                <a:cs typeface="Arial" panose="020B0604020202020204" pitchFamily="34" charset="0"/>
              </a:rPr>
              <a:t>invest</a:t>
            </a:r>
          </a:p>
          <a:p>
            <a:pPr algn="ctr">
              <a:defRPr sz="11100"/>
            </a:pPr>
            <a:r>
              <a:rPr lang="en-GB" sz="6187" dirty="0">
                <a:latin typeface="Montserrat" panose="02000505000000020004" pitchFamily="2" charset="77"/>
                <a:cs typeface="Arial" panose="020B0604020202020204" pitchFamily="34" charset="0"/>
              </a:rPr>
              <a:t>intentional</a:t>
            </a:r>
          </a:p>
          <a:p>
            <a:pPr algn="ctr">
              <a:defRPr sz="11100"/>
            </a:pPr>
            <a:r>
              <a:rPr lang="en-GB" sz="6187" dirty="0">
                <a:latin typeface="Montserrat" panose="02000505000000020004" pitchFamily="2" charset="77"/>
                <a:cs typeface="Arial" panose="020B0604020202020204" pitchFamily="34" charset="0"/>
              </a:rPr>
              <a:t>invite</a:t>
            </a:r>
          </a:p>
        </p:txBody>
      </p:sp>
    </p:spTree>
    <p:extLst>
      <p:ext uri="{BB962C8B-B14F-4D97-AF65-F5344CB8AC3E}">
        <p14:creationId xmlns:p14="http://schemas.microsoft.com/office/powerpoint/2010/main" val="94867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4066135" y="1050308"/>
            <a:ext cx="4058802"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defRPr sz="11100"/>
            </a:pPr>
            <a:r>
              <a:rPr sz="7805" b="1" dirty="0">
                <a:solidFill>
                  <a:srgbClr val="26AAE1"/>
                </a:solidFill>
                <a:latin typeface="Montserrat" panose="02000505000000020004" pitchFamily="2" charset="77"/>
                <a:ea typeface="American Typewriter"/>
                <a:cs typeface="Arial" panose="020B0604020202020204" pitchFamily="34" charset="0"/>
                <a:sym typeface="American Typewriter"/>
              </a:rPr>
              <a:t>identify</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516444"/>
            <a:ext cx="8315042" cy="1825114"/>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sz="3797" dirty="0">
                <a:latin typeface="Montserrat" panose="02000505000000020004" pitchFamily="2" charset="77"/>
                <a:ea typeface="Open Sans" panose="020B0606030504020204" pitchFamily="34" charset="0"/>
                <a:cs typeface="Open Sans" panose="020B0606030504020204" pitchFamily="34" charset="0"/>
              </a:rPr>
              <a:t>Pray first:</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Ask God to reveal</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who your one </a:t>
            </a:r>
            <a:r>
              <a:rPr lang="en-US" sz="3797" dirty="0">
                <a:latin typeface="Montserrat" panose="02000505000000020004" pitchFamily="2" charset="77"/>
                <a:ea typeface="Open Sans" panose="020B0606030504020204" pitchFamily="34" charset="0"/>
                <a:cs typeface="Open Sans" panose="020B0606030504020204" pitchFamily="34" charset="0"/>
              </a:rPr>
              <a:t>ought </a:t>
            </a:r>
            <a:r>
              <a:rPr sz="3797" dirty="0">
                <a:latin typeface="Montserrat" panose="02000505000000020004" pitchFamily="2" charset="77"/>
                <a:ea typeface="Open Sans" panose="020B0606030504020204" pitchFamily="34" charset="0"/>
                <a:cs typeface="Open Sans" panose="020B0606030504020204" pitchFamily="34" charset="0"/>
              </a:rPr>
              <a:t>to be.</a:t>
            </a:r>
          </a:p>
        </p:txBody>
      </p:sp>
    </p:spTree>
    <p:extLst>
      <p:ext uri="{BB962C8B-B14F-4D97-AF65-F5344CB8AC3E}">
        <p14:creationId xmlns:p14="http://schemas.microsoft.com/office/powerpoint/2010/main" val="251055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3607339" y="1050308"/>
            <a:ext cx="4977323"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intercede</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469605"/>
            <a:ext cx="8315042" cy="1918793"/>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Pray: Don’t just pray about them, but really pray for</a:t>
            </a:r>
          </a:p>
          <a:p>
            <a:pPr algn="ctr"/>
            <a:r>
              <a:rPr lang="en-GB" sz="4000" dirty="0">
                <a:latin typeface="Arial" panose="020B0604020202020204" pitchFamily="34" charset="0"/>
                <a:cs typeface="Arial" panose="020B0604020202020204" pitchFamily="34" charset="0"/>
              </a:rPr>
              <a:t>your one.</a:t>
            </a:r>
          </a:p>
        </p:txBody>
      </p:sp>
    </p:spTree>
    <p:extLst>
      <p:ext uri="{BB962C8B-B14F-4D97-AF65-F5344CB8AC3E}">
        <p14:creationId xmlns:p14="http://schemas.microsoft.com/office/powerpoint/2010/main" val="368522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4505822" y="1050308"/>
            <a:ext cx="3180357"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lgn="ct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invest</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469605"/>
            <a:ext cx="8315042" cy="1918793"/>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Create connection points</a:t>
            </a:r>
          </a:p>
          <a:p>
            <a:pPr algn="ctr"/>
            <a:r>
              <a:rPr lang="en-GB" sz="4000" dirty="0">
                <a:latin typeface="Arial" panose="020B0604020202020204" pitchFamily="34" charset="0"/>
                <a:cs typeface="Arial" panose="020B0604020202020204" pitchFamily="34" charset="0"/>
              </a:rPr>
              <a:t>for relationship building</a:t>
            </a:r>
          </a:p>
          <a:p>
            <a:pPr algn="ctr"/>
            <a:r>
              <a:rPr lang="en-GB" sz="4000" dirty="0">
                <a:latin typeface="Arial" panose="020B0604020202020204" pitchFamily="34" charset="0"/>
                <a:cs typeface="Arial" panose="020B0604020202020204" pitchFamily="34" charset="0"/>
              </a:rPr>
              <a:t>with your one.</a:t>
            </a:r>
          </a:p>
        </p:txBody>
      </p:sp>
    </p:spTree>
    <p:extLst>
      <p:ext uri="{BB962C8B-B14F-4D97-AF65-F5344CB8AC3E}">
        <p14:creationId xmlns:p14="http://schemas.microsoft.com/office/powerpoint/2010/main" val="3412139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4505822" y="1050308"/>
            <a:ext cx="3180357"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lgn="ct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invest</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469605"/>
            <a:ext cx="8315042" cy="1918793"/>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Create connection points</a:t>
            </a:r>
          </a:p>
          <a:p>
            <a:pPr algn="ctr"/>
            <a:r>
              <a:rPr lang="en-GB" sz="4000" dirty="0">
                <a:latin typeface="Arial" panose="020B0604020202020204" pitchFamily="34" charset="0"/>
                <a:cs typeface="Arial" panose="020B0604020202020204" pitchFamily="34" charset="0"/>
              </a:rPr>
              <a:t>for relationship building</a:t>
            </a:r>
          </a:p>
          <a:p>
            <a:pPr algn="ctr"/>
            <a:r>
              <a:rPr lang="en-GB" sz="4000" dirty="0">
                <a:latin typeface="Arial" panose="020B0604020202020204" pitchFamily="34" charset="0"/>
                <a:cs typeface="Arial" panose="020B0604020202020204" pitchFamily="34" charset="0"/>
              </a:rPr>
              <a:t>with your one.</a:t>
            </a:r>
          </a:p>
        </p:txBody>
      </p:sp>
    </p:spTree>
    <p:extLst>
      <p:ext uri="{BB962C8B-B14F-4D97-AF65-F5344CB8AC3E}">
        <p14:creationId xmlns:p14="http://schemas.microsoft.com/office/powerpoint/2010/main" val="18255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494168"/>
            <a:ext cx="11065258" cy="5079463"/>
          </a:xfrm>
        </p:spPr>
        <p:txBody>
          <a:bodyPr anchor="t">
            <a:noAutofit/>
          </a:bodyPr>
          <a:lstStyle/>
          <a:p>
            <a:pPr marL="0" indent="0">
              <a:lnSpc>
                <a:spcPct val="100000"/>
              </a:lnSpc>
              <a:buNone/>
            </a:pPr>
            <a:r>
              <a:rPr lang="en-GB" sz="3200" b="1" baseline="30000" dirty="0">
                <a:latin typeface="Montserrat" panose="02000505000000020004" pitchFamily="2" charset="77"/>
              </a:rPr>
              <a:t>17 </a:t>
            </a:r>
            <a:r>
              <a:rPr lang="en-GB" sz="3200" dirty="0">
                <a:latin typeface="Montserrat" panose="02000505000000020004" pitchFamily="2" charset="77"/>
              </a:rPr>
              <a:t>On one of those days, as he was teaching, Pharisees and teachers of the law were sitting there, who had come from every village of Galilee and Judea and from Jerusalem. And the power of the Lord was with him to heal. </a:t>
            </a:r>
            <a:r>
              <a:rPr lang="en-GB" sz="3200" b="1" baseline="30000" dirty="0">
                <a:latin typeface="Montserrat" panose="02000505000000020004" pitchFamily="2" charset="77"/>
              </a:rPr>
              <a:t>18 </a:t>
            </a:r>
            <a:r>
              <a:rPr lang="en-GB" sz="3200" dirty="0">
                <a:latin typeface="Montserrat" panose="02000505000000020004" pitchFamily="2" charset="77"/>
              </a:rPr>
              <a:t>And behold, some men were bringing on a bed a man who was paralyzed, and they were seeking to bring him in and lay him before Jesus, </a:t>
            </a:r>
          </a:p>
          <a:p>
            <a:pPr marL="0" indent="0">
              <a:lnSpc>
                <a:spcPct val="100000"/>
              </a:lnSpc>
              <a:buNone/>
            </a:pPr>
            <a:r>
              <a:rPr lang="en-GB" sz="1800" dirty="0">
                <a:latin typeface="Montserrat" panose="02000505000000020004" pitchFamily="2" charset="77"/>
              </a:rPr>
              <a:t>Luke 5:17-18 ESV</a:t>
            </a:r>
          </a:p>
        </p:txBody>
      </p:sp>
    </p:spTree>
    <p:extLst>
      <p:ext uri="{BB962C8B-B14F-4D97-AF65-F5344CB8AC3E}">
        <p14:creationId xmlns:p14="http://schemas.microsoft.com/office/powerpoint/2010/main" val="50852861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3221818" y="1050308"/>
            <a:ext cx="5748367"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lgn="ct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intentional</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469605"/>
            <a:ext cx="8315042" cy="1918793"/>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Look for opportunities to have spiritual conversations</a:t>
            </a:r>
          </a:p>
          <a:p>
            <a:pPr algn="ctr"/>
            <a:r>
              <a:rPr lang="en-GB" sz="4000" dirty="0">
                <a:latin typeface="Arial" panose="020B0604020202020204" pitchFamily="34" charset="0"/>
                <a:cs typeface="Arial" panose="020B0604020202020204" pitchFamily="34" charset="0"/>
              </a:rPr>
              <a:t>with your one.</a:t>
            </a:r>
          </a:p>
        </p:txBody>
      </p:sp>
    </p:spTree>
    <p:extLst>
      <p:ext uri="{BB962C8B-B14F-4D97-AF65-F5344CB8AC3E}">
        <p14:creationId xmlns:p14="http://schemas.microsoft.com/office/powerpoint/2010/main" val="86449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3578486" y="1050308"/>
            <a:ext cx="5035032" cy="1273232"/>
          </a:xfrm>
          <a:prstGeom prst="rect">
            <a:avLst/>
          </a:prstGeom>
          <a:ln w="12700">
            <a:miter lim="400000"/>
          </a:ln>
          <a:extLst>
            <a:ext uri="{C572A759-6A51-4108-AA02-DFA0A04FC94B}">
              <ma14:wrappingTextBoxFlag xmlns="" xmlns:ma14="http://schemas.microsoft.com/office/mac/drawingml/2011/main" val="1"/>
            </a:ext>
          </a:extLst>
        </p:spPr>
        <p:txBody>
          <a:bodyPr wrap="none" lIns="35718" tIns="35718" rIns="35718" bIns="35718" anchor="ctr">
            <a:spAutoFit/>
          </a:bodyPr>
          <a:lstStyle/>
          <a:p>
            <a:pPr algn="ct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invitation</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777381"/>
            <a:ext cx="8315042" cy="1303240"/>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Make an effort to share the gospel with your one.</a:t>
            </a:r>
          </a:p>
        </p:txBody>
      </p:sp>
    </p:spTree>
    <p:extLst>
      <p:ext uri="{BB962C8B-B14F-4D97-AF65-F5344CB8AC3E}">
        <p14:creationId xmlns:p14="http://schemas.microsoft.com/office/powerpoint/2010/main" val="3119522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fontScale="92500"/>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Break the roof down!</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Luke 5:17-26</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588368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9E195E-F75F-014A-873B-5D76600F5D18}"/>
              </a:ext>
            </a:extLst>
          </p:cNvPr>
          <p:cNvPicPr>
            <a:picLocks noChangeAspect="1"/>
          </p:cNvPicPr>
          <p:nvPr/>
        </p:nvPicPr>
        <p:blipFill rotWithShape="1">
          <a:blip r:embed="rId2"/>
          <a:srcRect l="5397" t="4938" r="7406" b="9346"/>
          <a:stretch/>
        </p:blipFill>
        <p:spPr>
          <a:xfrm>
            <a:off x="328614" y="177348"/>
            <a:ext cx="4000500" cy="5512891"/>
          </a:xfrm>
          <a:prstGeom prst="rect">
            <a:avLst/>
          </a:prstGeom>
        </p:spPr>
      </p:pic>
      <p:pic>
        <p:nvPicPr>
          <p:cNvPr id="3" name="Picture 2">
            <a:extLst>
              <a:ext uri="{FF2B5EF4-FFF2-40B4-BE49-F238E27FC236}">
                <a16:creationId xmlns:a16="http://schemas.microsoft.com/office/drawing/2014/main" id="{60A49BFB-083A-BA48-9A9F-5F880D75D3E5}"/>
              </a:ext>
            </a:extLst>
          </p:cNvPr>
          <p:cNvPicPr>
            <a:picLocks noChangeAspect="1"/>
          </p:cNvPicPr>
          <p:nvPr/>
        </p:nvPicPr>
        <p:blipFill>
          <a:blip r:embed="rId3"/>
          <a:stretch>
            <a:fillRect/>
          </a:stretch>
        </p:blipFill>
        <p:spPr>
          <a:xfrm>
            <a:off x="8212661" y="177349"/>
            <a:ext cx="3565002" cy="5512890"/>
          </a:xfrm>
          <a:prstGeom prst="rect">
            <a:avLst/>
          </a:prstGeom>
        </p:spPr>
      </p:pic>
      <p:pic>
        <p:nvPicPr>
          <p:cNvPr id="4" name="Picture 3">
            <a:extLst>
              <a:ext uri="{FF2B5EF4-FFF2-40B4-BE49-F238E27FC236}">
                <a16:creationId xmlns:a16="http://schemas.microsoft.com/office/drawing/2014/main" id="{EAA6A292-0C8D-4F42-9BEB-1C3151F59787}"/>
              </a:ext>
            </a:extLst>
          </p:cNvPr>
          <p:cNvPicPr>
            <a:picLocks noChangeAspect="1"/>
          </p:cNvPicPr>
          <p:nvPr/>
        </p:nvPicPr>
        <p:blipFill>
          <a:blip r:embed="rId4"/>
          <a:stretch>
            <a:fillRect/>
          </a:stretch>
        </p:blipFill>
        <p:spPr>
          <a:xfrm>
            <a:off x="5395913" y="177348"/>
            <a:ext cx="1400174" cy="5676380"/>
          </a:xfrm>
          <a:prstGeom prst="rect">
            <a:avLst/>
          </a:prstGeom>
        </p:spPr>
      </p:pic>
      <p:sp>
        <p:nvSpPr>
          <p:cNvPr id="5" name="TextBox 4">
            <a:extLst>
              <a:ext uri="{FF2B5EF4-FFF2-40B4-BE49-F238E27FC236}">
                <a16:creationId xmlns:a16="http://schemas.microsoft.com/office/drawing/2014/main" id="{B191A88B-C19F-E24D-B48F-8A2B9CC7A0DF}"/>
              </a:ext>
            </a:extLst>
          </p:cNvPr>
          <p:cNvSpPr txBox="1"/>
          <p:nvPr/>
        </p:nvSpPr>
        <p:spPr>
          <a:xfrm>
            <a:off x="1923327" y="6099858"/>
            <a:ext cx="8345347" cy="584775"/>
          </a:xfrm>
          <a:prstGeom prst="rect">
            <a:avLst/>
          </a:prstGeom>
          <a:solidFill>
            <a:srgbClr val="26AAE1"/>
          </a:solidFill>
        </p:spPr>
        <p:txBody>
          <a:bodyPr wrap="square" rtlCol="0">
            <a:spAutoFit/>
          </a:bodyPr>
          <a:lstStyle/>
          <a:p>
            <a:pPr algn="ctr"/>
            <a:r>
              <a:rPr lang="en-GB" sz="3200" b="1" dirty="0" err="1">
                <a:solidFill>
                  <a:schemeClr val="bg1"/>
                </a:solidFill>
                <a:latin typeface="Montserrat" panose="02000505000000020004" pitchFamily="2" charset="77"/>
              </a:rPr>
              <a:t>redeemerchurchcolchester.org</a:t>
            </a:r>
            <a:r>
              <a:rPr lang="en-GB" sz="3200" b="1" dirty="0">
                <a:solidFill>
                  <a:schemeClr val="bg1"/>
                </a:solidFill>
                <a:latin typeface="Montserrat" panose="02000505000000020004" pitchFamily="2" charset="77"/>
              </a:rPr>
              <a:t>/one</a:t>
            </a:r>
          </a:p>
        </p:txBody>
      </p:sp>
    </p:spTree>
    <p:extLst>
      <p:ext uri="{BB962C8B-B14F-4D97-AF65-F5344CB8AC3E}">
        <p14:creationId xmlns:p14="http://schemas.microsoft.com/office/powerpoint/2010/main" val="427411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494168"/>
            <a:ext cx="11065258" cy="5079463"/>
          </a:xfrm>
        </p:spPr>
        <p:txBody>
          <a:bodyPr anchor="t">
            <a:noAutofit/>
          </a:bodyPr>
          <a:lstStyle/>
          <a:p>
            <a:pPr marL="0" indent="0">
              <a:lnSpc>
                <a:spcPct val="100000"/>
              </a:lnSpc>
              <a:buNone/>
            </a:pPr>
            <a:r>
              <a:rPr lang="en-GB" sz="3200" b="1" baseline="30000" dirty="0">
                <a:latin typeface="Montserrat" panose="02000505000000020004" pitchFamily="2" charset="77"/>
              </a:rPr>
              <a:t>19 </a:t>
            </a:r>
            <a:r>
              <a:rPr lang="en-GB" sz="3200" dirty="0">
                <a:latin typeface="Montserrat" panose="02000505000000020004" pitchFamily="2" charset="77"/>
              </a:rPr>
              <a:t>but finding no way to bring him in, because of the crowd, they went up on the roof and let him down with his bed through the tiles into the midst before Jesus. </a:t>
            </a:r>
            <a:r>
              <a:rPr lang="en-GB" sz="3200" b="1" baseline="30000" dirty="0">
                <a:latin typeface="Montserrat" panose="02000505000000020004" pitchFamily="2" charset="77"/>
              </a:rPr>
              <a:t>20 </a:t>
            </a:r>
            <a:r>
              <a:rPr lang="en-GB" sz="3200" dirty="0">
                <a:latin typeface="Montserrat" panose="02000505000000020004" pitchFamily="2" charset="77"/>
              </a:rPr>
              <a:t>And when he saw their faith, he said, “Man, your sins are forgiven you.” </a:t>
            </a:r>
            <a:r>
              <a:rPr lang="en-GB" sz="3200" b="1" baseline="30000" dirty="0">
                <a:latin typeface="Montserrat" panose="02000505000000020004" pitchFamily="2" charset="77"/>
              </a:rPr>
              <a:t>21 </a:t>
            </a:r>
            <a:r>
              <a:rPr lang="en-GB" sz="3200" dirty="0">
                <a:latin typeface="Montserrat" panose="02000505000000020004" pitchFamily="2" charset="77"/>
              </a:rPr>
              <a:t>And the scribes and the Pharisees began to question, saying, “Who is this who speaks blasphemies? Who can forgive sins but God alone?” </a:t>
            </a:r>
          </a:p>
          <a:p>
            <a:pPr marL="0" indent="0">
              <a:lnSpc>
                <a:spcPct val="100000"/>
              </a:lnSpc>
              <a:buNone/>
            </a:pPr>
            <a:r>
              <a:rPr lang="en-GB" sz="1800" dirty="0">
                <a:latin typeface="Montserrat" panose="02000505000000020004" pitchFamily="2" charset="77"/>
              </a:rPr>
              <a:t>Luke 5:19-21 ESV</a:t>
            </a:r>
          </a:p>
        </p:txBody>
      </p:sp>
    </p:spTree>
    <p:extLst>
      <p:ext uri="{BB962C8B-B14F-4D97-AF65-F5344CB8AC3E}">
        <p14:creationId xmlns:p14="http://schemas.microsoft.com/office/powerpoint/2010/main" val="171803230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454529" y="432069"/>
            <a:ext cx="11260639" cy="5079463"/>
          </a:xfrm>
        </p:spPr>
        <p:txBody>
          <a:bodyPr anchor="t">
            <a:noAutofit/>
          </a:bodyPr>
          <a:lstStyle/>
          <a:p>
            <a:pPr marL="0" indent="0">
              <a:lnSpc>
                <a:spcPct val="100000"/>
              </a:lnSpc>
              <a:buNone/>
            </a:pPr>
            <a:r>
              <a:rPr lang="en-GB" sz="3200" b="1" baseline="30000" dirty="0">
                <a:latin typeface="Montserrat" panose="02000505000000020004" pitchFamily="2" charset="77"/>
              </a:rPr>
              <a:t>22 </a:t>
            </a:r>
            <a:r>
              <a:rPr lang="en-GB" sz="3200" dirty="0">
                <a:latin typeface="Montserrat" panose="02000505000000020004" pitchFamily="2" charset="77"/>
              </a:rPr>
              <a:t>When Jesus perceived their thoughts, he answered them, “Why do you question in your hearts? </a:t>
            </a:r>
            <a:r>
              <a:rPr lang="en-GB" sz="3200" b="1" baseline="30000" dirty="0">
                <a:latin typeface="Montserrat" panose="02000505000000020004" pitchFamily="2" charset="77"/>
              </a:rPr>
              <a:t>23 </a:t>
            </a:r>
            <a:r>
              <a:rPr lang="en-GB" sz="3200" dirty="0">
                <a:latin typeface="Montserrat" panose="02000505000000020004" pitchFamily="2" charset="77"/>
              </a:rPr>
              <a:t>Which is easier, to say, ‘Your sins are forgiven you,’ or to say, ‘Rise and walk’? </a:t>
            </a:r>
            <a:r>
              <a:rPr lang="en-GB" sz="3200" b="1" baseline="30000" dirty="0">
                <a:latin typeface="Montserrat" panose="02000505000000020004" pitchFamily="2" charset="77"/>
              </a:rPr>
              <a:t>24 </a:t>
            </a:r>
            <a:r>
              <a:rPr lang="en-GB" sz="3200" dirty="0">
                <a:latin typeface="Montserrat" panose="02000505000000020004" pitchFamily="2" charset="77"/>
              </a:rPr>
              <a:t>But that you may know that the Son of Man has authority on earth to forgive sins”—he said to the man who was paralyzed—“I say to you, rise, pick up your bed and go home.” </a:t>
            </a:r>
            <a:r>
              <a:rPr lang="en-GB" sz="3200" b="1" baseline="30000" dirty="0">
                <a:latin typeface="Montserrat" panose="02000505000000020004" pitchFamily="2" charset="77"/>
              </a:rPr>
              <a:t>25 </a:t>
            </a:r>
            <a:r>
              <a:rPr lang="en-GB" sz="3200" dirty="0">
                <a:latin typeface="Montserrat" panose="02000505000000020004" pitchFamily="2" charset="77"/>
              </a:rPr>
              <a:t>And immediately he rose up before them and picked up what he had been lying on and went home, glorifying God. </a:t>
            </a:r>
          </a:p>
          <a:p>
            <a:pPr marL="0" indent="0">
              <a:lnSpc>
                <a:spcPct val="100000"/>
              </a:lnSpc>
              <a:buNone/>
            </a:pPr>
            <a:r>
              <a:rPr lang="en-GB" sz="1800" dirty="0">
                <a:latin typeface="Montserrat" panose="02000505000000020004" pitchFamily="2" charset="77"/>
              </a:rPr>
              <a:t>Luke 5:22-25 ESV</a:t>
            </a:r>
          </a:p>
        </p:txBody>
      </p:sp>
    </p:spTree>
    <p:extLst>
      <p:ext uri="{BB962C8B-B14F-4D97-AF65-F5344CB8AC3E}">
        <p14:creationId xmlns:p14="http://schemas.microsoft.com/office/powerpoint/2010/main" val="5374585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494168"/>
            <a:ext cx="11065258" cy="5079463"/>
          </a:xfrm>
        </p:spPr>
        <p:txBody>
          <a:bodyPr anchor="t">
            <a:noAutofit/>
          </a:bodyPr>
          <a:lstStyle/>
          <a:p>
            <a:pPr marL="0" indent="0">
              <a:lnSpc>
                <a:spcPct val="100000"/>
              </a:lnSpc>
              <a:buNone/>
            </a:pPr>
            <a:r>
              <a:rPr lang="en-GB" sz="3200" b="1" baseline="30000" dirty="0">
                <a:latin typeface="Montserrat" panose="02000505000000020004" pitchFamily="2" charset="77"/>
              </a:rPr>
              <a:t>26 </a:t>
            </a:r>
            <a:r>
              <a:rPr lang="en-GB" sz="3200" dirty="0">
                <a:latin typeface="Montserrat" panose="02000505000000020004" pitchFamily="2" charset="77"/>
              </a:rPr>
              <a:t>And amazement seized them all, and they glorified God and were filled with awe, saying, “We have seen extraordinary things today.” </a:t>
            </a:r>
          </a:p>
          <a:p>
            <a:pPr marL="0" indent="0">
              <a:lnSpc>
                <a:spcPct val="100000"/>
              </a:lnSpc>
              <a:buNone/>
            </a:pPr>
            <a:r>
              <a:rPr lang="en-GB" sz="1800" dirty="0">
                <a:latin typeface="Montserrat" panose="02000505000000020004" pitchFamily="2" charset="77"/>
              </a:rPr>
              <a:t>Luke 5:26 ESV</a:t>
            </a:r>
          </a:p>
        </p:txBody>
      </p:sp>
    </p:spTree>
    <p:extLst>
      <p:ext uri="{BB962C8B-B14F-4D97-AF65-F5344CB8AC3E}">
        <p14:creationId xmlns:p14="http://schemas.microsoft.com/office/powerpoint/2010/main" val="223751720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fontScale="92500"/>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Break the roof down!</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Luke 5:17-26</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404269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4400" b="1" dirty="0">
                <a:solidFill>
                  <a:srgbClr val="26AAE1"/>
                </a:solidFill>
                <a:latin typeface="Montserrat" panose="02000505000000020004" pitchFamily="2" charset="77"/>
              </a:rPr>
              <a:t>They knew </a:t>
            </a:r>
            <a:r>
              <a:rPr lang="en-GB" sz="4400" b="1" u="sng" dirty="0">
                <a:solidFill>
                  <a:srgbClr val="26AAE1"/>
                </a:solidFill>
                <a:latin typeface="Montserrat" panose="02000505000000020004" pitchFamily="2" charset="77"/>
              </a:rPr>
              <a:t>where to go</a:t>
            </a:r>
          </a:p>
          <a:p>
            <a:pPr marL="742950" indent="-742950">
              <a:lnSpc>
                <a:spcPct val="100000"/>
              </a:lnSpc>
              <a:spcBef>
                <a:spcPts val="0"/>
              </a:spcBef>
              <a:buFont typeface="+mj-lt"/>
              <a:buAutoNum type="arabicPeriod"/>
            </a:pPr>
            <a:endParaRPr lang="en-GB" sz="3800" dirty="0">
              <a:latin typeface="Montserrat" panose="02000505000000020004" pitchFamily="2" charset="77"/>
            </a:endParaRPr>
          </a:p>
          <a:p>
            <a:pPr marL="0" indent="0">
              <a:lnSpc>
                <a:spcPct val="100000"/>
              </a:lnSpc>
              <a:buNone/>
            </a:pPr>
            <a:r>
              <a:rPr lang="en-GB" sz="3200" b="1" baseline="30000" dirty="0">
                <a:latin typeface="Montserrat" panose="02000505000000020004" pitchFamily="2" charset="77"/>
              </a:rPr>
              <a:t>18 </a:t>
            </a:r>
            <a:r>
              <a:rPr lang="en-GB" sz="3200" dirty="0">
                <a:latin typeface="Montserrat" panose="02000505000000020004" pitchFamily="2" charset="77"/>
              </a:rPr>
              <a:t>And behold, some men were </a:t>
            </a:r>
            <a:r>
              <a:rPr lang="en-GB" sz="3200" dirty="0">
                <a:solidFill>
                  <a:srgbClr val="26AAE1"/>
                </a:solidFill>
                <a:latin typeface="Montserrat" panose="02000505000000020004" pitchFamily="2" charset="77"/>
              </a:rPr>
              <a:t>bringing on a bed a man who was paralyzed</a:t>
            </a:r>
            <a:r>
              <a:rPr lang="en-GB" sz="3200" dirty="0">
                <a:latin typeface="Montserrat" panose="02000505000000020004" pitchFamily="2" charset="77"/>
              </a:rPr>
              <a:t>, and they were seeking to bring him in and </a:t>
            </a:r>
            <a:r>
              <a:rPr lang="en-GB" sz="3200" dirty="0">
                <a:solidFill>
                  <a:srgbClr val="26AAE1"/>
                </a:solidFill>
                <a:latin typeface="Montserrat" panose="02000505000000020004" pitchFamily="2" charset="77"/>
              </a:rPr>
              <a:t>lay him before Jesus</a:t>
            </a:r>
            <a:r>
              <a:rPr lang="en-GB" sz="3200" dirty="0">
                <a:latin typeface="Montserrat" panose="02000505000000020004" pitchFamily="2" charset="77"/>
              </a:rPr>
              <a:t>…</a:t>
            </a:r>
          </a:p>
          <a:p>
            <a:pPr marL="0" indent="0">
              <a:lnSpc>
                <a:spcPct val="100000"/>
              </a:lnSpc>
              <a:buNone/>
            </a:pPr>
            <a:r>
              <a:rPr lang="en-GB" sz="1600" dirty="0">
                <a:latin typeface="Montserrat" panose="02000505000000020004" pitchFamily="2" charset="77"/>
              </a:rPr>
              <a:t>Luke 5:18 ESV</a:t>
            </a:r>
          </a:p>
          <a:p>
            <a:pPr marL="0" indent="0">
              <a:lnSpc>
                <a:spcPct val="100000"/>
              </a:lnSpc>
              <a:spcBef>
                <a:spcPts val="0"/>
              </a:spcBef>
              <a:buNone/>
            </a:pPr>
            <a:endParaRPr lang="en-GB" sz="3800" dirty="0">
              <a:latin typeface="Montserrat" panose="02000505000000020004" pitchFamily="2" charset="77"/>
            </a:endParaRPr>
          </a:p>
        </p:txBody>
      </p:sp>
    </p:spTree>
    <p:extLst>
      <p:ext uri="{BB962C8B-B14F-4D97-AF65-F5344CB8AC3E}">
        <p14:creationId xmlns:p14="http://schemas.microsoft.com/office/powerpoint/2010/main" val="42163459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643023"/>
            <a:ext cx="11065258" cy="5079463"/>
          </a:xfrm>
        </p:spPr>
        <p:txBody>
          <a:bodyPr anchor="t">
            <a:noAutofit/>
          </a:bodyPr>
          <a:lstStyle/>
          <a:p>
            <a:pPr marL="0" indent="0">
              <a:lnSpc>
                <a:spcPct val="100000"/>
              </a:lnSpc>
              <a:buNone/>
            </a:pPr>
            <a:r>
              <a:rPr lang="en-GB" sz="4000" b="1" dirty="0">
                <a:solidFill>
                  <a:srgbClr val="26AAE1"/>
                </a:solidFill>
                <a:latin typeface="Montserrat" panose="02000505000000020004" pitchFamily="2" charset="77"/>
              </a:rPr>
              <a:t>2. They </a:t>
            </a:r>
            <a:r>
              <a:rPr lang="en-GB" sz="4000" b="1" u="sng" dirty="0">
                <a:solidFill>
                  <a:srgbClr val="26AAE1"/>
                </a:solidFill>
                <a:latin typeface="Montserrat" panose="02000505000000020004" pitchFamily="2" charset="77"/>
              </a:rPr>
              <a:t>overcame obstacles &amp; took risks</a:t>
            </a:r>
          </a:p>
          <a:p>
            <a:pPr marL="0" indent="0">
              <a:lnSpc>
                <a:spcPct val="100000"/>
              </a:lnSpc>
              <a:buNone/>
            </a:pPr>
            <a:endParaRPr lang="en-GB" sz="3200" baseline="30000" dirty="0">
              <a:latin typeface="Montserrat" panose="02000505000000020004" pitchFamily="2" charset="77"/>
            </a:endParaRPr>
          </a:p>
          <a:p>
            <a:pPr marL="0" indent="0">
              <a:lnSpc>
                <a:spcPct val="100000"/>
              </a:lnSpc>
              <a:buNone/>
            </a:pPr>
            <a:r>
              <a:rPr lang="en-GB" sz="3200" b="1" baseline="30000" dirty="0">
                <a:latin typeface="Montserrat" panose="02000505000000020004" pitchFamily="2" charset="77"/>
              </a:rPr>
              <a:t>19 </a:t>
            </a:r>
            <a:r>
              <a:rPr lang="en-GB" sz="3200" dirty="0">
                <a:latin typeface="Montserrat" panose="02000505000000020004" pitchFamily="2" charset="77"/>
              </a:rPr>
              <a:t>but finding no way to bring him in, because of the crowd, </a:t>
            </a:r>
            <a:r>
              <a:rPr lang="en-GB" sz="3200" dirty="0">
                <a:solidFill>
                  <a:srgbClr val="26AAE1"/>
                </a:solidFill>
                <a:latin typeface="Montserrat" panose="02000505000000020004" pitchFamily="2" charset="77"/>
              </a:rPr>
              <a:t>they went up on the roof and let him down with his bed through the tiles into the midst before Jesus.</a:t>
            </a:r>
          </a:p>
          <a:p>
            <a:pPr marL="0" indent="0">
              <a:lnSpc>
                <a:spcPct val="100000"/>
              </a:lnSpc>
              <a:buNone/>
            </a:pPr>
            <a:r>
              <a:rPr lang="en-GB" sz="1400" dirty="0">
                <a:latin typeface="Montserrat" panose="02000505000000020004" pitchFamily="2" charset="77"/>
              </a:rPr>
              <a:t>Luke 5:119 ESV</a:t>
            </a:r>
          </a:p>
        </p:txBody>
      </p:sp>
    </p:spTree>
    <p:extLst>
      <p:ext uri="{BB962C8B-B14F-4D97-AF65-F5344CB8AC3E}">
        <p14:creationId xmlns:p14="http://schemas.microsoft.com/office/powerpoint/2010/main" val="134202477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solidFill>
                  <a:schemeClr val="bg1">
                    <a:lumMod val="65000"/>
                  </a:schemeClr>
                </a:solidFill>
                <a:latin typeface="Montserrat" panose="02000505000000020004" pitchFamily="2" charset="77"/>
              </a:rPr>
              <a:t>They knew where to go</a:t>
            </a:r>
          </a:p>
          <a:p>
            <a:pPr marL="742950" indent="-742950">
              <a:lnSpc>
                <a:spcPct val="100000"/>
              </a:lnSpc>
              <a:spcBef>
                <a:spcPts val="0"/>
              </a:spcBef>
              <a:buFont typeface="+mj-lt"/>
              <a:buAutoNum type="arabicPeriod"/>
            </a:pPr>
            <a:r>
              <a:rPr lang="en-GB" sz="3800" dirty="0">
                <a:solidFill>
                  <a:schemeClr val="bg1">
                    <a:lumMod val="65000"/>
                  </a:schemeClr>
                </a:solidFill>
                <a:latin typeface="Montserrat" panose="02000505000000020004" pitchFamily="2" charset="77"/>
              </a:rPr>
              <a:t>They overcame obstacles &amp; took risks</a:t>
            </a:r>
          </a:p>
          <a:p>
            <a:pPr marL="742950" indent="-742950">
              <a:lnSpc>
                <a:spcPct val="100000"/>
              </a:lnSpc>
              <a:spcBef>
                <a:spcPts val="0"/>
              </a:spcBef>
              <a:buFont typeface="+mj-lt"/>
              <a:buAutoNum type="arabicPeriod"/>
            </a:pPr>
            <a:r>
              <a:rPr lang="en-GB" sz="3800" b="1" dirty="0">
                <a:solidFill>
                  <a:srgbClr val="26AAE1"/>
                </a:solidFill>
                <a:latin typeface="Montserrat" panose="02000505000000020004" pitchFamily="2" charset="77"/>
              </a:rPr>
              <a:t>Their friend was healed…</a:t>
            </a:r>
          </a:p>
        </p:txBody>
      </p:sp>
    </p:spTree>
    <p:extLst>
      <p:ext uri="{BB962C8B-B14F-4D97-AF65-F5344CB8AC3E}">
        <p14:creationId xmlns:p14="http://schemas.microsoft.com/office/powerpoint/2010/main" val="1316278697"/>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736</Words>
  <Application>Microsoft Macintosh PowerPoint</Application>
  <PresentationFormat>Widescreen</PresentationFormat>
  <Paragraphs>72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American Typewriter</vt:lpstr>
      <vt:lpstr>Arial</vt:lpstr>
      <vt:lpstr>Calibri</vt:lpstr>
      <vt:lpstr>Calibri Light</vt:lpstr>
      <vt:lpstr>Montserrat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RCC Visuals</dc:creator>
  <cp:lastModifiedBy>Microsoft Office User</cp:lastModifiedBy>
  <cp:revision>32</cp:revision>
  <cp:lastPrinted>2020-02-09T07:03:52Z</cp:lastPrinted>
  <dcterms:created xsi:type="dcterms:W3CDTF">2020-01-19T07:42:05Z</dcterms:created>
  <dcterms:modified xsi:type="dcterms:W3CDTF">2020-02-09T07:38:37Z</dcterms:modified>
</cp:coreProperties>
</file>