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90" r:id="rId3"/>
    <p:sldId id="260" r:id="rId4"/>
    <p:sldId id="262" r:id="rId5"/>
    <p:sldId id="272" r:id="rId6"/>
    <p:sldId id="292" r:id="rId7"/>
    <p:sldId id="291" r:id="rId8"/>
    <p:sldId id="277" r:id="rId9"/>
    <p:sldId id="275" r:id="rId10"/>
    <p:sldId id="278" r:id="rId11"/>
    <p:sldId id="279" r:id="rId12"/>
    <p:sldId id="280" r:id="rId13"/>
    <p:sldId id="276" r:id="rId14"/>
    <p:sldId id="281" r:id="rId15"/>
    <p:sldId id="282" r:id="rId16"/>
    <p:sldId id="283" r:id="rId17"/>
    <p:sldId id="284" r:id="rId18"/>
    <p:sldId id="285" r:id="rId19"/>
    <p:sldId id="286" r:id="rId20"/>
    <p:sldId id="259" r:id="rId21"/>
    <p:sldId id="287" r:id="rId22"/>
    <p:sldId id="288" r:id="rId23"/>
    <p:sldId id="271" r:id="rId24"/>
    <p:sldId id="270" r:id="rId25"/>
    <p:sldId id="273" r:id="rId26"/>
    <p:sldId id="294" r:id="rId27"/>
    <p:sldId id="29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AA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660"/>
  </p:normalViewPr>
  <p:slideViewPr>
    <p:cSldViewPr snapToGrid="0">
      <p:cViewPr varScale="1">
        <p:scale>
          <a:sx n="110" d="100"/>
          <a:sy n="110" d="100"/>
        </p:scale>
        <p:origin x="5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25/01/2020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02868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25/01/2020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6364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25/01/2020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3668177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1912097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25/01/2020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81158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D5B81D-43FB-4B27-B096-3D7ABB024E3A}" type="datetimeFigureOut">
              <a:rPr lang="en-GB" smtClean="0"/>
              <a:t>25/01/2020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0315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3D5B81D-43FB-4B27-B096-3D7ABB024E3A}" type="datetimeFigureOut">
              <a:rPr lang="en-GB" smtClean="0"/>
              <a:t>25/01/2020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91117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3D5B81D-43FB-4B27-B096-3D7ABB024E3A}" type="datetimeFigureOut">
              <a:rPr lang="en-GB" smtClean="0"/>
              <a:t>25/01/2020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411402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3D5B81D-43FB-4B27-B096-3D7ABB024E3A}" type="datetimeFigureOut">
              <a:rPr lang="en-GB" smtClean="0"/>
              <a:t>25/01/2020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192906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5B81D-43FB-4B27-B096-3D7ABB024E3A}" type="datetimeFigureOut">
              <a:rPr lang="en-GB" smtClean="0"/>
              <a:t>25/01/2020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369334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D5B81D-43FB-4B27-B096-3D7ABB024E3A}" type="datetimeFigureOut">
              <a:rPr lang="en-GB" smtClean="0"/>
              <a:t>25/01/2020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86159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D5B81D-43FB-4B27-B096-3D7ABB024E3A}" type="datetimeFigureOut">
              <a:rPr lang="en-GB" smtClean="0"/>
              <a:t>25/01/2020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965877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5B81D-43FB-4B27-B096-3D7ABB024E3A}" type="datetimeFigureOut">
              <a:rPr lang="en-GB" smtClean="0"/>
              <a:t>25/01/2020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F5451-187C-4783-AA9B-82643C77BA24}" type="slidenum">
              <a:rPr lang="en-GB" smtClean="0"/>
              <a:t>‹#›</a:t>
            </a:fld>
            <a:endParaRPr lang="en-GB"/>
          </a:p>
        </p:txBody>
      </p:sp>
    </p:spTree>
    <p:extLst>
      <p:ext uri="{BB962C8B-B14F-4D97-AF65-F5344CB8AC3E}">
        <p14:creationId xmlns:p14="http://schemas.microsoft.com/office/powerpoint/2010/main" val="944373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7.xml"/><Relationship Id="rId4" Type="http://schemas.openxmlformats.org/officeDocument/2006/relationships/image" Target="../media/image5.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F0E910-96C9-E24F-8914-AD9BDD31EC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313"/>
            <a:ext cx="12192000" cy="6864626"/>
          </a:xfrm>
          <a:prstGeom prst="rect">
            <a:avLst/>
          </a:prstGeom>
        </p:spPr>
      </p:pic>
    </p:spTree>
    <p:extLst>
      <p:ext uri="{BB962C8B-B14F-4D97-AF65-F5344CB8AC3E}">
        <p14:creationId xmlns:p14="http://schemas.microsoft.com/office/powerpoint/2010/main" val="47636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spcBef>
                <a:spcPts val="0"/>
              </a:spcBef>
              <a:buNone/>
            </a:pPr>
            <a:r>
              <a:rPr lang="en-GB" dirty="0">
                <a:latin typeface="Montserrat" panose="02000505000000020004" pitchFamily="2" charset="77"/>
              </a:rPr>
              <a:t>“In choosing His disciples Jesus skipped all the wise of the day! The great scholars were in Egypt; the great library was in Alexandria; the great philosophers were in Athens; the powerful were in Rome. He passed over Herodotus the historian and Socrates the great thinker, and Julius Caesar the great ruler. He chose men so ordinary it was comical. No a single Rabbi, no teachers, no religious experts, not even a synagogue ruler” </a:t>
            </a:r>
          </a:p>
          <a:p>
            <a:pPr marL="0" indent="0">
              <a:lnSpc>
                <a:spcPct val="100000"/>
              </a:lnSpc>
              <a:spcBef>
                <a:spcPts val="0"/>
              </a:spcBef>
              <a:buNone/>
            </a:pPr>
            <a:r>
              <a:rPr lang="en-GB" sz="2000" dirty="0">
                <a:latin typeface="Montserrat" panose="02000505000000020004" pitchFamily="2" charset="77"/>
              </a:rPr>
              <a:t>John McArthur</a:t>
            </a:r>
            <a:endParaRPr lang="en-GB" sz="2000" dirty="0">
              <a:solidFill>
                <a:srgbClr val="26AAE1"/>
              </a:solidFill>
              <a:latin typeface="Montserrat" panose="02000505000000020004" pitchFamily="2" charset="77"/>
            </a:endParaRPr>
          </a:p>
        </p:txBody>
      </p:sp>
    </p:spTree>
    <p:extLst>
      <p:ext uri="{BB962C8B-B14F-4D97-AF65-F5344CB8AC3E}">
        <p14:creationId xmlns:p14="http://schemas.microsoft.com/office/powerpoint/2010/main" val="29267541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spcBef>
                <a:spcPts val="0"/>
              </a:spcBef>
              <a:buNone/>
            </a:pPr>
            <a:r>
              <a:rPr lang="en-GB" sz="3800" dirty="0">
                <a:latin typeface="Montserrat Light" pitchFamily="2" charset="77"/>
              </a:rPr>
              <a:t> 1.  </a:t>
            </a:r>
            <a:r>
              <a:rPr lang="en-GB" sz="3800" dirty="0">
                <a:latin typeface="Montserrat" panose="02000505000000020004" pitchFamily="2" charset="77"/>
              </a:rPr>
              <a:t>Jesus chooses the willing</a:t>
            </a:r>
            <a:endParaRPr lang="en-GB" sz="3800" dirty="0">
              <a:solidFill>
                <a:srgbClr val="26AAE1"/>
              </a:solidFill>
              <a:latin typeface="Montserrat" panose="02000505000000020004" pitchFamily="2" charset="77"/>
            </a:endParaRPr>
          </a:p>
          <a:p>
            <a:pPr marL="0" indent="0">
              <a:lnSpc>
                <a:spcPct val="100000"/>
              </a:lnSpc>
              <a:spcBef>
                <a:spcPts val="0"/>
              </a:spcBef>
              <a:buNone/>
            </a:pPr>
            <a:r>
              <a:rPr lang="en-GB" sz="3800" dirty="0">
                <a:solidFill>
                  <a:srgbClr val="26AAE1"/>
                </a:solidFill>
                <a:latin typeface="Montserrat" panose="02000505000000020004" pitchFamily="2" charset="77"/>
              </a:rPr>
              <a:t> 2. </a:t>
            </a:r>
            <a:r>
              <a:rPr lang="en-GB" sz="3800" b="1" dirty="0">
                <a:solidFill>
                  <a:srgbClr val="26AAE1"/>
                </a:solidFill>
                <a:latin typeface="Montserrat" panose="02000505000000020004" pitchFamily="2" charset="77"/>
              </a:rPr>
              <a:t>Jesus </a:t>
            </a:r>
            <a:r>
              <a:rPr lang="en-GB" sz="3800" b="1" u="sng" dirty="0">
                <a:solidFill>
                  <a:srgbClr val="26AAE1"/>
                </a:solidFill>
                <a:latin typeface="Montserrat" panose="02000505000000020004" pitchFamily="2" charset="77"/>
              </a:rPr>
              <a:t>chose us</a:t>
            </a:r>
            <a:endParaRPr lang="en-GB" sz="3800" dirty="0">
              <a:solidFill>
                <a:srgbClr val="26AAE1"/>
              </a:solidFill>
              <a:latin typeface="Montserrat" panose="02000505000000020004" pitchFamily="2" charset="77"/>
            </a:endParaRPr>
          </a:p>
          <a:p>
            <a:pPr marL="0" indent="0">
              <a:lnSpc>
                <a:spcPct val="100000"/>
              </a:lnSpc>
              <a:spcBef>
                <a:spcPts val="0"/>
              </a:spcBef>
              <a:buNone/>
            </a:pPr>
            <a:r>
              <a:rPr lang="en-GB" sz="3800" dirty="0">
                <a:latin typeface="Montserrat" panose="02000505000000020004" pitchFamily="2" charset="77"/>
              </a:rPr>
              <a:t> </a:t>
            </a:r>
            <a:endParaRPr lang="en-GB" sz="3800" b="1" dirty="0">
              <a:solidFill>
                <a:srgbClr val="26AAE1"/>
              </a:solidFill>
              <a:latin typeface="Montserrat" panose="02000505000000020004" pitchFamily="2" charset="77"/>
            </a:endParaRPr>
          </a:p>
        </p:txBody>
      </p:sp>
    </p:spTree>
    <p:extLst>
      <p:ext uri="{BB962C8B-B14F-4D97-AF65-F5344CB8AC3E}">
        <p14:creationId xmlns:p14="http://schemas.microsoft.com/office/powerpoint/2010/main" val="426194589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spcBef>
                <a:spcPts val="0"/>
              </a:spcBef>
              <a:buNone/>
            </a:pPr>
            <a:r>
              <a:rPr lang="en-GB" sz="3800" dirty="0">
                <a:solidFill>
                  <a:srgbClr val="26AAE1"/>
                </a:solidFill>
                <a:latin typeface="Montserrat" panose="02000505000000020004" pitchFamily="2" charset="77"/>
              </a:rPr>
              <a:t>2. </a:t>
            </a:r>
            <a:r>
              <a:rPr lang="en-GB" sz="3800" b="1" dirty="0">
                <a:solidFill>
                  <a:srgbClr val="26AAE1"/>
                </a:solidFill>
                <a:latin typeface="Montserrat" panose="02000505000000020004" pitchFamily="2" charset="77"/>
              </a:rPr>
              <a:t>Jesus </a:t>
            </a:r>
            <a:r>
              <a:rPr lang="en-GB" sz="3800" b="1" u="sng" dirty="0">
                <a:solidFill>
                  <a:srgbClr val="26AAE1"/>
                </a:solidFill>
                <a:latin typeface="Montserrat" panose="02000505000000020004" pitchFamily="2" charset="77"/>
              </a:rPr>
              <a:t>chose us</a:t>
            </a:r>
            <a:endParaRPr lang="en-GB" sz="3800" dirty="0">
              <a:solidFill>
                <a:srgbClr val="26AAE1"/>
              </a:solidFill>
              <a:latin typeface="Montserrat" panose="02000505000000020004" pitchFamily="2" charset="77"/>
            </a:endParaRPr>
          </a:p>
          <a:p>
            <a:pPr marL="0" indent="0">
              <a:lnSpc>
                <a:spcPct val="100000"/>
              </a:lnSpc>
              <a:spcBef>
                <a:spcPts val="0"/>
              </a:spcBef>
              <a:buNone/>
            </a:pPr>
            <a:r>
              <a:rPr lang="en-GB" sz="3800" dirty="0">
                <a:latin typeface="Montserrat" panose="02000505000000020004" pitchFamily="2" charset="77"/>
              </a:rPr>
              <a:t> </a:t>
            </a:r>
          </a:p>
          <a:p>
            <a:pPr marL="0" indent="0">
              <a:lnSpc>
                <a:spcPct val="100000"/>
              </a:lnSpc>
              <a:spcBef>
                <a:spcPts val="0"/>
              </a:spcBef>
              <a:buNone/>
            </a:pPr>
            <a:r>
              <a:rPr lang="en-GB" sz="3200" b="1" baseline="30000" dirty="0">
                <a:latin typeface="Montserrat" panose="02000505000000020004" pitchFamily="2" charset="77"/>
              </a:rPr>
              <a:t> </a:t>
            </a:r>
            <a:r>
              <a:rPr lang="en-GB" b="1" baseline="30000" dirty="0">
                <a:latin typeface="Montserrat" panose="02000505000000020004" pitchFamily="2" charset="77"/>
              </a:rPr>
              <a:t>19 </a:t>
            </a:r>
            <a:r>
              <a:rPr lang="en-GB" dirty="0">
                <a:latin typeface="Montserrat" panose="02000505000000020004" pitchFamily="2" charset="77"/>
              </a:rPr>
              <a:t>And </a:t>
            </a:r>
            <a:r>
              <a:rPr lang="en-GB" dirty="0">
                <a:solidFill>
                  <a:srgbClr val="26AAE1"/>
                </a:solidFill>
                <a:latin typeface="Montserrat" panose="02000505000000020004" pitchFamily="2" charset="77"/>
              </a:rPr>
              <a:t>he said to them</a:t>
            </a:r>
            <a:r>
              <a:rPr lang="en-GB" dirty="0">
                <a:latin typeface="Montserrat" panose="02000505000000020004" pitchFamily="2" charset="77"/>
              </a:rPr>
              <a:t>, “Follow me, and I will make you fishers of men.”…</a:t>
            </a:r>
            <a:r>
              <a:rPr lang="en-GB" b="1" baseline="30000" dirty="0">
                <a:latin typeface="Montserrat" panose="02000505000000020004" pitchFamily="2" charset="77"/>
              </a:rPr>
              <a:t>21 </a:t>
            </a:r>
            <a:r>
              <a:rPr lang="en-GB" dirty="0">
                <a:latin typeface="Montserrat" panose="02000505000000020004" pitchFamily="2" charset="77"/>
              </a:rPr>
              <a:t>And going on from there he saw two other brothers, James the son of Zebedee and John his brother, in the boat with Zebedee their father, mending their nets, and </a:t>
            </a:r>
            <a:r>
              <a:rPr lang="en-GB" dirty="0">
                <a:solidFill>
                  <a:srgbClr val="26AAE1"/>
                </a:solidFill>
                <a:latin typeface="Montserrat" panose="02000505000000020004" pitchFamily="2" charset="77"/>
              </a:rPr>
              <a:t>he called them</a:t>
            </a:r>
          </a:p>
          <a:p>
            <a:pPr marL="0" indent="0">
              <a:lnSpc>
                <a:spcPct val="100000"/>
              </a:lnSpc>
              <a:spcBef>
                <a:spcPts val="0"/>
              </a:spcBef>
              <a:buNone/>
            </a:pPr>
            <a:r>
              <a:rPr lang="en-GB" sz="1600" dirty="0">
                <a:latin typeface="Montserrat" panose="02000505000000020004" pitchFamily="2" charset="77"/>
              </a:rPr>
              <a:t>Matthew 4:19 ESV</a:t>
            </a:r>
          </a:p>
        </p:txBody>
      </p:sp>
    </p:spTree>
    <p:extLst>
      <p:ext uri="{BB962C8B-B14F-4D97-AF65-F5344CB8AC3E}">
        <p14:creationId xmlns:p14="http://schemas.microsoft.com/office/powerpoint/2010/main" val="6505137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buNone/>
            </a:pPr>
            <a:r>
              <a:rPr lang="en-GB" sz="4000" b="1" baseline="30000" dirty="0">
                <a:latin typeface="Montserrat" panose="02000505000000020004" pitchFamily="2" charset="77"/>
              </a:rPr>
              <a:t>16 </a:t>
            </a:r>
            <a:r>
              <a:rPr lang="en-GB" sz="4000" dirty="0">
                <a:latin typeface="Montserrat" panose="02000505000000020004" pitchFamily="2" charset="77"/>
              </a:rPr>
              <a:t>You did not choose me, but </a:t>
            </a:r>
            <a:r>
              <a:rPr lang="en-GB" sz="4000" dirty="0">
                <a:solidFill>
                  <a:srgbClr val="26AAE1"/>
                </a:solidFill>
                <a:latin typeface="Montserrat" panose="02000505000000020004" pitchFamily="2" charset="77"/>
              </a:rPr>
              <a:t>I chose you and appointed you that you should go and bear fruit </a:t>
            </a:r>
            <a:r>
              <a:rPr lang="en-GB" sz="4000" dirty="0">
                <a:latin typeface="Montserrat" panose="02000505000000020004" pitchFamily="2" charset="77"/>
              </a:rPr>
              <a:t>and that your fruit should abide, so that whatever you ask the Father in my name, he may give it to you.</a:t>
            </a:r>
          </a:p>
          <a:p>
            <a:pPr marL="0" indent="0">
              <a:lnSpc>
                <a:spcPct val="100000"/>
              </a:lnSpc>
              <a:buNone/>
            </a:pPr>
            <a:r>
              <a:rPr lang="en-GB" sz="1600" dirty="0">
                <a:latin typeface="Montserrat" panose="02000505000000020004" pitchFamily="2" charset="77"/>
              </a:rPr>
              <a:t>John 16:16 ESV</a:t>
            </a:r>
          </a:p>
        </p:txBody>
      </p:sp>
    </p:spTree>
    <p:extLst>
      <p:ext uri="{BB962C8B-B14F-4D97-AF65-F5344CB8AC3E}">
        <p14:creationId xmlns:p14="http://schemas.microsoft.com/office/powerpoint/2010/main" val="99246014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742950" indent="-742950">
              <a:lnSpc>
                <a:spcPct val="100000"/>
              </a:lnSpc>
              <a:spcBef>
                <a:spcPts val="0"/>
              </a:spcBef>
              <a:buFont typeface="+mj-lt"/>
              <a:buAutoNum type="arabicPeriod"/>
            </a:pPr>
            <a:r>
              <a:rPr lang="en-GB" sz="3800" dirty="0">
                <a:latin typeface="Montserrat Light" pitchFamily="2" charset="77"/>
              </a:rPr>
              <a:t> </a:t>
            </a:r>
            <a:r>
              <a:rPr lang="en-GB" sz="3800" dirty="0">
                <a:latin typeface="Montserrat" panose="02000505000000020004" pitchFamily="2" charset="77"/>
              </a:rPr>
              <a:t>Jesus chooses </a:t>
            </a:r>
            <a:r>
              <a:rPr lang="en-GB" sz="3800" b="1" dirty="0">
                <a:latin typeface="Montserrat" panose="02000505000000020004" pitchFamily="2" charset="77"/>
              </a:rPr>
              <a:t>the willing</a:t>
            </a:r>
            <a:endParaRPr lang="en-GB" sz="3800" dirty="0">
              <a:latin typeface="Montserrat" panose="02000505000000020004" pitchFamily="2" charset="77"/>
            </a:endParaRPr>
          </a:p>
          <a:p>
            <a:pPr marL="742950" indent="-742950">
              <a:lnSpc>
                <a:spcPct val="100000"/>
              </a:lnSpc>
              <a:spcBef>
                <a:spcPts val="0"/>
              </a:spcBef>
              <a:buFont typeface="+mj-lt"/>
              <a:buAutoNum type="arabicPeriod"/>
            </a:pPr>
            <a:r>
              <a:rPr lang="en-GB" sz="3800" dirty="0">
                <a:latin typeface="Montserrat" panose="02000505000000020004" pitchFamily="2" charset="77"/>
              </a:rPr>
              <a:t> </a:t>
            </a:r>
            <a:r>
              <a:rPr lang="en-GB" sz="3800" b="1" dirty="0">
                <a:latin typeface="Montserrat" panose="02000505000000020004" pitchFamily="2" charset="77"/>
              </a:rPr>
              <a:t>Jesus</a:t>
            </a:r>
            <a:r>
              <a:rPr lang="en-GB" sz="3800" dirty="0">
                <a:latin typeface="Montserrat" panose="02000505000000020004" pitchFamily="2" charset="77"/>
              </a:rPr>
              <a:t> </a:t>
            </a:r>
            <a:r>
              <a:rPr lang="en-GB" sz="3800" b="1" dirty="0">
                <a:latin typeface="Montserrat" panose="02000505000000020004" pitchFamily="2" charset="77"/>
              </a:rPr>
              <a:t>chose us</a:t>
            </a:r>
            <a:endParaRPr lang="en-GB" sz="3800" dirty="0">
              <a:solidFill>
                <a:srgbClr val="26AAE1"/>
              </a:solidFill>
              <a:latin typeface="Montserrat" panose="02000505000000020004" pitchFamily="2" charset="77"/>
            </a:endParaRPr>
          </a:p>
          <a:p>
            <a:pPr marL="742950" indent="-742950">
              <a:lnSpc>
                <a:spcPct val="100000"/>
              </a:lnSpc>
              <a:spcBef>
                <a:spcPts val="0"/>
              </a:spcBef>
              <a:buFont typeface="+mj-lt"/>
              <a:buAutoNum type="arabicPeriod"/>
            </a:pPr>
            <a:r>
              <a:rPr lang="en-GB" sz="3800" dirty="0">
                <a:solidFill>
                  <a:srgbClr val="26AAE1"/>
                </a:solidFill>
                <a:latin typeface="Montserrat" panose="02000505000000020004" pitchFamily="2" charset="77"/>
              </a:rPr>
              <a:t> Jesus calls us to </a:t>
            </a:r>
            <a:r>
              <a:rPr lang="en-GB" sz="3800" b="1" dirty="0">
                <a:solidFill>
                  <a:srgbClr val="26AAE1"/>
                </a:solidFill>
                <a:latin typeface="Montserrat" panose="02000505000000020004" pitchFamily="2" charset="77"/>
              </a:rPr>
              <a:t>be </a:t>
            </a:r>
            <a:r>
              <a:rPr lang="en-GB" sz="3800" b="1" u="sng" dirty="0">
                <a:solidFill>
                  <a:srgbClr val="26AAE1"/>
                </a:solidFill>
                <a:latin typeface="Montserrat" panose="02000505000000020004" pitchFamily="2" charset="77"/>
              </a:rPr>
              <a:t>with</a:t>
            </a:r>
            <a:r>
              <a:rPr lang="en-GB" sz="3800" b="1" dirty="0">
                <a:solidFill>
                  <a:srgbClr val="26AAE1"/>
                </a:solidFill>
                <a:latin typeface="Montserrat" panose="02000505000000020004" pitchFamily="2" charset="77"/>
              </a:rPr>
              <a:t> Him</a:t>
            </a:r>
          </a:p>
        </p:txBody>
      </p:sp>
    </p:spTree>
    <p:extLst>
      <p:ext uri="{BB962C8B-B14F-4D97-AF65-F5344CB8AC3E}">
        <p14:creationId xmlns:p14="http://schemas.microsoft.com/office/powerpoint/2010/main" val="380837699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spcBef>
                <a:spcPts val="0"/>
              </a:spcBef>
              <a:buNone/>
            </a:pPr>
            <a:r>
              <a:rPr lang="en-GB" sz="3800" dirty="0">
                <a:solidFill>
                  <a:srgbClr val="26AAE1"/>
                </a:solidFill>
                <a:latin typeface="Montserrat" panose="02000505000000020004" pitchFamily="2" charset="77"/>
              </a:rPr>
              <a:t>3. Jesus calls us to </a:t>
            </a:r>
            <a:r>
              <a:rPr lang="en-GB" sz="3800" b="1" dirty="0">
                <a:solidFill>
                  <a:srgbClr val="26AAE1"/>
                </a:solidFill>
                <a:latin typeface="Montserrat" panose="02000505000000020004" pitchFamily="2" charset="77"/>
              </a:rPr>
              <a:t>be </a:t>
            </a:r>
            <a:r>
              <a:rPr lang="en-GB" sz="3800" b="1" u="sng" dirty="0">
                <a:solidFill>
                  <a:srgbClr val="26AAE1"/>
                </a:solidFill>
                <a:latin typeface="Montserrat" panose="02000505000000020004" pitchFamily="2" charset="77"/>
              </a:rPr>
              <a:t>with</a:t>
            </a:r>
            <a:r>
              <a:rPr lang="en-GB" sz="3800" b="1" dirty="0">
                <a:solidFill>
                  <a:srgbClr val="26AAE1"/>
                </a:solidFill>
                <a:latin typeface="Montserrat" panose="02000505000000020004" pitchFamily="2" charset="77"/>
              </a:rPr>
              <a:t> Him</a:t>
            </a:r>
            <a:r>
              <a:rPr lang="en-GB" sz="3800" dirty="0">
                <a:latin typeface="Montserrat" panose="02000505000000020004" pitchFamily="2" charset="77"/>
              </a:rPr>
              <a:t> </a:t>
            </a:r>
          </a:p>
          <a:p>
            <a:pPr marL="0" indent="0">
              <a:lnSpc>
                <a:spcPct val="100000"/>
              </a:lnSpc>
              <a:spcBef>
                <a:spcPts val="0"/>
              </a:spcBef>
              <a:buNone/>
            </a:pPr>
            <a:endParaRPr lang="en-GB" sz="3200" b="1" baseline="30000" dirty="0">
              <a:latin typeface="Montserrat" panose="02000505000000020004" pitchFamily="2" charset="77"/>
            </a:endParaRPr>
          </a:p>
          <a:p>
            <a:pPr marL="0" indent="0">
              <a:lnSpc>
                <a:spcPct val="100000"/>
              </a:lnSpc>
              <a:spcBef>
                <a:spcPts val="0"/>
              </a:spcBef>
              <a:buNone/>
            </a:pPr>
            <a:r>
              <a:rPr lang="en-GB" sz="3200" b="1" baseline="30000" dirty="0">
                <a:latin typeface="Montserrat" panose="02000505000000020004" pitchFamily="2" charset="77"/>
              </a:rPr>
              <a:t>19 </a:t>
            </a:r>
            <a:r>
              <a:rPr lang="en-GB" sz="3200" dirty="0">
                <a:latin typeface="Montserrat" panose="02000505000000020004" pitchFamily="2" charset="77"/>
              </a:rPr>
              <a:t>And he said to them, “</a:t>
            </a:r>
            <a:r>
              <a:rPr lang="en-GB" sz="3200" b="1" dirty="0">
                <a:solidFill>
                  <a:srgbClr val="26AAE1"/>
                </a:solidFill>
                <a:latin typeface="Montserrat" panose="02000505000000020004" pitchFamily="2" charset="77"/>
              </a:rPr>
              <a:t>Follow me</a:t>
            </a:r>
            <a:r>
              <a:rPr lang="en-GB" sz="3200" dirty="0">
                <a:latin typeface="Montserrat" panose="02000505000000020004" pitchFamily="2" charset="77"/>
              </a:rPr>
              <a:t>…</a:t>
            </a:r>
          </a:p>
          <a:p>
            <a:pPr marL="0" indent="0">
              <a:lnSpc>
                <a:spcPct val="100000"/>
              </a:lnSpc>
              <a:spcBef>
                <a:spcPts val="0"/>
              </a:spcBef>
              <a:buNone/>
            </a:pPr>
            <a:r>
              <a:rPr lang="en-GB" sz="1600" dirty="0">
                <a:latin typeface="Montserrat" panose="02000505000000020004" pitchFamily="2" charset="77"/>
              </a:rPr>
              <a:t>Matthew 4:19 ESV</a:t>
            </a:r>
          </a:p>
        </p:txBody>
      </p:sp>
    </p:spTree>
    <p:extLst>
      <p:ext uri="{BB962C8B-B14F-4D97-AF65-F5344CB8AC3E}">
        <p14:creationId xmlns:p14="http://schemas.microsoft.com/office/powerpoint/2010/main" val="307134342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742950" indent="-742950">
              <a:lnSpc>
                <a:spcPct val="100000"/>
              </a:lnSpc>
              <a:spcBef>
                <a:spcPts val="0"/>
              </a:spcBef>
              <a:buFont typeface="+mj-lt"/>
              <a:buAutoNum type="arabicPeriod"/>
            </a:pPr>
            <a:r>
              <a:rPr lang="en-GB" sz="3800" dirty="0">
                <a:latin typeface="Montserrat Light" pitchFamily="2" charset="77"/>
              </a:rPr>
              <a:t> </a:t>
            </a:r>
            <a:r>
              <a:rPr lang="en-GB" sz="3800" dirty="0">
                <a:latin typeface="Montserrat" panose="02000505000000020004" pitchFamily="2" charset="77"/>
              </a:rPr>
              <a:t>Jesus chooses </a:t>
            </a:r>
            <a:r>
              <a:rPr lang="en-GB" sz="3800" b="1" dirty="0">
                <a:latin typeface="Montserrat" panose="02000505000000020004" pitchFamily="2" charset="77"/>
              </a:rPr>
              <a:t>the willing</a:t>
            </a:r>
            <a:endParaRPr lang="en-GB" sz="3800" dirty="0">
              <a:latin typeface="Montserrat" panose="02000505000000020004" pitchFamily="2" charset="77"/>
            </a:endParaRPr>
          </a:p>
          <a:p>
            <a:pPr marL="742950" indent="-742950">
              <a:lnSpc>
                <a:spcPct val="100000"/>
              </a:lnSpc>
              <a:spcBef>
                <a:spcPts val="0"/>
              </a:spcBef>
              <a:buFont typeface="+mj-lt"/>
              <a:buAutoNum type="arabicPeriod"/>
            </a:pPr>
            <a:r>
              <a:rPr lang="en-GB" sz="3800" dirty="0">
                <a:latin typeface="Montserrat" panose="02000505000000020004" pitchFamily="2" charset="77"/>
              </a:rPr>
              <a:t> </a:t>
            </a:r>
            <a:r>
              <a:rPr lang="en-GB" sz="3800" b="1" dirty="0">
                <a:latin typeface="Montserrat" panose="02000505000000020004" pitchFamily="2" charset="77"/>
              </a:rPr>
              <a:t>Jesus</a:t>
            </a:r>
            <a:r>
              <a:rPr lang="en-GB" sz="3800" dirty="0">
                <a:latin typeface="Montserrat" panose="02000505000000020004" pitchFamily="2" charset="77"/>
              </a:rPr>
              <a:t> </a:t>
            </a:r>
            <a:r>
              <a:rPr lang="en-GB" sz="3800" b="1" dirty="0">
                <a:latin typeface="Montserrat" panose="02000505000000020004" pitchFamily="2" charset="77"/>
              </a:rPr>
              <a:t>chose us</a:t>
            </a:r>
          </a:p>
          <a:p>
            <a:pPr marL="742950" indent="-742950">
              <a:lnSpc>
                <a:spcPct val="100000"/>
              </a:lnSpc>
              <a:spcBef>
                <a:spcPts val="0"/>
              </a:spcBef>
              <a:buFont typeface="+mj-lt"/>
              <a:buAutoNum type="arabicPeriod"/>
            </a:pPr>
            <a:r>
              <a:rPr lang="en-GB" sz="3800" dirty="0">
                <a:latin typeface="Montserrat" panose="02000505000000020004" pitchFamily="2" charset="77"/>
              </a:rPr>
              <a:t> Jesus calls us to </a:t>
            </a:r>
            <a:r>
              <a:rPr lang="en-GB" sz="3800" b="1" dirty="0">
                <a:latin typeface="Montserrat" panose="02000505000000020004" pitchFamily="2" charset="77"/>
              </a:rPr>
              <a:t>be with</a:t>
            </a:r>
            <a:r>
              <a:rPr lang="en-GB" sz="3800" b="1" u="sng" dirty="0">
                <a:latin typeface="Montserrat" panose="02000505000000020004" pitchFamily="2" charset="77"/>
              </a:rPr>
              <a:t> </a:t>
            </a:r>
            <a:r>
              <a:rPr lang="en-GB" sz="3800" b="1" dirty="0">
                <a:latin typeface="Montserrat" panose="02000505000000020004" pitchFamily="2" charset="77"/>
              </a:rPr>
              <a:t>Him</a:t>
            </a:r>
            <a:endParaRPr lang="en-GB" sz="3800" b="1" dirty="0">
              <a:solidFill>
                <a:srgbClr val="26AAE1"/>
              </a:solidFill>
              <a:latin typeface="Montserrat" panose="02000505000000020004" pitchFamily="2" charset="77"/>
            </a:endParaRPr>
          </a:p>
          <a:p>
            <a:pPr marL="742950" indent="-742950">
              <a:lnSpc>
                <a:spcPct val="100000"/>
              </a:lnSpc>
              <a:spcBef>
                <a:spcPts val="0"/>
              </a:spcBef>
              <a:buFont typeface="+mj-lt"/>
              <a:buAutoNum type="arabicPeriod"/>
            </a:pPr>
            <a:r>
              <a:rPr lang="en-GB" sz="3800" dirty="0">
                <a:solidFill>
                  <a:srgbClr val="26AAE1"/>
                </a:solidFill>
                <a:latin typeface="Montserrat" panose="02000505000000020004" pitchFamily="2" charset="77"/>
              </a:rPr>
              <a:t> Jesus calls us to </a:t>
            </a:r>
            <a:r>
              <a:rPr lang="en-GB" sz="3800" b="1" dirty="0">
                <a:solidFill>
                  <a:srgbClr val="26AAE1"/>
                </a:solidFill>
                <a:latin typeface="Montserrat" panose="02000505000000020004" pitchFamily="2" charset="77"/>
              </a:rPr>
              <a:t>leave all </a:t>
            </a:r>
            <a:r>
              <a:rPr lang="en-GB" sz="3800" dirty="0">
                <a:solidFill>
                  <a:srgbClr val="26AAE1"/>
                </a:solidFill>
                <a:latin typeface="Montserrat" panose="02000505000000020004" pitchFamily="2" charset="77"/>
              </a:rPr>
              <a:t>to follow Him</a:t>
            </a:r>
          </a:p>
        </p:txBody>
      </p:sp>
    </p:spTree>
    <p:extLst>
      <p:ext uri="{BB962C8B-B14F-4D97-AF65-F5344CB8AC3E}">
        <p14:creationId xmlns:p14="http://schemas.microsoft.com/office/powerpoint/2010/main" val="284133328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spcBef>
                <a:spcPts val="0"/>
              </a:spcBef>
              <a:buNone/>
            </a:pPr>
            <a:r>
              <a:rPr lang="en-GB" sz="3800" b="1" dirty="0">
                <a:solidFill>
                  <a:srgbClr val="26AAE1"/>
                </a:solidFill>
                <a:latin typeface="Montserrat" panose="02000505000000020004" pitchFamily="2" charset="77"/>
              </a:rPr>
              <a:t>4. Jesus calls us to </a:t>
            </a:r>
            <a:r>
              <a:rPr lang="en-GB" sz="3800" b="1" u="sng" dirty="0">
                <a:solidFill>
                  <a:srgbClr val="26AAE1"/>
                </a:solidFill>
                <a:latin typeface="Montserrat" panose="02000505000000020004" pitchFamily="2" charset="77"/>
              </a:rPr>
              <a:t>leave all </a:t>
            </a:r>
            <a:r>
              <a:rPr lang="en-GB" sz="3800" b="1" dirty="0">
                <a:solidFill>
                  <a:srgbClr val="26AAE1"/>
                </a:solidFill>
                <a:latin typeface="Montserrat" panose="02000505000000020004" pitchFamily="2" charset="77"/>
              </a:rPr>
              <a:t>to follow Him</a:t>
            </a:r>
            <a:endParaRPr lang="en-GB" sz="3800" b="1" dirty="0">
              <a:latin typeface="Montserrat" panose="02000505000000020004" pitchFamily="2" charset="77"/>
            </a:endParaRPr>
          </a:p>
          <a:p>
            <a:pPr marL="0" indent="0">
              <a:lnSpc>
                <a:spcPct val="100000"/>
              </a:lnSpc>
              <a:spcBef>
                <a:spcPts val="0"/>
              </a:spcBef>
              <a:buNone/>
            </a:pPr>
            <a:endParaRPr lang="en-GB" sz="3200" b="1" baseline="30000" dirty="0">
              <a:latin typeface="Montserrat" panose="02000505000000020004" pitchFamily="2" charset="77"/>
            </a:endParaRPr>
          </a:p>
          <a:p>
            <a:pPr marL="0" indent="0">
              <a:lnSpc>
                <a:spcPct val="100000"/>
              </a:lnSpc>
              <a:buNone/>
            </a:pPr>
            <a:r>
              <a:rPr lang="en-GB" sz="3200" b="1" baseline="30000" dirty="0">
                <a:latin typeface="Montserrat" panose="02000505000000020004" pitchFamily="2" charset="77"/>
              </a:rPr>
              <a:t>22 </a:t>
            </a:r>
            <a:r>
              <a:rPr lang="en-GB" sz="3200" dirty="0">
                <a:latin typeface="Montserrat" panose="02000505000000020004" pitchFamily="2" charset="77"/>
              </a:rPr>
              <a:t>Immediately they </a:t>
            </a:r>
            <a:r>
              <a:rPr lang="en-GB" sz="3200" dirty="0">
                <a:solidFill>
                  <a:srgbClr val="26AAE1"/>
                </a:solidFill>
                <a:latin typeface="Montserrat" panose="02000505000000020004" pitchFamily="2" charset="77"/>
              </a:rPr>
              <a:t>left</a:t>
            </a:r>
            <a:r>
              <a:rPr lang="en-GB" sz="3200" dirty="0">
                <a:latin typeface="Montserrat" panose="02000505000000020004" pitchFamily="2" charset="77"/>
              </a:rPr>
              <a:t> the boat and their father and followed him.</a:t>
            </a:r>
          </a:p>
          <a:p>
            <a:pPr marL="0" indent="0">
              <a:lnSpc>
                <a:spcPct val="100000"/>
              </a:lnSpc>
              <a:spcBef>
                <a:spcPts val="0"/>
              </a:spcBef>
              <a:buNone/>
            </a:pPr>
            <a:r>
              <a:rPr lang="en-GB" sz="1600" dirty="0">
                <a:latin typeface="Montserrat" panose="02000505000000020004" pitchFamily="2" charset="77"/>
              </a:rPr>
              <a:t>Matthew 4:19 ESV</a:t>
            </a:r>
          </a:p>
        </p:txBody>
      </p:sp>
    </p:spTree>
    <p:extLst>
      <p:ext uri="{BB962C8B-B14F-4D97-AF65-F5344CB8AC3E}">
        <p14:creationId xmlns:p14="http://schemas.microsoft.com/office/powerpoint/2010/main" val="64772370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742950" indent="-742950">
              <a:lnSpc>
                <a:spcPct val="100000"/>
              </a:lnSpc>
              <a:spcBef>
                <a:spcPts val="0"/>
              </a:spcBef>
              <a:buFont typeface="+mj-lt"/>
              <a:buAutoNum type="arabicPeriod"/>
            </a:pPr>
            <a:r>
              <a:rPr lang="en-GB" sz="3800" dirty="0">
                <a:latin typeface="Montserrat Light" pitchFamily="2" charset="77"/>
              </a:rPr>
              <a:t> </a:t>
            </a:r>
            <a:r>
              <a:rPr lang="en-GB" sz="3800" dirty="0">
                <a:latin typeface="Montserrat" panose="02000505000000020004" pitchFamily="2" charset="77"/>
              </a:rPr>
              <a:t>Jesus chooses </a:t>
            </a:r>
            <a:r>
              <a:rPr lang="en-GB" sz="3800" b="1" dirty="0">
                <a:latin typeface="Montserrat" panose="02000505000000020004" pitchFamily="2" charset="77"/>
              </a:rPr>
              <a:t>the willing</a:t>
            </a:r>
            <a:endParaRPr lang="en-GB" sz="3800" dirty="0">
              <a:latin typeface="Montserrat" panose="02000505000000020004" pitchFamily="2" charset="77"/>
            </a:endParaRPr>
          </a:p>
          <a:p>
            <a:pPr marL="742950" indent="-742950">
              <a:lnSpc>
                <a:spcPct val="100000"/>
              </a:lnSpc>
              <a:spcBef>
                <a:spcPts val="0"/>
              </a:spcBef>
              <a:buFont typeface="+mj-lt"/>
              <a:buAutoNum type="arabicPeriod"/>
            </a:pPr>
            <a:r>
              <a:rPr lang="en-GB" sz="3800" dirty="0">
                <a:latin typeface="Montserrat" panose="02000505000000020004" pitchFamily="2" charset="77"/>
              </a:rPr>
              <a:t> </a:t>
            </a:r>
            <a:r>
              <a:rPr lang="en-GB" sz="3800" b="1" dirty="0">
                <a:latin typeface="Montserrat" panose="02000505000000020004" pitchFamily="2" charset="77"/>
              </a:rPr>
              <a:t>Jesus</a:t>
            </a:r>
            <a:r>
              <a:rPr lang="en-GB" sz="3800" dirty="0">
                <a:latin typeface="Montserrat" panose="02000505000000020004" pitchFamily="2" charset="77"/>
              </a:rPr>
              <a:t> </a:t>
            </a:r>
            <a:r>
              <a:rPr lang="en-GB" sz="3800" b="1" dirty="0">
                <a:latin typeface="Montserrat" panose="02000505000000020004" pitchFamily="2" charset="77"/>
              </a:rPr>
              <a:t>chose us</a:t>
            </a:r>
            <a:endParaRPr lang="en-GB" sz="3800" dirty="0">
              <a:latin typeface="Montserrat" panose="02000505000000020004" pitchFamily="2" charset="77"/>
            </a:endParaRPr>
          </a:p>
          <a:p>
            <a:pPr marL="742950" indent="-742950">
              <a:lnSpc>
                <a:spcPct val="100000"/>
              </a:lnSpc>
              <a:spcBef>
                <a:spcPts val="0"/>
              </a:spcBef>
              <a:buFont typeface="+mj-lt"/>
              <a:buAutoNum type="arabicPeriod"/>
            </a:pPr>
            <a:r>
              <a:rPr lang="en-GB" sz="3800" dirty="0">
                <a:latin typeface="Montserrat" panose="02000505000000020004" pitchFamily="2" charset="77"/>
              </a:rPr>
              <a:t> Jesus calls us to </a:t>
            </a:r>
            <a:r>
              <a:rPr lang="en-GB" sz="3800" b="1" dirty="0">
                <a:latin typeface="Montserrat" panose="02000505000000020004" pitchFamily="2" charset="77"/>
              </a:rPr>
              <a:t>be with</a:t>
            </a:r>
            <a:r>
              <a:rPr lang="en-GB" sz="3800" b="1" u="sng" dirty="0">
                <a:latin typeface="Montserrat" panose="02000505000000020004" pitchFamily="2" charset="77"/>
              </a:rPr>
              <a:t> </a:t>
            </a:r>
            <a:r>
              <a:rPr lang="en-GB" sz="3800" b="1" dirty="0">
                <a:latin typeface="Montserrat" panose="02000505000000020004" pitchFamily="2" charset="77"/>
              </a:rPr>
              <a:t>Him</a:t>
            </a:r>
          </a:p>
          <a:p>
            <a:pPr marL="742950" indent="-742950">
              <a:lnSpc>
                <a:spcPct val="100000"/>
              </a:lnSpc>
              <a:spcBef>
                <a:spcPts val="0"/>
              </a:spcBef>
              <a:buFont typeface="+mj-lt"/>
              <a:buAutoNum type="arabicPeriod"/>
            </a:pPr>
            <a:r>
              <a:rPr lang="en-GB" sz="3800" dirty="0">
                <a:latin typeface="Montserrat" panose="02000505000000020004" pitchFamily="2" charset="77"/>
              </a:rPr>
              <a:t> Jesus calls us to </a:t>
            </a:r>
            <a:r>
              <a:rPr lang="en-GB" sz="3800" b="1" dirty="0">
                <a:latin typeface="Montserrat" panose="02000505000000020004" pitchFamily="2" charset="77"/>
              </a:rPr>
              <a:t>leave all </a:t>
            </a:r>
            <a:r>
              <a:rPr lang="en-GB" sz="3800" dirty="0">
                <a:latin typeface="Montserrat" panose="02000505000000020004" pitchFamily="2" charset="77"/>
              </a:rPr>
              <a:t>to follow Him</a:t>
            </a:r>
          </a:p>
          <a:p>
            <a:pPr marL="742950" indent="-742950">
              <a:lnSpc>
                <a:spcPct val="100000"/>
              </a:lnSpc>
              <a:spcBef>
                <a:spcPts val="0"/>
              </a:spcBef>
              <a:buFont typeface="+mj-lt"/>
              <a:buAutoNum type="arabicPeriod"/>
            </a:pPr>
            <a:r>
              <a:rPr lang="en-GB" sz="3800" dirty="0">
                <a:latin typeface="Montserrat" panose="02000505000000020004" pitchFamily="2" charset="77"/>
              </a:rPr>
              <a:t> </a:t>
            </a:r>
            <a:r>
              <a:rPr lang="en-GB" sz="3800" dirty="0">
                <a:solidFill>
                  <a:srgbClr val="26AAE1"/>
                </a:solidFill>
                <a:latin typeface="Montserrat" panose="02000505000000020004" pitchFamily="2" charset="77"/>
              </a:rPr>
              <a:t>Jesus commands us to </a:t>
            </a:r>
            <a:r>
              <a:rPr lang="en-GB" sz="3800" b="1" dirty="0">
                <a:solidFill>
                  <a:srgbClr val="26AAE1"/>
                </a:solidFill>
                <a:latin typeface="Montserrat" panose="02000505000000020004" pitchFamily="2" charset="77"/>
              </a:rPr>
              <a:t>multiply</a:t>
            </a:r>
          </a:p>
        </p:txBody>
      </p:sp>
    </p:spTree>
    <p:extLst>
      <p:ext uri="{BB962C8B-B14F-4D97-AF65-F5344CB8AC3E}">
        <p14:creationId xmlns:p14="http://schemas.microsoft.com/office/powerpoint/2010/main" val="421634593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spcBef>
                <a:spcPts val="0"/>
              </a:spcBef>
              <a:buNone/>
            </a:pPr>
            <a:r>
              <a:rPr lang="en-GB" sz="3800" b="1" dirty="0">
                <a:solidFill>
                  <a:srgbClr val="26AAE1"/>
                </a:solidFill>
                <a:latin typeface="Montserrat" panose="02000505000000020004" pitchFamily="2" charset="77"/>
              </a:rPr>
              <a:t>5. Jesus commands us to </a:t>
            </a:r>
            <a:r>
              <a:rPr lang="en-GB" sz="3800" b="1" u="sng" dirty="0">
                <a:solidFill>
                  <a:srgbClr val="26AAE1"/>
                </a:solidFill>
                <a:latin typeface="Montserrat" panose="02000505000000020004" pitchFamily="2" charset="77"/>
              </a:rPr>
              <a:t>multiply</a:t>
            </a:r>
            <a:endParaRPr lang="en-GB" sz="3800" b="1" u="sng" dirty="0">
              <a:latin typeface="Montserrat" panose="02000505000000020004" pitchFamily="2" charset="77"/>
            </a:endParaRPr>
          </a:p>
          <a:p>
            <a:pPr marL="0" indent="0">
              <a:lnSpc>
                <a:spcPct val="100000"/>
              </a:lnSpc>
              <a:spcBef>
                <a:spcPts val="0"/>
              </a:spcBef>
              <a:buNone/>
            </a:pPr>
            <a:endParaRPr lang="en-GB" sz="3200" b="1" baseline="30000" dirty="0">
              <a:latin typeface="Montserrat" panose="02000505000000020004" pitchFamily="2" charset="77"/>
            </a:endParaRPr>
          </a:p>
          <a:p>
            <a:pPr marL="0" indent="0">
              <a:lnSpc>
                <a:spcPct val="100000"/>
              </a:lnSpc>
              <a:buNone/>
            </a:pPr>
            <a:r>
              <a:rPr lang="en-GB" sz="3200" b="1" baseline="30000" dirty="0">
                <a:latin typeface="Montserrat" panose="02000505000000020004" pitchFamily="2" charset="77"/>
              </a:rPr>
              <a:t>19 </a:t>
            </a:r>
            <a:r>
              <a:rPr lang="en-GB" sz="3200" dirty="0">
                <a:latin typeface="Montserrat" panose="02000505000000020004" pitchFamily="2" charset="77"/>
              </a:rPr>
              <a:t>And he said to them, “Follow me, and I will make you </a:t>
            </a:r>
            <a:r>
              <a:rPr lang="en-GB" sz="3200" dirty="0">
                <a:solidFill>
                  <a:srgbClr val="26AAE1"/>
                </a:solidFill>
                <a:latin typeface="Montserrat" panose="02000505000000020004" pitchFamily="2" charset="77"/>
              </a:rPr>
              <a:t>fishers of men</a:t>
            </a:r>
            <a:r>
              <a:rPr lang="en-GB" sz="3200" dirty="0">
                <a:latin typeface="Montserrat" panose="02000505000000020004" pitchFamily="2" charset="77"/>
              </a:rPr>
              <a:t>.” </a:t>
            </a:r>
          </a:p>
          <a:p>
            <a:pPr marL="0" indent="0">
              <a:lnSpc>
                <a:spcPct val="100000"/>
              </a:lnSpc>
              <a:buNone/>
            </a:pPr>
            <a:r>
              <a:rPr lang="en-GB" sz="1600" dirty="0">
                <a:latin typeface="Montserrat" panose="02000505000000020004" pitchFamily="2" charset="77"/>
              </a:rPr>
              <a:t>Matthew 4:19 ESV</a:t>
            </a:r>
          </a:p>
        </p:txBody>
      </p:sp>
    </p:spTree>
    <p:extLst>
      <p:ext uri="{BB962C8B-B14F-4D97-AF65-F5344CB8AC3E}">
        <p14:creationId xmlns:p14="http://schemas.microsoft.com/office/powerpoint/2010/main" val="265312193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563371" y="643023"/>
            <a:ext cx="11065258" cy="5079463"/>
          </a:xfrm>
        </p:spPr>
        <p:txBody>
          <a:bodyPr anchor="t">
            <a:noAutofit/>
          </a:bodyPr>
          <a:lstStyle/>
          <a:p>
            <a:pPr marL="0" indent="0">
              <a:lnSpc>
                <a:spcPct val="100000"/>
              </a:lnSpc>
              <a:buNone/>
            </a:pPr>
            <a:r>
              <a:rPr lang="en-GB" sz="3800" b="1" baseline="30000" dirty="0">
                <a:latin typeface="Montserrat" panose="02000505000000020004" pitchFamily="2" charset="77"/>
              </a:rPr>
              <a:t>25 </a:t>
            </a:r>
            <a:r>
              <a:rPr lang="en-GB" sz="3800" dirty="0">
                <a:latin typeface="Montserrat" panose="02000505000000020004" pitchFamily="2" charset="77"/>
              </a:rPr>
              <a:t>So Barnabas went to Tarsus to look for Saul, </a:t>
            </a:r>
            <a:r>
              <a:rPr lang="en-GB" sz="3800" b="1" baseline="30000" dirty="0">
                <a:latin typeface="Montserrat" panose="02000505000000020004" pitchFamily="2" charset="77"/>
              </a:rPr>
              <a:t>26 </a:t>
            </a:r>
            <a:r>
              <a:rPr lang="en-GB" sz="3800" dirty="0">
                <a:latin typeface="Montserrat" panose="02000505000000020004" pitchFamily="2" charset="77"/>
              </a:rPr>
              <a:t>and when he had found him, he brought him to Antioch. For a whole year they met with the church and taught a great many people. And in Antioch</a:t>
            </a:r>
            <a:r>
              <a:rPr lang="en-GB" sz="3800" dirty="0">
                <a:solidFill>
                  <a:srgbClr val="26AAE1"/>
                </a:solidFill>
                <a:latin typeface="Montserrat" panose="02000505000000020004" pitchFamily="2" charset="77"/>
              </a:rPr>
              <a:t> the </a:t>
            </a:r>
            <a:r>
              <a:rPr lang="en-GB" sz="3800" b="1" dirty="0">
                <a:solidFill>
                  <a:srgbClr val="26AAE1"/>
                </a:solidFill>
                <a:latin typeface="Montserrat" panose="02000505000000020004" pitchFamily="2" charset="77"/>
              </a:rPr>
              <a:t>disciples</a:t>
            </a:r>
            <a:r>
              <a:rPr lang="en-GB" sz="3800" dirty="0">
                <a:solidFill>
                  <a:srgbClr val="26AAE1"/>
                </a:solidFill>
                <a:latin typeface="Montserrat" panose="02000505000000020004" pitchFamily="2" charset="77"/>
              </a:rPr>
              <a:t> were first </a:t>
            </a:r>
            <a:r>
              <a:rPr lang="en-GB" sz="3800" i="1" dirty="0">
                <a:solidFill>
                  <a:srgbClr val="26AAE1"/>
                </a:solidFill>
                <a:latin typeface="Montserrat" panose="02000505000000020004" pitchFamily="2" charset="77"/>
              </a:rPr>
              <a:t>called</a:t>
            </a:r>
            <a:r>
              <a:rPr lang="en-GB" sz="3800" dirty="0">
                <a:solidFill>
                  <a:srgbClr val="26AAE1"/>
                </a:solidFill>
                <a:latin typeface="Montserrat" panose="02000505000000020004" pitchFamily="2" charset="77"/>
              </a:rPr>
              <a:t> Christians. </a:t>
            </a:r>
          </a:p>
          <a:p>
            <a:pPr marL="0" indent="0">
              <a:lnSpc>
                <a:spcPct val="100000"/>
              </a:lnSpc>
              <a:buNone/>
            </a:pPr>
            <a:r>
              <a:rPr lang="en-GB" sz="1687" dirty="0">
                <a:latin typeface="Montserrat" panose="02000505000000020004" pitchFamily="2" charset="77"/>
              </a:rPr>
              <a:t>Acts 11:25-26 ESV</a:t>
            </a:r>
          </a:p>
        </p:txBody>
      </p:sp>
    </p:spTree>
    <p:extLst>
      <p:ext uri="{BB962C8B-B14F-4D97-AF65-F5344CB8AC3E}">
        <p14:creationId xmlns:p14="http://schemas.microsoft.com/office/powerpoint/2010/main" val="508528614"/>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anchor="t">
            <a:noAutofit/>
          </a:bodyPr>
          <a:lstStyle/>
          <a:p>
            <a:pPr marL="0" indent="0" algn="ctr">
              <a:spcBef>
                <a:spcPts val="0"/>
              </a:spcBef>
              <a:buNone/>
            </a:pPr>
            <a:endParaRPr lang="en-GB" sz="5062" dirty="0">
              <a:latin typeface="Montserrat" panose="02000505000000020004" pitchFamily="2" charset="77"/>
            </a:endParaRPr>
          </a:p>
          <a:p>
            <a:pPr marL="0" indent="0" algn="ctr">
              <a:spcBef>
                <a:spcPts val="0"/>
              </a:spcBef>
              <a:buNone/>
            </a:pPr>
            <a:r>
              <a:rPr lang="en-GB" sz="5062" dirty="0">
                <a:latin typeface="Montserrat" panose="02000505000000020004" pitchFamily="2" charset="77"/>
              </a:rPr>
              <a:t>And he said to them,</a:t>
            </a:r>
          </a:p>
          <a:p>
            <a:pPr marL="0" indent="0" algn="ctr">
              <a:spcBef>
                <a:spcPts val="0"/>
              </a:spcBef>
              <a:buNone/>
            </a:pPr>
            <a:r>
              <a:rPr lang="en-GB" sz="5062" dirty="0">
                <a:latin typeface="Montserrat" panose="02000505000000020004" pitchFamily="2" charset="77"/>
              </a:rPr>
              <a:t>“Follow me,</a:t>
            </a:r>
          </a:p>
          <a:p>
            <a:pPr marL="0" indent="0" algn="ctr">
              <a:spcBef>
                <a:spcPts val="0"/>
              </a:spcBef>
              <a:buNone/>
            </a:pPr>
            <a:r>
              <a:rPr lang="en-GB" sz="5062" dirty="0">
                <a:latin typeface="Montserrat" panose="02000505000000020004" pitchFamily="2" charset="77"/>
              </a:rPr>
              <a:t>and I will make you</a:t>
            </a:r>
          </a:p>
          <a:p>
            <a:pPr marL="0" indent="0" algn="ctr">
              <a:spcBef>
                <a:spcPts val="0"/>
              </a:spcBef>
              <a:buNone/>
            </a:pPr>
            <a:r>
              <a:rPr lang="en-GB" sz="5062" b="1" dirty="0">
                <a:solidFill>
                  <a:srgbClr val="26AAE3"/>
                </a:solidFill>
                <a:latin typeface="Montserrat" panose="02000505000000020004" pitchFamily="2" charset="77"/>
              </a:rPr>
              <a:t>fishers of men</a:t>
            </a:r>
            <a:r>
              <a:rPr lang="en-GB" sz="5062" dirty="0">
                <a:latin typeface="Montserrat" panose="02000505000000020004" pitchFamily="2" charset="77"/>
              </a:rPr>
              <a:t>.”</a:t>
            </a:r>
            <a:endParaRPr lang="en-GB" sz="3375" dirty="0">
              <a:latin typeface="Montserrat" panose="02000505000000020004" pitchFamily="2" charset="77"/>
            </a:endParaRPr>
          </a:p>
          <a:p>
            <a:pPr marL="0" indent="0" algn="ctr">
              <a:spcBef>
                <a:spcPts val="0"/>
              </a:spcBef>
              <a:buNone/>
            </a:pPr>
            <a:r>
              <a:rPr lang="en-GB" sz="2812" dirty="0">
                <a:latin typeface="Montserrat" panose="02000505000000020004" pitchFamily="2" charset="77"/>
              </a:rPr>
              <a:t>Matthew 4:19 ESV</a:t>
            </a:r>
          </a:p>
        </p:txBody>
      </p:sp>
    </p:spTree>
    <p:extLst>
      <p:ext uri="{BB962C8B-B14F-4D97-AF65-F5344CB8AC3E}">
        <p14:creationId xmlns:p14="http://schemas.microsoft.com/office/powerpoint/2010/main" val="46161163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spcBef>
                <a:spcPts val="0"/>
              </a:spcBef>
              <a:buNone/>
            </a:pPr>
            <a:r>
              <a:rPr lang="en-GB" sz="4000" baseline="30000" dirty="0">
                <a:latin typeface="Montserrat" panose="02000505000000020004" pitchFamily="2" charset="77"/>
              </a:rPr>
              <a:t>8 </a:t>
            </a:r>
            <a:r>
              <a:rPr lang="en-GB" sz="4000" dirty="0">
                <a:latin typeface="Montserrat" panose="02000505000000020004" pitchFamily="2" charset="77"/>
              </a:rPr>
              <a:t>By this my Father is glorified, that you bear much fruit and so prove to be my disciples.</a:t>
            </a:r>
          </a:p>
          <a:p>
            <a:pPr marL="0" indent="0">
              <a:lnSpc>
                <a:spcPct val="100000"/>
              </a:lnSpc>
              <a:spcBef>
                <a:spcPts val="0"/>
              </a:spcBef>
              <a:buNone/>
            </a:pPr>
            <a:r>
              <a:rPr lang="en-GB" sz="1800" dirty="0">
                <a:latin typeface="Montserrat" panose="02000505000000020004" pitchFamily="2" charset="77"/>
              </a:rPr>
              <a:t>John 15:8 ESV</a:t>
            </a:r>
          </a:p>
        </p:txBody>
      </p:sp>
    </p:spTree>
    <p:extLst>
      <p:ext uri="{BB962C8B-B14F-4D97-AF65-F5344CB8AC3E}">
        <p14:creationId xmlns:p14="http://schemas.microsoft.com/office/powerpoint/2010/main" val="307172595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spcBef>
                <a:spcPts val="0"/>
              </a:spcBef>
              <a:buNone/>
            </a:pPr>
            <a:r>
              <a:rPr lang="en-GB" sz="3600" baseline="30000" dirty="0">
                <a:latin typeface="Montserrat" panose="02000505000000020004" pitchFamily="2" charset="77"/>
              </a:rPr>
              <a:t>19 </a:t>
            </a:r>
            <a:r>
              <a:rPr lang="en-GB" sz="3600" b="1" dirty="0">
                <a:solidFill>
                  <a:srgbClr val="26AAE1"/>
                </a:solidFill>
                <a:latin typeface="Montserrat" panose="02000505000000020004" pitchFamily="2" charset="77"/>
              </a:rPr>
              <a:t>Go</a:t>
            </a:r>
            <a:r>
              <a:rPr lang="en-GB" sz="3600" dirty="0">
                <a:latin typeface="Montserrat" panose="02000505000000020004" pitchFamily="2" charset="77"/>
              </a:rPr>
              <a:t> therefore and make </a:t>
            </a:r>
            <a:r>
              <a:rPr lang="en-GB" sz="3600" b="1" u="sng" dirty="0">
                <a:solidFill>
                  <a:srgbClr val="26AAE1"/>
                </a:solidFill>
                <a:latin typeface="Montserrat" panose="02000505000000020004" pitchFamily="2" charset="77"/>
              </a:rPr>
              <a:t>DISCIPLES</a:t>
            </a:r>
            <a:r>
              <a:rPr lang="en-GB" sz="3600" dirty="0">
                <a:latin typeface="Montserrat" panose="02000505000000020004" pitchFamily="2" charset="77"/>
              </a:rPr>
              <a:t> of all nations, </a:t>
            </a:r>
            <a:r>
              <a:rPr lang="en-GB" sz="3600" b="1" dirty="0">
                <a:solidFill>
                  <a:srgbClr val="26AAE1"/>
                </a:solidFill>
                <a:latin typeface="Montserrat" panose="02000505000000020004" pitchFamily="2" charset="77"/>
              </a:rPr>
              <a:t>baptizing</a:t>
            </a:r>
            <a:r>
              <a:rPr lang="en-GB" sz="3600" dirty="0">
                <a:latin typeface="Montserrat" panose="02000505000000020004" pitchFamily="2" charset="77"/>
              </a:rPr>
              <a:t> them in the name of the Father and of the Son and of the Holy Spirit, </a:t>
            </a:r>
            <a:r>
              <a:rPr lang="en-GB" sz="3600" baseline="30000" dirty="0">
                <a:latin typeface="Montserrat" panose="02000505000000020004" pitchFamily="2" charset="77"/>
              </a:rPr>
              <a:t>20</a:t>
            </a:r>
            <a:r>
              <a:rPr lang="en-GB" sz="3600" dirty="0">
                <a:latin typeface="Montserrat" panose="02000505000000020004" pitchFamily="2" charset="77"/>
              </a:rPr>
              <a:t> </a:t>
            </a:r>
            <a:r>
              <a:rPr lang="en-GB" sz="3600" b="1" dirty="0">
                <a:solidFill>
                  <a:srgbClr val="26AAE1"/>
                </a:solidFill>
                <a:latin typeface="Montserrat" panose="02000505000000020004" pitchFamily="2" charset="77"/>
              </a:rPr>
              <a:t>teaching</a:t>
            </a:r>
            <a:r>
              <a:rPr lang="en-GB" sz="3600" dirty="0">
                <a:latin typeface="Montserrat" panose="02000505000000020004" pitchFamily="2" charset="77"/>
              </a:rPr>
              <a:t> them to observe all that I have commanded you. And behold, I am with you always, to the end of the age.”</a:t>
            </a:r>
          </a:p>
          <a:p>
            <a:pPr marL="0" indent="0">
              <a:lnSpc>
                <a:spcPct val="100000"/>
              </a:lnSpc>
              <a:spcBef>
                <a:spcPts val="0"/>
              </a:spcBef>
              <a:buNone/>
            </a:pPr>
            <a:r>
              <a:rPr lang="en-GB" sz="1600" dirty="0">
                <a:latin typeface="Montserrat" panose="02000505000000020004" pitchFamily="2" charset="77"/>
              </a:rPr>
              <a:t>Matthew 28:19-20 ESV</a:t>
            </a:r>
            <a:endParaRPr lang="en-GB" sz="1100" dirty="0">
              <a:latin typeface="Montserrat" panose="02000505000000020004" pitchFamily="2" charset="77"/>
            </a:endParaRPr>
          </a:p>
        </p:txBody>
      </p:sp>
    </p:spTree>
    <p:extLst>
      <p:ext uri="{BB962C8B-B14F-4D97-AF65-F5344CB8AC3E}">
        <p14:creationId xmlns:p14="http://schemas.microsoft.com/office/powerpoint/2010/main" val="267088988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It may be easier to just chose someone, but it is much more important to join God where He is already working."/>
          <p:cNvSpPr txBox="1"/>
          <p:nvPr/>
        </p:nvSpPr>
        <p:spPr>
          <a:xfrm>
            <a:off x="1938479" y="604630"/>
            <a:ext cx="8315042" cy="4832732"/>
          </a:xfrm>
          <a:prstGeom prst="rect">
            <a:avLst/>
          </a:prstGeom>
          <a:ln w="12700">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defRPr sz="11100"/>
            </a:pPr>
            <a:r>
              <a:rPr lang="en-GB" sz="6187" dirty="0">
                <a:latin typeface="Montserrat" panose="02000505000000020004" pitchFamily="2" charset="77"/>
                <a:cs typeface="Arial" panose="020B0604020202020204" pitchFamily="34" charset="0"/>
              </a:rPr>
              <a:t>identify</a:t>
            </a:r>
          </a:p>
          <a:p>
            <a:pPr algn="ctr">
              <a:defRPr sz="11100"/>
            </a:pPr>
            <a:r>
              <a:rPr lang="en-GB" sz="6187" dirty="0">
                <a:latin typeface="Montserrat" panose="02000505000000020004" pitchFamily="2" charset="77"/>
                <a:cs typeface="Arial" panose="020B0604020202020204" pitchFamily="34" charset="0"/>
              </a:rPr>
              <a:t>intercede</a:t>
            </a:r>
          </a:p>
          <a:p>
            <a:pPr algn="ctr">
              <a:defRPr sz="11100"/>
            </a:pPr>
            <a:r>
              <a:rPr lang="en-GB" sz="6187" dirty="0">
                <a:latin typeface="Montserrat" panose="02000505000000020004" pitchFamily="2" charset="77"/>
                <a:cs typeface="Arial" panose="020B0604020202020204" pitchFamily="34" charset="0"/>
              </a:rPr>
              <a:t>invest</a:t>
            </a:r>
          </a:p>
          <a:p>
            <a:pPr algn="ctr">
              <a:defRPr sz="11100"/>
            </a:pPr>
            <a:r>
              <a:rPr lang="en-GB" sz="6187" dirty="0">
                <a:latin typeface="Montserrat" panose="02000505000000020004" pitchFamily="2" charset="77"/>
                <a:cs typeface="Arial" panose="020B0604020202020204" pitchFamily="34" charset="0"/>
              </a:rPr>
              <a:t>intentional</a:t>
            </a:r>
          </a:p>
          <a:p>
            <a:pPr algn="ctr">
              <a:defRPr sz="11100"/>
            </a:pPr>
            <a:r>
              <a:rPr lang="en-GB" sz="6187" dirty="0">
                <a:latin typeface="Montserrat" panose="02000505000000020004" pitchFamily="2" charset="77"/>
                <a:cs typeface="Arial" panose="020B0604020202020204" pitchFamily="34" charset="0"/>
              </a:rPr>
              <a:t>invite</a:t>
            </a:r>
          </a:p>
        </p:txBody>
      </p:sp>
    </p:spTree>
    <p:extLst>
      <p:ext uri="{BB962C8B-B14F-4D97-AF65-F5344CB8AC3E}">
        <p14:creationId xmlns:p14="http://schemas.microsoft.com/office/powerpoint/2010/main" val="948671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dentify"/>
          <p:cNvSpPr txBox="1"/>
          <p:nvPr/>
        </p:nvSpPr>
        <p:spPr>
          <a:xfrm>
            <a:off x="4066135" y="1050308"/>
            <a:ext cx="4058802" cy="1273232"/>
          </a:xfrm>
          <a:prstGeom prst="rect">
            <a:avLst/>
          </a:prstGeom>
          <a:ln w="12700">
            <a:miter lim="400000"/>
          </a:ln>
          <a:extLst>
            <a:ext uri="{C572A759-6A51-4108-AA02-DFA0A04FC94B}">
              <ma14:wrappingTextBoxFlag xmlns:ma14="http://schemas.microsoft.com/office/mac/drawingml/2011/main" xmlns="" val="1"/>
            </a:ext>
          </a:extLst>
        </p:spPr>
        <p:txBody>
          <a:bodyPr wrap="none" lIns="35718" tIns="35718" rIns="35718" bIns="35718" anchor="ctr">
            <a:spAutoFit/>
          </a:bodyPr>
          <a:lstStyle/>
          <a:p>
            <a:pPr>
              <a:defRPr sz="11100"/>
            </a:pPr>
            <a:r>
              <a:rPr sz="7805" b="1" dirty="0">
                <a:solidFill>
                  <a:srgbClr val="26AAE1"/>
                </a:solidFill>
                <a:latin typeface="Montserrat" panose="02000505000000020004" pitchFamily="2" charset="77"/>
                <a:ea typeface="American Typewriter"/>
                <a:cs typeface="Arial" panose="020B0604020202020204" pitchFamily="34" charset="0"/>
                <a:sym typeface="American Typewriter"/>
              </a:rPr>
              <a:t>identify</a:t>
            </a:r>
            <a:endParaRPr sz="7805" b="1" dirty="0">
              <a:solidFill>
                <a:srgbClr val="26AAE1"/>
              </a:solidFill>
              <a:latin typeface="Montserrat" panose="02000505000000020004" pitchFamily="2" charset="77"/>
              <a:cs typeface="Arial" panose="020B0604020202020204" pitchFamily="34" charset="0"/>
            </a:endParaRPr>
          </a:p>
        </p:txBody>
      </p:sp>
      <p:sp>
        <p:nvSpPr>
          <p:cNvPr id="127" name="Pray first: Ask God to reveal who your one ought to be."/>
          <p:cNvSpPr txBox="1"/>
          <p:nvPr/>
        </p:nvSpPr>
        <p:spPr>
          <a:xfrm>
            <a:off x="1938480" y="2516444"/>
            <a:ext cx="8315042" cy="1825114"/>
          </a:xfrm>
          <a:prstGeom prst="rect">
            <a:avLst/>
          </a:prstGeom>
          <a:ln w="12700">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r>
              <a:rPr sz="3797" dirty="0">
                <a:latin typeface="Montserrat" panose="02000505000000020004" pitchFamily="2" charset="77"/>
                <a:ea typeface="Open Sans" panose="020B0606030504020204" pitchFamily="34" charset="0"/>
                <a:cs typeface="Open Sans" panose="020B0606030504020204" pitchFamily="34" charset="0"/>
              </a:rPr>
              <a:t>Pray first:</a:t>
            </a:r>
            <a:endParaRPr lang="en-US" sz="3797" dirty="0">
              <a:latin typeface="Montserrat" panose="02000505000000020004" pitchFamily="2" charset="77"/>
              <a:ea typeface="Open Sans" panose="020B0606030504020204" pitchFamily="34" charset="0"/>
              <a:cs typeface="Open Sans" panose="020B0606030504020204" pitchFamily="34" charset="0"/>
            </a:endParaRPr>
          </a:p>
          <a:p>
            <a:pPr algn="ctr"/>
            <a:r>
              <a:rPr sz="3797" dirty="0">
                <a:latin typeface="Montserrat" panose="02000505000000020004" pitchFamily="2" charset="77"/>
                <a:ea typeface="Open Sans" panose="020B0606030504020204" pitchFamily="34" charset="0"/>
                <a:cs typeface="Open Sans" panose="020B0606030504020204" pitchFamily="34" charset="0"/>
              </a:rPr>
              <a:t>Ask God to reveal</a:t>
            </a:r>
            <a:endParaRPr lang="en-US" sz="3797" dirty="0">
              <a:latin typeface="Montserrat" panose="02000505000000020004" pitchFamily="2" charset="77"/>
              <a:ea typeface="Open Sans" panose="020B0606030504020204" pitchFamily="34" charset="0"/>
              <a:cs typeface="Open Sans" panose="020B0606030504020204" pitchFamily="34" charset="0"/>
            </a:endParaRPr>
          </a:p>
          <a:p>
            <a:pPr algn="ctr"/>
            <a:r>
              <a:rPr sz="3797" dirty="0">
                <a:latin typeface="Montserrat" panose="02000505000000020004" pitchFamily="2" charset="77"/>
                <a:ea typeface="Open Sans" panose="020B0606030504020204" pitchFamily="34" charset="0"/>
                <a:cs typeface="Open Sans" panose="020B0606030504020204" pitchFamily="34" charset="0"/>
              </a:rPr>
              <a:t>who your one </a:t>
            </a:r>
            <a:r>
              <a:rPr lang="en-US" sz="3797" dirty="0">
                <a:latin typeface="Montserrat" panose="02000505000000020004" pitchFamily="2" charset="77"/>
                <a:ea typeface="Open Sans" panose="020B0606030504020204" pitchFamily="34" charset="0"/>
                <a:cs typeface="Open Sans" panose="020B0606030504020204" pitchFamily="34" charset="0"/>
              </a:rPr>
              <a:t>ought </a:t>
            </a:r>
            <a:r>
              <a:rPr sz="3797" dirty="0">
                <a:latin typeface="Montserrat" panose="02000505000000020004" pitchFamily="2" charset="77"/>
                <a:ea typeface="Open Sans" panose="020B0606030504020204" pitchFamily="34" charset="0"/>
                <a:cs typeface="Open Sans" panose="020B0606030504020204" pitchFamily="34" charset="0"/>
              </a:rPr>
              <a:t>to be.</a:t>
            </a:r>
          </a:p>
        </p:txBody>
      </p:sp>
    </p:spTree>
    <p:extLst>
      <p:ext uri="{BB962C8B-B14F-4D97-AF65-F5344CB8AC3E}">
        <p14:creationId xmlns:p14="http://schemas.microsoft.com/office/powerpoint/2010/main" val="2510555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dentify"/>
          <p:cNvSpPr txBox="1"/>
          <p:nvPr/>
        </p:nvSpPr>
        <p:spPr>
          <a:xfrm>
            <a:off x="3607339" y="1050308"/>
            <a:ext cx="4977323" cy="1273232"/>
          </a:xfrm>
          <a:prstGeom prst="rect">
            <a:avLst/>
          </a:prstGeom>
          <a:ln w="12700">
            <a:miter lim="400000"/>
          </a:ln>
          <a:extLst>
            <a:ext uri="{C572A759-6A51-4108-AA02-DFA0A04FC94B}">
              <ma14:wrappingTextBoxFlag xmlns:ma14="http://schemas.microsoft.com/office/mac/drawingml/2011/main" xmlns="" val="1"/>
            </a:ext>
          </a:extLst>
        </p:spPr>
        <p:txBody>
          <a:bodyPr wrap="none" lIns="35718" tIns="35718" rIns="35718" bIns="35718" anchor="ctr">
            <a:spAutoFit/>
          </a:bodyPr>
          <a:lstStyle/>
          <a:p>
            <a:pPr>
              <a:defRPr sz="11100"/>
            </a:pPr>
            <a:r>
              <a:rPr lang="en-GB" sz="7805" b="1" dirty="0">
                <a:solidFill>
                  <a:srgbClr val="26AAE1"/>
                </a:solidFill>
                <a:latin typeface="Montserrat" panose="02000505000000020004" pitchFamily="2" charset="77"/>
                <a:ea typeface="American Typewriter"/>
                <a:cs typeface="Arial" panose="020B0604020202020204" pitchFamily="34" charset="0"/>
                <a:sym typeface="American Typewriter"/>
              </a:rPr>
              <a:t>intercede</a:t>
            </a:r>
            <a:endParaRPr sz="7805" b="1" dirty="0">
              <a:solidFill>
                <a:srgbClr val="26AAE1"/>
              </a:solidFill>
              <a:latin typeface="Montserrat" panose="02000505000000020004" pitchFamily="2" charset="77"/>
              <a:cs typeface="Arial" panose="020B0604020202020204" pitchFamily="34" charset="0"/>
            </a:endParaRPr>
          </a:p>
        </p:txBody>
      </p:sp>
      <p:sp>
        <p:nvSpPr>
          <p:cNvPr id="127" name="Pray first: Ask God to reveal who your one ought to be."/>
          <p:cNvSpPr txBox="1"/>
          <p:nvPr/>
        </p:nvSpPr>
        <p:spPr>
          <a:xfrm>
            <a:off x="1938480" y="2469605"/>
            <a:ext cx="8315042" cy="1918793"/>
          </a:xfrm>
          <a:prstGeom prst="rect">
            <a:avLst/>
          </a:prstGeom>
          <a:ln w="12700">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r>
              <a:rPr lang="en-GB" sz="4000" dirty="0">
                <a:latin typeface="Arial" panose="020B0604020202020204" pitchFamily="34" charset="0"/>
                <a:cs typeface="Arial" panose="020B0604020202020204" pitchFamily="34" charset="0"/>
              </a:rPr>
              <a:t>Pray: Don’t just pray about them, but really pray for</a:t>
            </a:r>
          </a:p>
          <a:p>
            <a:pPr algn="ctr"/>
            <a:r>
              <a:rPr lang="en-GB" sz="4000" dirty="0">
                <a:latin typeface="Arial" panose="020B0604020202020204" pitchFamily="34" charset="0"/>
                <a:cs typeface="Arial" panose="020B0604020202020204" pitchFamily="34" charset="0"/>
              </a:rPr>
              <a:t>your one.</a:t>
            </a:r>
          </a:p>
        </p:txBody>
      </p:sp>
    </p:spTree>
    <p:extLst>
      <p:ext uri="{BB962C8B-B14F-4D97-AF65-F5344CB8AC3E}">
        <p14:creationId xmlns:p14="http://schemas.microsoft.com/office/powerpoint/2010/main" val="36852292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26E852F-19A5-A440-8457-6230E1185C2A}"/>
              </a:ext>
            </a:extLst>
          </p:cNvPr>
          <p:cNvSpPr>
            <a:spLocks noGrp="1"/>
          </p:cNvSpPr>
          <p:nvPr>
            <p:ph type="body" idx="1"/>
          </p:nvPr>
        </p:nvSpPr>
        <p:spPr>
          <a:xfrm>
            <a:off x="892969" y="1886672"/>
            <a:ext cx="10406063" cy="2395961"/>
          </a:xfrm>
        </p:spPr>
        <p:txBody>
          <a:bodyPr anchor="t" anchorCtr="0">
            <a:normAutofit/>
          </a:bodyPr>
          <a:lstStyle/>
          <a:p>
            <a:pPr marL="0" indent="0" algn="ctr">
              <a:spcBef>
                <a:spcPts val="0"/>
              </a:spcBef>
              <a:buNone/>
            </a:pPr>
            <a:r>
              <a:rPr lang="en-GB" sz="8086" b="1" dirty="0">
                <a:solidFill>
                  <a:schemeClr val="tx1">
                    <a:lumMod val="75000"/>
                    <a:lumOff val="25000"/>
                  </a:schemeClr>
                </a:solidFill>
                <a:latin typeface="Montserrat" panose="02000505000000020004" pitchFamily="2" charset="77"/>
                <a:ea typeface="Open Sans" panose="020B0606030504020204" pitchFamily="34" charset="0"/>
                <a:cs typeface="Open Sans" panose="020B0606030504020204" pitchFamily="34" charset="0"/>
              </a:rPr>
              <a:t>Disciple</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Matthew 14:18-22</a:t>
            </a:r>
            <a:endParaRPr lang="en-GB" sz="3375" b="1" dirty="0">
              <a:solidFill>
                <a:srgbClr val="26AAE3"/>
              </a:solidFill>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38767196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9E195E-F75F-014A-873B-5D76600F5D18}"/>
              </a:ext>
            </a:extLst>
          </p:cNvPr>
          <p:cNvPicPr>
            <a:picLocks noChangeAspect="1"/>
          </p:cNvPicPr>
          <p:nvPr/>
        </p:nvPicPr>
        <p:blipFill rotWithShape="1">
          <a:blip r:embed="rId2"/>
          <a:srcRect l="5397" t="4938" r="7406" b="9346"/>
          <a:stretch/>
        </p:blipFill>
        <p:spPr>
          <a:xfrm>
            <a:off x="328614" y="177348"/>
            <a:ext cx="4000500" cy="5512891"/>
          </a:xfrm>
          <a:prstGeom prst="rect">
            <a:avLst/>
          </a:prstGeom>
        </p:spPr>
      </p:pic>
      <p:pic>
        <p:nvPicPr>
          <p:cNvPr id="3" name="Picture 2">
            <a:extLst>
              <a:ext uri="{FF2B5EF4-FFF2-40B4-BE49-F238E27FC236}">
                <a16:creationId xmlns:a16="http://schemas.microsoft.com/office/drawing/2014/main" id="{60A49BFB-083A-BA48-9A9F-5F880D75D3E5}"/>
              </a:ext>
            </a:extLst>
          </p:cNvPr>
          <p:cNvPicPr>
            <a:picLocks noChangeAspect="1"/>
          </p:cNvPicPr>
          <p:nvPr/>
        </p:nvPicPr>
        <p:blipFill>
          <a:blip r:embed="rId3"/>
          <a:stretch>
            <a:fillRect/>
          </a:stretch>
        </p:blipFill>
        <p:spPr>
          <a:xfrm>
            <a:off x="8212661" y="177349"/>
            <a:ext cx="3565002" cy="5512890"/>
          </a:xfrm>
          <a:prstGeom prst="rect">
            <a:avLst/>
          </a:prstGeom>
        </p:spPr>
      </p:pic>
      <p:pic>
        <p:nvPicPr>
          <p:cNvPr id="4" name="Picture 3">
            <a:extLst>
              <a:ext uri="{FF2B5EF4-FFF2-40B4-BE49-F238E27FC236}">
                <a16:creationId xmlns:a16="http://schemas.microsoft.com/office/drawing/2014/main" id="{EAA6A292-0C8D-4F42-9BEB-1C3151F59787}"/>
              </a:ext>
            </a:extLst>
          </p:cNvPr>
          <p:cNvPicPr>
            <a:picLocks noChangeAspect="1"/>
          </p:cNvPicPr>
          <p:nvPr/>
        </p:nvPicPr>
        <p:blipFill>
          <a:blip r:embed="rId4"/>
          <a:stretch>
            <a:fillRect/>
          </a:stretch>
        </p:blipFill>
        <p:spPr>
          <a:xfrm>
            <a:off x="5395913" y="177348"/>
            <a:ext cx="1400174" cy="5676380"/>
          </a:xfrm>
          <a:prstGeom prst="rect">
            <a:avLst/>
          </a:prstGeom>
        </p:spPr>
      </p:pic>
      <p:sp>
        <p:nvSpPr>
          <p:cNvPr id="5" name="TextBox 4">
            <a:extLst>
              <a:ext uri="{FF2B5EF4-FFF2-40B4-BE49-F238E27FC236}">
                <a16:creationId xmlns:a16="http://schemas.microsoft.com/office/drawing/2014/main" id="{B191A88B-C19F-E24D-B48F-8A2B9CC7A0DF}"/>
              </a:ext>
            </a:extLst>
          </p:cNvPr>
          <p:cNvSpPr txBox="1"/>
          <p:nvPr/>
        </p:nvSpPr>
        <p:spPr>
          <a:xfrm>
            <a:off x="1923327" y="6099858"/>
            <a:ext cx="8345347" cy="584775"/>
          </a:xfrm>
          <a:prstGeom prst="rect">
            <a:avLst/>
          </a:prstGeom>
          <a:solidFill>
            <a:srgbClr val="26AAE1"/>
          </a:solidFill>
        </p:spPr>
        <p:txBody>
          <a:bodyPr wrap="square" rtlCol="0">
            <a:spAutoFit/>
          </a:bodyPr>
          <a:lstStyle/>
          <a:p>
            <a:pPr algn="ctr"/>
            <a:r>
              <a:rPr lang="en-GB" sz="3200" b="1" dirty="0" err="1">
                <a:solidFill>
                  <a:schemeClr val="bg1"/>
                </a:solidFill>
                <a:latin typeface="Montserrat" panose="02000505000000020004" pitchFamily="2" charset="77"/>
              </a:rPr>
              <a:t>redeemerchurchcolchester.org</a:t>
            </a:r>
            <a:r>
              <a:rPr lang="en-GB" sz="3200" b="1" dirty="0">
                <a:solidFill>
                  <a:schemeClr val="bg1"/>
                </a:solidFill>
                <a:latin typeface="Montserrat" panose="02000505000000020004" pitchFamily="2" charset="77"/>
              </a:rPr>
              <a:t>/one</a:t>
            </a:r>
          </a:p>
        </p:txBody>
      </p:sp>
    </p:spTree>
    <p:extLst>
      <p:ext uri="{BB962C8B-B14F-4D97-AF65-F5344CB8AC3E}">
        <p14:creationId xmlns:p14="http://schemas.microsoft.com/office/powerpoint/2010/main" val="4274115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26E852F-19A5-A440-8457-6230E1185C2A}"/>
              </a:ext>
            </a:extLst>
          </p:cNvPr>
          <p:cNvSpPr>
            <a:spLocks noGrp="1"/>
          </p:cNvSpPr>
          <p:nvPr>
            <p:ph type="body" idx="1"/>
          </p:nvPr>
        </p:nvSpPr>
        <p:spPr>
          <a:xfrm>
            <a:off x="892969" y="1886672"/>
            <a:ext cx="10406063" cy="2395961"/>
          </a:xfrm>
        </p:spPr>
        <p:txBody>
          <a:bodyPr anchor="t" anchorCtr="0">
            <a:normAutofit/>
          </a:bodyPr>
          <a:lstStyle/>
          <a:p>
            <a:pPr marL="0" indent="0" algn="ctr">
              <a:spcBef>
                <a:spcPts val="0"/>
              </a:spcBef>
              <a:buNone/>
            </a:pPr>
            <a:r>
              <a:rPr lang="en-GB" sz="8086" b="1" dirty="0">
                <a:solidFill>
                  <a:schemeClr val="tx1">
                    <a:lumMod val="75000"/>
                    <a:lumOff val="25000"/>
                  </a:schemeClr>
                </a:solidFill>
                <a:latin typeface="Montserrat" panose="02000505000000020004" pitchFamily="2" charset="77"/>
                <a:ea typeface="Open Sans" panose="020B0606030504020204" pitchFamily="34" charset="0"/>
                <a:cs typeface="Open Sans" panose="020B0606030504020204" pitchFamily="34" charset="0"/>
              </a:rPr>
              <a:t>Disciple</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Matthew 14:18-22</a:t>
            </a:r>
            <a:endParaRPr lang="en-GB" sz="3375" b="1" dirty="0">
              <a:solidFill>
                <a:srgbClr val="26AAE3"/>
              </a:solidFill>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8471183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563371" y="643023"/>
            <a:ext cx="11065258" cy="5079463"/>
          </a:xfrm>
        </p:spPr>
        <p:txBody>
          <a:bodyPr anchor="t">
            <a:noAutofit/>
          </a:bodyPr>
          <a:lstStyle/>
          <a:p>
            <a:pPr marL="0" indent="0">
              <a:lnSpc>
                <a:spcPct val="100000"/>
              </a:lnSpc>
              <a:buNone/>
            </a:pPr>
            <a:r>
              <a:rPr lang="en-GB" sz="3800" dirty="0">
                <a:latin typeface="Montserrat" panose="02000505000000020004" pitchFamily="2" charset="77"/>
              </a:rPr>
              <a:t> </a:t>
            </a:r>
            <a:r>
              <a:rPr lang="en-GB" sz="3800" b="1" baseline="30000" dirty="0">
                <a:latin typeface="Montserrat" panose="02000505000000020004" pitchFamily="2" charset="77"/>
              </a:rPr>
              <a:t>18 </a:t>
            </a:r>
            <a:r>
              <a:rPr lang="en-GB" sz="3800" dirty="0">
                <a:latin typeface="Montserrat" panose="02000505000000020004" pitchFamily="2" charset="77"/>
              </a:rPr>
              <a:t>While walking by the Sea of Galilee, he saw two brothers, Simon (who is called Peter) and Andrew his brother, casting a net into the sea, for they were fishermen. </a:t>
            </a:r>
            <a:r>
              <a:rPr lang="en-GB" sz="3800" b="1" baseline="30000" dirty="0">
                <a:latin typeface="Montserrat" panose="02000505000000020004" pitchFamily="2" charset="77"/>
              </a:rPr>
              <a:t>19 </a:t>
            </a:r>
            <a:r>
              <a:rPr lang="en-GB" sz="3800" dirty="0">
                <a:latin typeface="Montserrat" panose="02000505000000020004" pitchFamily="2" charset="77"/>
              </a:rPr>
              <a:t>And he said to them, “Follow me, and I will make you fishers of men.” </a:t>
            </a:r>
            <a:r>
              <a:rPr lang="en-GB" sz="3800" b="1" baseline="30000" dirty="0">
                <a:latin typeface="Montserrat" panose="02000505000000020004" pitchFamily="2" charset="77"/>
              </a:rPr>
              <a:t>20 </a:t>
            </a:r>
            <a:r>
              <a:rPr lang="en-GB" sz="3800" u="sng" dirty="0">
                <a:latin typeface="Montserrat" panose="02000505000000020004" pitchFamily="2" charset="77"/>
              </a:rPr>
              <a:t>Immediately</a:t>
            </a:r>
            <a:r>
              <a:rPr lang="en-GB" sz="3800" dirty="0">
                <a:latin typeface="Montserrat" panose="02000505000000020004" pitchFamily="2" charset="77"/>
              </a:rPr>
              <a:t> they left their nets and followed him.</a:t>
            </a:r>
          </a:p>
          <a:p>
            <a:pPr marL="0" indent="0">
              <a:lnSpc>
                <a:spcPct val="100000"/>
              </a:lnSpc>
              <a:buNone/>
            </a:pPr>
            <a:r>
              <a:rPr lang="en-GB" sz="1687" dirty="0">
                <a:latin typeface="Montserrat" panose="02000505000000020004" pitchFamily="2" charset="77"/>
              </a:rPr>
              <a:t>Matthew 4:12 ESV</a:t>
            </a:r>
          </a:p>
        </p:txBody>
      </p:sp>
    </p:spTree>
    <p:extLst>
      <p:ext uri="{BB962C8B-B14F-4D97-AF65-F5344CB8AC3E}">
        <p14:creationId xmlns:p14="http://schemas.microsoft.com/office/powerpoint/2010/main" val="40037897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buNone/>
            </a:pPr>
            <a:r>
              <a:rPr lang="en-GB" sz="3800" dirty="0">
                <a:latin typeface="Montserrat" panose="02000505000000020004" pitchFamily="2" charset="77"/>
              </a:rPr>
              <a:t>  </a:t>
            </a:r>
            <a:r>
              <a:rPr lang="en-GB" sz="3800" b="1" baseline="30000" dirty="0">
                <a:latin typeface="Montserrat" panose="02000505000000020004" pitchFamily="2" charset="77"/>
              </a:rPr>
              <a:t>21 </a:t>
            </a:r>
            <a:r>
              <a:rPr lang="en-GB" sz="3800" dirty="0">
                <a:latin typeface="Montserrat" panose="02000505000000020004" pitchFamily="2" charset="77"/>
              </a:rPr>
              <a:t>And going on from there he saw two other brothers, James the son of Zebedee and John his brother, in the boat with Zebedee their father, mending their nets, and he called them. </a:t>
            </a:r>
            <a:r>
              <a:rPr lang="en-GB" sz="3800" b="1" baseline="30000" dirty="0">
                <a:latin typeface="Montserrat" panose="02000505000000020004" pitchFamily="2" charset="77"/>
              </a:rPr>
              <a:t>22 </a:t>
            </a:r>
            <a:r>
              <a:rPr lang="en-GB" sz="3800" u="sng" dirty="0">
                <a:latin typeface="Montserrat" panose="02000505000000020004" pitchFamily="2" charset="77"/>
              </a:rPr>
              <a:t>Immediately</a:t>
            </a:r>
            <a:r>
              <a:rPr lang="en-GB" sz="3800" dirty="0">
                <a:latin typeface="Montserrat" panose="02000505000000020004" pitchFamily="2" charset="77"/>
              </a:rPr>
              <a:t> they left the boat and their father and followed him.</a:t>
            </a:r>
          </a:p>
          <a:p>
            <a:pPr marL="0" indent="0">
              <a:lnSpc>
                <a:spcPct val="100000"/>
              </a:lnSpc>
              <a:buNone/>
            </a:pPr>
            <a:r>
              <a:rPr lang="en-GB" sz="1687" dirty="0">
                <a:latin typeface="Montserrat" panose="02000505000000020004" pitchFamily="2" charset="77"/>
              </a:rPr>
              <a:t>Matthew 4:21- ESV</a:t>
            </a:r>
          </a:p>
        </p:txBody>
      </p:sp>
    </p:spTree>
    <p:extLst>
      <p:ext uri="{BB962C8B-B14F-4D97-AF65-F5344CB8AC3E}">
        <p14:creationId xmlns:p14="http://schemas.microsoft.com/office/powerpoint/2010/main" val="290525642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26E852F-19A5-A440-8457-6230E1185C2A}"/>
              </a:ext>
            </a:extLst>
          </p:cNvPr>
          <p:cNvSpPr>
            <a:spLocks noGrp="1"/>
          </p:cNvSpPr>
          <p:nvPr>
            <p:ph type="body" idx="1"/>
          </p:nvPr>
        </p:nvSpPr>
        <p:spPr>
          <a:xfrm>
            <a:off x="892969" y="1886672"/>
            <a:ext cx="10406063" cy="2395961"/>
          </a:xfrm>
        </p:spPr>
        <p:txBody>
          <a:bodyPr anchor="t" anchorCtr="0">
            <a:normAutofit/>
          </a:bodyPr>
          <a:lstStyle/>
          <a:p>
            <a:pPr marL="0" indent="0" algn="ctr">
              <a:spcBef>
                <a:spcPts val="0"/>
              </a:spcBef>
              <a:buNone/>
            </a:pPr>
            <a:r>
              <a:rPr lang="en-GB" sz="8086" b="1" dirty="0">
                <a:solidFill>
                  <a:schemeClr val="tx1">
                    <a:lumMod val="75000"/>
                    <a:lumOff val="25000"/>
                  </a:schemeClr>
                </a:solidFill>
                <a:latin typeface="Montserrat" panose="02000505000000020004" pitchFamily="2" charset="77"/>
                <a:ea typeface="Open Sans" panose="020B0606030504020204" pitchFamily="34" charset="0"/>
                <a:cs typeface="Open Sans" panose="020B0606030504020204" pitchFamily="34" charset="0"/>
              </a:rPr>
              <a:t>Disciple</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Matthew 14:18-22</a:t>
            </a:r>
            <a:endParaRPr lang="en-GB" sz="3375" b="1" dirty="0">
              <a:solidFill>
                <a:srgbClr val="26AAE3"/>
              </a:solidFill>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5160909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563371" y="643023"/>
            <a:ext cx="11065258" cy="5079463"/>
          </a:xfrm>
        </p:spPr>
        <p:txBody>
          <a:bodyPr anchor="t">
            <a:noAutofit/>
          </a:bodyPr>
          <a:lstStyle/>
          <a:p>
            <a:pPr marL="0" indent="0">
              <a:lnSpc>
                <a:spcPct val="100000"/>
              </a:lnSpc>
              <a:buNone/>
            </a:pPr>
            <a:r>
              <a:rPr lang="en-GB" sz="3800" dirty="0">
                <a:latin typeface="Montserrat" panose="02000505000000020004" pitchFamily="2" charset="77"/>
              </a:rPr>
              <a:t> </a:t>
            </a:r>
            <a:r>
              <a:rPr lang="en-GB" sz="3800" b="1" baseline="30000" dirty="0">
                <a:latin typeface="Montserrat" panose="02000505000000020004" pitchFamily="2" charset="77"/>
              </a:rPr>
              <a:t>18 </a:t>
            </a:r>
            <a:r>
              <a:rPr lang="en-GB" sz="3800" dirty="0">
                <a:latin typeface="Montserrat" panose="02000505000000020004" pitchFamily="2" charset="77"/>
              </a:rPr>
              <a:t>While walking by the Sea of Galilee, he saw two brothers, Simon (who is called Peter) and Andrew his brother, casting a net into the sea, for </a:t>
            </a:r>
            <a:r>
              <a:rPr lang="en-GB" sz="3800" b="1" dirty="0">
                <a:solidFill>
                  <a:srgbClr val="26AAE1"/>
                </a:solidFill>
                <a:latin typeface="Montserrat" panose="02000505000000020004" pitchFamily="2" charset="77"/>
              </a:rPr>
              <a:t>they were fishermen</a:t>
            </a:r>
            <a:r>
              <a:rPr lang="en-GB" sz="3800" dirty="0">
                <a:latin typeface="Montserrat" panose="02000505000000020004" pitchFamily="2" charset="77"/>
              </a:rPr>
              <a:t>. </a:t>
            </a:r>
            <a:r>
              <a:rPr lang="en-GB" sz="3800" b="1" baseline="30000" dirty="0">
                <a:latin typeface="Montserrat" panose="02000505000000020004" pitchFamily="2" charset="77"/>
              </a:rPr>
              <a:t>19 </a:t>
            </a:r>
            <a:r>
              <a:rPr lang="en-GB" sz="3800" dirty="0">
                <a:latin typeface="Montserrat" panose="02000505000000020004" pitchFamily="2" charset="77"/>
              </a:rPr>
              <a:t>And he said to them, “Follow me, and I will make you fishers of men.” </a:t>
            </a:r>
            <a:r>
              <a:rPr lang="en-GB" sz="3800" b="1" baseline="30000" dirty="0">
                <a:latin typeface="Montserrat" panose="02000505000000020004" pitchFamily="2" charset="77"/>
              </a:rPr>
              <a:t>20 </a:t>
            </a:r>
            <a:r>
              <a:rPr lang="en-GB" sz="3800" dirty="0">
                <a:latin typeface="Montserrat" panose="02000505000000020004" pitchFamily="2" charset="77"/>
              </a:rPr>
              <a:t>Immediately they left their nets and followed him.</a:t>
            </a:r>
          </a:p>
          <a:p>
            <a:pPr marL="0" indent="0">
              <a:lnSpc>
                <a:spcPct val="100000"/>
              </a:lnSpc>
              <a:buNone/>
            </a:pPr>
            <a:r>
              <a:rPr lang="en-GB" sz="1687" dirty="0">
                <a:latin typeface="Montserrat" panose="02000505000000020004" pitchFamily="2" charset="77"/>
              </a:rPr>
              <a:t>Matthew 4:12 ESV</a:t>
            </a:r>
          </a:p>
        </p:txBody>
      </p:sp>
    </p:spTree>
    <p:extLst>
      <p:ext uri="{BB962C8B-B14F-4D97-AF65-F5344CB8AC3E}">
        <p14:creationId xmlns:p14="http://schemas.microsoft.com/office/powerpoint/2010/main" val="108267290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spcBef>
                <a:spcPts val="0"/>
              </a:spcBef>
              <a:buNone/>
            </a:pPr>
            <a:r>
              <a:rPr lang="en-GB" sz="3800" dirty="0">
                <a:latin typeface="Montserrat Light" pitchFamily="2" charset="77"/>
              </a:rPr>
              <a:t> 1. </a:t>
            </a:r>
            <a:r>
              <a:rPr lang="en-GB" sz="3800" b="1" dirty="0">
                <a:solidFill>
                  <a:srgbClr val="26AAE1"/>
                </a:solidFill>
                <a:latin typeface="Montserrat" panose="02000505000000020004" pitchFamily="2" charset="77"/>
              </a:rPr>
              <a:t>Jesus chooses the </a:t>
            </a:r>
            <a:r>
              <a:rPr lang="en-GB" sz="3800" b="1" u="sng" dirty="0">
                <a:solidFill>
                  <a:srgbClr val="26AAE1"/>
                </a:solidFill>
                <a:latin typeface="Montserrat" panose="02000505000000020004" pitchFamily="2" charset="77"/>
              </a:rPr>
              <a:t>willing</a:t>
            </a:r>
            <a:endParaRPr lang="en-GB" sz="3800" dirty="0">
              <a:solidFill>
                <a:srgbClr val="26AAE1"/>
              </a:solidFill>
              <a:latin typeface="Montserrat" panose="02000505000000020004" pitchFamily="2" charset="77"/>
            </a:endParaRPr>
          </a:p>
          <a:p>
            <a:pPr marL="0" indent="0">
              <a:lnSpc>
                <a:spcPct val="100000"/>
              </a:lnSpc>
              <a:spcBef>
                <a:spcPts val="0"/>
              </a:spcBef>
              <a:buNone/>
            </a:pPr>
            <a:r>
              <a:rPr lang="en-GB" sz="3800" b="1" dirty="0">
                <a:latin typeface="Montserrat" panose="02000505000000020004" pitchFamily="2" charset="77"/>
              </a:rPr>
              <a:t> </a:t>
            </a:r>
          </a:p>
          <a:p>
            <a:pPr marL="0" indent="0">
              <a:lnSpc>
                <a:spcPct val="100000"/>
              </a:lnSpc>
              <a:spcBef>
                <a:spcPts val="0"/>
              </a:spcBef>
              <a:buNone/>
            </a:pPr>
            <a:r>
              <a:rPr lang="en-GB" sz="3200" b="1" baseline="30000" dirty="0">
                <a:latin typeface="Montserrat" panose="02000505000000020004" pitchFamily="2" charset="77"/>
              </a:rPr>
              <a:t>18 </a:t>
            </a:r>
            <a:r>
              <a:rPr lang="en-GB" sz="3200" dirty="0">
                <a:latin typeface="Montserrat" panose="02000505000000020004" pitchFamily="2" charset="77"/>
              </a:rPr>
              <a:t>While walking by the Sea of Galilee, he saw two brothers, Simon (who is called Peter) and Andrew his brother, casting a net into the sea, </a:t>
            </a:r>
            <a:r>
              <a:rPr lang="en-GB" sz="3200" b="1" dirty="0">
                <a:solidFill>
                  <a:srgbClr val="26AAE1"/>
                </a:solidFill>
                <a:latin typeface="Montserrat" panose="02000505000000020004" pitchFamily="2" charset="77"/>
              </a:rPr>
              <a:t>for they were fishermen</a:t>
            </a:r>
            <a:r>
              <a:rPr lang="en-GB" sz="3200" dirty="0">
                <a:latin typeface="Montserrat" panose="02000505000000020004" pitchFamily="2" charset="77"/>
              </a:rPr>
              <a:t>.</a:t>
            </a:r>
          </a:p>
          <a:p>
            <a:pPr marL="0" indent="0">
              <a:lnSpc>
                <a:spcPct val="100000"/>
              </a:lnSpc>
              <a:spcBef>
                <a:spcPts val="0"/>
              </a:spcBef>
              <a:buNone/>
            </a:pPr>
            <a:r>
              <a:rPr lang="en-GB" sz="2000" dirty="0">
                <a:latin typeface="Montserrat" panose="02000505000000020004" pitchFamily="2" charset="77"/>
              </a:rPr>
              <a:t>Matthew 4:18 ESV</a:t>
            </a:r>
            <a:endParaRPr lang="en-GB" dirty="0">
              <a:latin typeface="Montserrat" panose="02000505000000020004" pitchFamily="2" charset="77"/>
            </a:endParaRPr>
          </a:p>
        </p:txBody>
      </p:sp>
    </p:spTree>
    <p:extLst>
      <p:ext uri="{BB962C8B-B14F-4D97-AF65-F5344CB8AC3E}">
        <p14:creationId xmlns:p14="http://schemas.microsoft.com/office/powerpoint/2010/main" val="429472102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771716" y="643023"/>
            <a:ext cx="10648569" cy="5079463"/>
          </a:xfrm>
        </p:spPr>
        <p:txBody>
          <a:bodyPr anchor="t">
            <a:noAutofit/>
          </a:bodyPr>
          <a:lstStyle/>
          <a:p>
            <a:pPr marL="0" indent="0">
              <a:lnSpc>
                <a:spcPct val="100000"/>
              </a:lnSpc>
              <a:buNone/>
            </a:pPr>
            <a:r>
              <a:rPr lang="en-GB" sz="4000" b="1" baseline="30000" dirty="0">
                <a:latin typeface="Montserrat" panose="02000505000000020004" pitchFamily="2" charset="77"/>
              </a:rPr>
              <a:t>16 </a:t>
            </a:r>
            <a:r>
              <a:rPr lang="en-GB" sz="4000" dirty="0">
                <a:latin typeface="Montserrat" panose="02000505000000020004" pitchFamily="2" charset="77"/>
              </a:rPr>
              <a:t>You did not choose me, but </a:t>
            </a:r>
            <a:r>
              <a:rPr lang="en-GB" sz="4000" dirty="0">
                <a:solidFill>
                  <a:srgbClr val="26AAE1"/>
                </a:solidFill>
                <a:latin typeface="Montserrat" panose="02000505000000020004" pitchFamily="2" charset="77"/>
              </a:rPr>
              <a:t>I chose you and appointed you that you should go and bear fruit </a:t>
            </a:r>
            <a:r>
              <a:rPr lang="en-GB" sz="4000" dirty="0">
                <a:latin typeface="Montserrat" panose="02000505000000020004" pitchFamily="2" charset="77"/>
              </a:rPr>
              <a:t>and that your fruit should abide, so that whatever you ask the Father in my name, he may give it to you.</a:t>
            </a:r>
          </a:p>
          <a:p>
            <a:pPr marL="0" indent="0">
              <a:lnSpc>
                <a:spcPct val="100000"/>
              </a:lnSpc>
              <a:buNone/>
            </a:pPr>
            <a:r>
              <a:rPr lang="en-GB" sz="1687" dirty="0">
                <a:latin typeface="Montserrat" panose="02000505000000020004" pitchFamily="2" charset="77"/>
              </a:rPr>
              <a:t>John 16:16 ESV</a:t>
            </a:r>
          </a:p>
        </p:txBody>
      </p:sp>
    </p:spTree>
    <p:extLst>
      <p:ext uri="{BB962C8B-B14F-4D97-AF65-F5344CB8AC3E}">
        <p14:creationId xmlns:p14="http://schemas.microsoft.com/office/powerpoint/2010/main" val="3604642462"/>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929</Words>
  <Application>Microsoft Macintosh PowerPoint</Application>
  <PresentationFormat>Widescreen</PresentationFormat>
  <Paragraphs>81</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American Typewriter</vt:lpstr>
      <vt:lpstr>Arial</vt:lpstr>
      <vt:lpstr>Calibri</vt:lpstr>
      <vt:lpstr>Calibri Light</vt:lpstr>
      <vt:lpstr>Montserrat</vt:lpstr>
      <vt:lpstr>Montserrat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RCC Visuals</dc:creator>
  <cp:lastModifiedBy>Microsoft Office User</cp:lastModifiedBy>
  <cp:revision>22</cp:revision>
  <dcterms:created xsi:type="dcterms:W3CDTF">2020-01-19T07:42:05Z</dcterms:created>
  <dcterms:modified xsi:type="dcterms:W3CDTF">2020-01-25T18:13:16Z</dcterms:modified>
</cp:coreProperties>
</file>