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19/01/2020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2868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19/01/2020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6364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19/01/2020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68177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1912097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D5B81D-43FB-4B27-B096-3D7ABB024E3A}" type="datetimeFigureOut">
              <a:rPr lang="en-GB" smtClean="0"/>
              <a:t>19/01/2020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1158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D5B81D-43FB-4B27-B096-3D7ABB024E3A}" type="datetimeFigureOut">
              <a:rPr lang="en-GB" smtClean="0"/>
              <a:t>19/01/2020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0315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D5B81D-43FB-4B27-B096-3D7ABB024E3A}" type="datetimeFigureOut">
              <a:rPr lang="en-GB" smtClean="0"/>
              <a:t>19/01/2020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1117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3D5B81D-43FB-4B27-B096-3D7ABB024E3A}" type="datetimeFigureOut">
              <a:rPr lang="en-GB" smtClean="0"/>
              <a:t>19/01/2020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411402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D5B81D-43FB-4B27-B096-3D7ABB024E3A}" type="datetimeFigureOut">
              <a:rPr lang="en-GB" smtClean="0"/>
              <a:t>19/01/2020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192906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5B81D-43FB-4B27-B096-3D7ABB024E3A}" type="datetimeFigureOut">
              <a:rPr lang="en-GB" smtClean="0"/>
              <a:t>19/01/2020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3693349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19/01/2020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861599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D5B81D-43FB-4B27-B096-3D7ABB024E3A}" type="datetimeFigureOut">
              <a:rPr lang="en-GB" smtClean="0"/>
              <a:t>19/01/2020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7F5451-187C-4783-AA9B-82643C77BA24}" type="slidenum">
              <a:rPr lang="en-GB" smtClean="0"/>
              <a:t>‹#›</a:t>
            </a:fld>
            <a:endParaRPr lang="en-GB"/>
          </a:p>
        </p:txBody>
      </p:sp>
    </p:spTree>
    <p:extLst>
      <p:ext uri="{BB962C8B-B14F-4D97-AF65-F5344CB8AC3E}">
        <p14:creationId xmlns:p14="http://schemas.microsoft.com/office/powerpoint/2010/main" val="296587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5B81D-43FB-4B27-B096-3D7ABB024E3A}" type="datetimeFigureOut">
              <a:rPr lang="en-GB" smtClean="0"/>
              <a:t>19/01/2020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F5451-187C-4783-AA9B-82643C77BA24}" type="slidenum">
              <a:rPr lang="en-GB" smtClean="0"/>
              <a:t>‹#›</a:t>
            </a:fld>
            <a:endParaRPr lang="en-GB"/>
          </a:p>
        </p:txBody>
      </p:sp>
    </p:spTree>
    <p:extLst>
      <p:ext uri="{BB962C8B-B14F-4D97-AF65-F5344CB8AC3E}">
        <p14:creationId xmlns:p14="http://schemas.microsoft.com/office/powerpoint/2010/main" val="94437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88684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wrap="square" anchor="t">
            <a:noAutofit/>
          </a:bodyPr>
          <a:lstStyle/>
          <a:p>
            <a:pPr marL="0" indent="0">
              <a:lnSpc>
                <a:spcPct val="100000"/>
              </a:lnSpc>
              <a:spcBef>
                <a:spcPts val="0"/>
              </a:spcBef>
              <a:buNone/>
            </a:pPr>
            <a:r>
              <a:rPr lang="en-GB" sz="4000" baseline="30000" dirty="0">
                <a:latin typeface="Montserrat" panose="02000505000000020004" pitchFamily="2" charset="77"/>
              </a:rPr>
              <a:t>31 </a:t>
            </a:r>
            <a:r>
              <a:rPr lang="en-GB" sz="4000" dirty="0">
                <a:latin typeface="Montserrat" panose="02000505000000020004" pitchFamily="2" charset="77"/>
              </a:rPr>
              <a:t>Now by chance a priest was going down that road, and when he saw him he passed by on the other side. </a:t>
            </a:r>
            <a:r>
              <a:rPr lang="en-GB" sz="4000" baseline="30000" dirty="0">
                <a:latin typeface="Montserrat" panose="02000505000000020004" pitchFamily="2" charset="77"/>
              </a:rPr>
              <a:t>32 </a:t>
            </a:r>
            <a:r>
              <a:rPr lang="en-GB" sz="4000" dirty="0">
                <a:latin typeface="Montserrat" panose="02000505000000020004" pitchFamily="2" charset="77"/>
              </a:rPr>
              <a:t>So likewise a Levite, when he came to the place and saw him, passed by on the other side. </a:t>
            </a:r>
          </a:p>
          <a:p>
            <a:pPr marL="0" indent="0">
              <a:spcBef>
                <a:spcPts val="0"/>
              </a:spcBef>
              <a:buNone/>
            </a:pPr>
            <a:r>
              <a:rPr lang="en-GB" sz="1687" dirty="0">
                <a:latin typeface="Montserrat" panose="02000505000000020004" pitchFamily="2" charset="77"/>
              </a:rPr>
              <a:t>Luke 10:31-32 ESV</a:t>
            </a:r>
          </a:p>
        </p:txBody>
      </p:sp>
    </p:spTree>
    <p:extLst>
      <p:ext uri="{BB962C8B-B14F-4D97-AF65-F5344CB8AC3E}">
        <p14:creationId xmlns:p14="http://schemas.microsoft.com/office/powerpoint/2010/main" val="328508189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Autofit/>
          </a:bodyPr>
          <a:lstStyle/>
          <a:p>
            <a:pPr marL="0" indent="0">
              <a:lnSpc>
                <a:spcPct val="100000"/>
              </a:lnSpc>
              <a:buNone/>
            </a:pPr>
            <a:r>
              <a:rPr lang="en-GB" sz="3200" dirty="0">
                <a:latin typeface="Montserrat" panose="02000505000000020004" pitchFamily="2" charset="77"/>
              </a:rPr>
              <a:t> </a:t>
            </a:r>
            <a:r>
              <a:rPr lang="en-GB" sz="3200" baseline="30000" dirty="0">
                <a:latin typeface="Montserrat" panose="02000505000000020004" pitchFamily="2" charset="77"/>
              </a:rPr>
              <a:t>33 </a:t>
            </a:r>
            <a:r>
              <a:rPr lang="en-GB" sz="3200" dirty="0">
                <a:latin typeface="Montserrat" panose="02000505000000020004" pitchFamily="2" charset="77"/>
              </a:rPr>
              <a:t>But a Samaritan, as he journeyed, came to where he was, and when he saw him, he had</a:t>
            </a:r>
            <a:r>
              <a:rPr lang="en-GB" sz="3200" b="1" dirty="0">
                <a:solidFill>
                  <a:srgbClr val="26AAE3"/>
                </a:solidFill>
                <a:latin typeface="Montserrat" panose="02000505000000020004" pitchFamily="2" charset="77"/>
              </a:rPr>
              <a:t> compassion</a:t>
            </a:r>
            <a:r>
              <a:rPr lang="en-GB" sz="3200" dirty="0">
                <a:latin typeface="Montserrat" panose="02000505000000020004" pitchFamily="2" charset="77"/>
              </a:rPr>
              <a:t>. </a:t>
            </a:r>
            <a:r>
              <a:rPr lang="en-GB" sz="3200" baseline="30000" dirty="0">
                <a:latin typeface="Montserrat" panose="02000505000000020004" pitchFamily="2" charset="77"/>
              </a:rPr>
              <a:t>34 </a:t>
            </a:r>
            <a:r>
              <a:rPr lang="en-GB" sz="3200" dirty="0">
                <a:latin typeface="Montserrat" panose="02000505000000020004" pitchFamily="2" charset="77"/>
              </a:rPr>
              <a:t>He went to him and bound up his wounds, pouring on oil and wine. Then he set him on his own animal and brought him to an inn and took care of him. </a:t>
            </a:r>
            <a:r>
              <a:rPr lang="en-GB" sz="3200" baseline="30000" dirty="0">
                <a:latin typeface="Montserrat" panose="02000505000000020004" pitchFamily="2" charset="77"/>
              </a:rPr>
              <a:t>35 </a:t>
            </a:r>
            <a:r>
              <a:rPr lang="en-GB" sz="3200" dirty="0">
                <a:latin typeface="Montserrat" panose="02000505000000020004" pitchFamily="2" charset="77"/>
              </a:rPr>
              <a:t>And the next day he took out two denarii and gave them to the innkeeper, saying, ‘Take care of him, and whatever more you spend, I will repay you when I come back.’ </a:t>
            </a:r>
          </a:p>
          <a:p>
            <a:pPr marL="0" indent="0">
              <a:spcBef>
                <a:spcPts val="0"/>
              </a:spcBef>
              <a:buNone/>
            </a:pPr>
            <a:r>
              <a:rPr lang="en-GB" sz="1687" dirty="0">
                <a:latin typeface="Montserrat" panose="02000505000000020004" pitchFamily="2" charset="77"/>
              </a:rPr>
              <a:t>Luke 10:33-35 ESV</a:t>
            </a:r>
          </a:p>
          <a:p>
            <a:pPr marL="0" indent="0">
              <a:buNone/>
            </a:pPr>
            <a:endParaRPr lang="en-GB" sz="3094" dirty="0">
              <a:latin typeface="Montserrat" panose="02000505000000020004" pitchFamily="2" charset="77"/>
            </a:endParaRPr>
          </a:p>
        </p:txBody>
      </p:sp>
    </p:spTree>
    <p:extLst>
      <p:ext uri="{BB962C8B-B14F-4D97-AF65-F5344CB8AC3E}">
        <p14:creationId xmlns:p14="http://schemas.microsoft.com/office/powerpoint/2010/main" val="81695205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rmAutofit/>
          </a:bodyPr>
          <a:lstStyle/>
          <a:p>
            <a:pPr marL="0" indent="0">
              <a:lnSpc>
                <a:spcPct val="100000"/>
              </a:lnSpc>
              <a:buNone/>
            </a:pPr>
            <a:r>
              <a:rPr lang="en-GB" sz="4000" dirty="0">
                <a:latin typeface="Montserrat" panose="02000505000000020004" pitchFamily="2" charset="77"/>
              </a:rPr>
              <a:t> </a:t>
            </a:r>
            <a:r>
              <a:rPr lang="en-GB" sz="4000" baseline="30000" dirty="0">
                <a:latin typeface="Montserrat" panose="02000505000000020004" pitchFamily="2" charset="77"/>
              </a:rPr>
              <a:t>36</a:t>
            </a:r>
            <a:r>
              <a:rPr lang="en-GB" sz="4000" dirty="0">
                <a:latin typeface="Montserrat" panose="02000505000000020004" pitchFamily="2" charset="77"/>
              </a:rPr>
              <a:t> Which of these three, do you think, </a:t>
            </a:r>
            <a:r>
              <a:rPr lang="en-GB" sz="4000" b="1" dirty="0">
                <a:solidFill>
                  <a:srgbClr val="26AAE3"/>
                </a:solidFill>
                <a:latin typeface="Montserrat" panose="02000505000000020004" pitchFamily="2" charset="77"/>
              </a:rPr>
              <a:t>proved </a:t>
            </a:r>
            <a:r>
              <a:rPr lang="en-GB" sz="4000" dirty="0">
                <a:latin typeface="Montserrat" panose="02000505000000020004" pitchFamily="2" charset="77"/>
              </a:rPr>
              <a:t>to be a neighbour to the man who fell among the robbers?” </a:t>
            </a:r>
            <a:r>
              <a:rPr lang="en-GB" sz="4000" baseline="30000" dirty="0">
                <a:latin typeface="Montserrat" panose="02000505000000020004" pitchFamily="2" charset="77"/>
              </a:rPr>
              <a:t>37</a:t>
            </a:r>
            <a:r>
              <a:rPr lang="en-GB" sz="4000" dirty="0">
                <a:latin typeface="Montserrat" panose="02000505000000020004" pitchFamily="2" charset="77"/>
              </a:rPr>
              <a:t> He said, “The one who showed him mercy.” And Jesus said to him, “</a:t>
            </a:r>
            <a:r>
              <a:rPr lang="en-GB" sz="4000" b="1" dirty="0">
                <a:solidFill>
                  <a:srgbClr val="26AAE3"/>
                </a:solidFill>
                <a:latin typeface="Montserrat" panose="02000505000000020004" pitchFamily="2" charset="77"/>
              </a:rPr>
              <a:t>You go, and do likewise</a:t>
            </a:r>
            <a:r>
              <a:rPr lang="en-GB" sz="4000" dirty="0">
                <a:latin typeface="Montserrat" panose="02000505000000020004" pitchFamily="2" charset="77"/>
              </a:rPr>
              <a:t>.</a:t>
            </a:r>
          </a:p>
          <a:p>
            <a:pPr marL="0" indent="0">
              <a:spcBef>
                <a:spcPts val="0"/>
              </a:spcBef>
              <a:buNone/>
            </a:pPr>
            <a:r>
              <a:rPr lang="en-GB" sz="1687" dirty="0">
                <a:latin typeface="Montserrat" panose="02000505000000020004" pitchFamily="2" charset="77"/>
              </a:rPr>
              <a:t>Luke 10:36-37 ESV</a:t>
            </a:r>
          </a:p>
        </p:txBody>
      </p:sp>
    </p:spTree>
    <p:extLst>
      <p:ext uri="{BB962C8B-B14F-4D97-AF65-F5344CB8AC3E}">
        <p14:creationId xmlns:p14="http://schemas.microsoft.com/office/powerpoint/2010/main" val="305608289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rmAutofit/>
          </a:bodyPr>
          <a:lstStyle/>
          <a:p>
            <a:pPr marL="0" indent="0">
              <a:lnSpc>
                <a:spcPct val="100000"/>
              </a:lnSpc>
              <a:buNone/>
            </a:pPr>
            <a:r>
              <a:rPr lang="en-GB" sz="4000" dirty="0">
                <a:latin typeface="Montserrat" panose="02000505000000020004" pitchFamily="2" charset="77"/>
              </a:rPr>
              <a:t> </a:t>
            </a:r>
            <a:r>
              <a:rPr lang="en-GB" sz="4000" baseline="30000" dirty="0">
                <a:latin typeface="Montserrat" panose="02000505000000020004" pitchFamily="2" charset="77"/>
              </a:rPr>
              <a:t>33 </a:t>
            </a:r>
            <a:r>
              <a:rPr lang="en-GB" sz="4000" dirty="0">
                <a:latin typeface="Montserrat" panose="02000505000000020004" pitchFamily="2" charset="77"/>
              </a:rPr>
              <a:t>But a Samaritan, as he journeyed, came to where he was, and when he saw him, he had</a:t>
            </a:r>
            <a:r>
              <a:rPr lang="en-GB" sz="4000" b="1" dirty="0">
                <a:solidFill>
                  <a:srgbClr val="26AAE3"/>
                </a:solidFill>
                <a:latin typeface="Montserrat" panose="02000505000000020004" pitchFamily="2" charset="77"/>
              </a:rPr>
              <a:t> compassion</a:t>
            </a:r>
            <a:r>
              <a:rPr lang="en-GB" sz="4000" dirty="0">
                <a:latin typeface="Montserrat" panose="02000505000000020004" pitchFamily="2" charset="77"/>
              </a:rPr>
              <a:t>. </a:t>
            </a:r>
            <a:r>
              <a:rPr lang="en-GB" sz="4000" baseline="30000" dirty="0">
                <a:latin typeface="Montserrat" panose="02000505000000020004" pitchFamily="2" charset="77"/>
              </a:rPr>
              <a:t>34 </a:t>
            </a:r>
            <a:r>
              <a:rPr lang="en-GB" sz="4000" dirty="0">
                <a:latin typeface="Montserrat" panose="02000505000000020004" pitchFamily="2" charset="77"/>
              </a:rPr>
              <a:t>He went to him and… </a:t>
            </a:r>
          </a:p>
          <a:p>
            <a:pPr marL="0" indent="0">
              <a:spcBef>
                <a:spcPts val="0"/>
              </a:spcBef>
              <a:buNone/>
            </a:pPr>
            <a:r>
              <a:rPr lang="en-GB" sz="1687" dirty="0">
                <a:latin typeface="Montserrat" panose="02000505000000020004" pitchFamily="2" charset="77"/>
              </a:rPr>
              <a:t>Luke 10:33-34 ESV</a:t>
            </a:r>
          </a:p>
          <a:p>
            <a:pPr marL="0" indent="0">
              <a:buNone/>
            </a:pPr>
            <a:endParaRPr lang="en-GB" sz="3094" dirty="0">
              <a:latin typeface="Montserrat" panose="02000505000000020004" pitchFamily="2" charset="77"/>
            </a:endParaRPr>
          </a:p>
        </p:txBody>
      </p:sp>
    </p:spTree>
    <p:extLst>
      <p:ext uri="{BB962C8B-B14F-4D97-AF65-F5344CB8AC3E}">
        <p14:creationId xmlns:p14="http://schemas.microsoft.com/office/powerpoint/2010/main" val="346355131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dentify"/>
          <p:cNvSpPr txBox="1"/>
          <p:nvPr/>
        </p:nvSpPr>
        <p:spPr>
          <a:xfrm>
            <a:off x="4066135" y="1050308"/>
            <a:ext cx="4013918" cy="1273232"/>
          </a:xfrm>
          <a:prstGeom prst="rect">
            <a:avLst/>
          </a:prstGeom>
          <a:ln w="12700">
            <a:miter lim="400000"/>
          </a:ln>
          <a:extLst>
            <a:ext uri="{C572A759-6A51-4108-AA02-DFA0A04FC94B}">
              <ma14:wrappingTextBoxFlag xmlns:ma14="http://schemas.microsoft.com/office/mac/drawingml/2011/main" xmlns="" val="1"/>
            </a:ext>
          </a:extLst>
        </p:spPr>
        <p:txBody>
          <a:bodyPr wrap="none" lIns="35718" tIns="35718" rIns="35718" bIns="35718" anchor="ctr">
            <a:spAutoFit/>
          </a:bodyPr>
          <a:lstStyle/>
          <a:p>
            <a:pPr>
              <a:defRPr sz="11100"/>
            </a:pPr>
            <a:r>
              <a:rPr sz="7805" b="1" dirty="0">
                <a:latin typeface="Montserrat" panose="02000505000000020004" pitchFamily="2" charset="77"/>
                <a:ea typeface="American Typewriter"/>
                <a:cs typeface="Arial" panose="020B0604020202020204" pitchFamily="34" charset="0"/>
                <a:sym typeface="American Typewriter"/>
              </a:rPr>
              <a:t>identify</a:t>
            </a:r>
            <a:endParaRPr sz="7805" b="1" dirty="0">
              <a:latin typeface="Montserrat" panose="02000505000000020004" pitchFamily="2" charset="77"/>
              <a:cs typeface="Arial" panose="020B0604020202020204" pitchFamily="34" charset="0"/>
            </a:endParaRPr>
          </a:p>
        </p:txBody>
      </p:sp>
      <p:sp>
        <p:nvSpPr>
          <p:cNvPr id="127" name="Pray first: Ask God to reveal who your one ought to be."/>
          <p:cNvSpPr txBox="1"/>
          <p:nvPr/>
        </p:nvSpPr>
        <p:spPr>
          <a:xfrm>
            <a:off x="1938480" y="2516444"/>
            <a:ext cx="8315042" cy="1825114"/>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r>
              <a:rPr sz="3797" dirty="0">
                <a:latin typeface="Montserrat" panose="02000505000000020004" pitchFamily="2" charset="77"/>
                <a:ea typeface="Open Sans" panose="020B0606030504020204" pitchFamily="34" charset="0"/>
                <a:cs typeface="Open Sans" panose="020B0606030504020204" pitchFamily="34" charset="0"/>
              </a:rPr>
              <a:t>Pray first:</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Ask God to reveal</a:t>
            </a:r>
            <a:endParaRPr lang="en-US" sz="3797" dirty="0">
              <a:latin typeface="Montserrat" panose="02000505000000020004" pitchFamily="2" charset="77"/>
              <a:ea typeface="Open Sans" panose="020B0606030504020204" pitchFamily="34" charset="0"/>
              <a:cs typeface="Open Sans" panose="020B0606030504020204" pitchFamily="34" charset="0"/>
            </a:endParaRPr>
          </a:p>
          <a:p>
            <a:pPr algn="ctr"/>
            <a:r>
              <a:rPr sz="3797" dirty="0">
                <a:latin typeface="Montserrat" panose="02000505000000020004" pitchFamily="2" charset="77"/>
                <a:ea typeface="Open Sans" panose="020B0606030504020204" pitchFamily="34" charset="0"/>
                <a:cs typeface="Open Sans" panose="020B0606030504020204" pitchFamily="34" charset="0"/>
              </a:rPr>
              <a:t>who your one </a:t>
            </a:r>
            <a:r>
              <a:rPr lang="en-US" sz="3797" dirty="0">
                <a:latin typeface="Montserrat" panose="02000505000000020004" pitchFamily="2" charset="77"/>
                <a:ea typeface="Open Sans" panose="020B0606030504020204" pitchFamily="34" charset="0"/>
                <a:cs typeface="Open Sans" panose="020B0606030504020204" pitchFamily="34" charset="0"/>
              </a:rPr>
              <a:t>ought </a:t>
            </a:r>
            <a:r>
              <a:rPr sz="3797" dirty="0">
                <a:latin typeface="Montserrat" panose="02000505000000020004" pitchFamily="2" charset="77"/>
                <a:ea typeface="Open Sans" panose="020B0606030504020204" pitchFamily="34" charset="0"/>
                <a:cs typeface="Open Sans" panose="020B0606030504020204" pitchFamily="34" charset="0"/>
              </a:rPr>
              <a:t>to be.</a:t>
            </a:r>
          </a:p>
        </p:txBody>
      </p:sp>
    </p:spTree>
    <p:extLst>
      <p:ext uri="{BB962C8B-B14F-4D97-AF65-F5344CB8AC3E}">
        <p14:creationId xmlns:p14="http://schemas.microsoft.com/office/powerpoint/2010/main" val="2510555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It may be easier to just chose someone, but it is much more important to join God where He is already working."/>
          <p:cNvSpPr txBox="1"/>
          <p:nvPr/>
        </p:nvSpPr>
        <p:spPr>
          <a:xfrm>
            <a:off x="1938479" y="604630"/>
            <a:ext cx="8315042" cy="4832732"/>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6500" b="0">
                <a:latin typeface="American Typewriter"/>
                <a:ea typeface="American Typewriter"/>
                <a:cs typeface="American Typewriter"/>
                <a:sym typeface="American Typewriter"/>
              </a:defRPr>
            </a:lvl1pPr>
          </a:lstStyle>
          <a:p>
            <a:pPr algn="ctr">
              <a:defRPr sz="11100"/>
            </a:pPr>
            <a:r>
              <a:rPr lang="en-GB" sz="6187" b="1" dirty="0" smtClean="0">
                <a:solidFill>
                  <a:srgbClr val="26AAE3"/>
                </a:solidFill>
                <a:latin typeface="Montserrat" panose="02000505000000020004" pitchFamily="2" charset="77"/>
                <a:cs typeface="Arial" panose="020B0604020202020204" pitchFamily="34" charset="0"/>
              </a:rPr>
              <a:t>identify</a:t>
            </a:r>
          </a:p>
          <a:p>
            <a:pPr algn="ctr">
              <a:defRPr sz="11100"/>
            </a:pPr>
            <a:r>
              <a:rPr lang="en-GB" sz="6187" dirty="0" smtClean="0">
                <a:latin typeface="Montserrat" panose="02000505000000020004" pitchFamily="2" charset="77"/>
                <a:cs typeface="Arial" panose="020B0604020202020204" pitchFamily="34" charset="0"/>
              </a:rPr>
              <a:t>intercede</a:t>
            </a:r>
          </a:p>
          <a:p>
            <a:pPr algn="ctr">
              <a:defRPr sz="11100"/>
            </a:pPr>
            <a:r>
              <a:rPr lang="en-GB" sz="6187" dirty="0" smtClean="0">
                <a:latin typeface="Montserrat" panose="02000505000000020004" pitchFamily="2" charset="77"/>
                <a:cs typeface="Arial" panose="020B0604020202020204" pitchFamily="34" charset="0"/>
              </a:rPr>
              <a:t>invest</a:t>
            </a:r>
          </a:p>
          <a:p>
            <a:pPr algn="ctr">
              <a:defRPr sz="11100"/>
            </a:pPr>
            <a:r>
              <a:rPr lang="en-GB" sz="6187" dirty="0" smtClean="0">
                <a:latin typeface="Montserrat" panose="02000505000000020004" pitchFamily="2" charset="77"/>
                <a:cs typeface="Arial" panose="020B0604020202020204" pitchFamily="34" charset="0"/>
              </a:rPr>
              <a:t>intentional</a:t>
            </a:r>
          </a:p>
          <a:p>
            <a:pPr algn="ctr">
              <a:defRPr sz="11100"/>
            </a:pPr>
            <a:r>
              <a:rPr lang="en-GB" sz="6187" dirty="0" smtClean="0">
                <a:latin typeface="Montserrat" panose="02000505000000020004" pitchFamily="2" charset="77"/>
                <a:cs typeface="Arial" panose="020B0604020202020204" pitchFamily="34" charset="0"/>
              </a:rPr>
              <a:t>invite</a:t>
            </a:r>
            <a:endParaRPr lang="en-GB" sz="6187" dirty="0">
              <a:latin typeface="Montserrat" panose="02000505000000020004" pitchFamily="2" charset="77"/>
              <a:cs typeface="Arial" panose="020B0604020202020204" pitchFamily="34" charset="0"/>
            </a:endParaRPr>
          </a:p>
        </p:txBody>
      </p:sp>
    </p:spTree>
    <p:extLst>
      <p:ext uri="{BB962C8B-B14F-4D97-AF65-F5344CB8AC3E}">
        <p14:creationId xmlns:p14="http://schemas.microsoft.com/office/powerpoint/2010/main" val="948671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Whos-Your-One-Primary-Color.png" descr="Whos-Your-One-Primary-Color.png"/>
          <p:cNvPicPr>
            <a:picLocks noChangeAspect="1"/>
          </p:cNvPicPr>
          <p:nvPr/>
        </p:nvPicPr>
        <p:blipFill>
          <a:blip r:embed="rId2">
            <a:extLst/>
          </a:blip>
          <a:stretch>
            <a:fillRect/>
          </a:stretch>
        </p:blipFill>
        <p:spPr>
          <a:xfrm>
            <a:off x="1533775" y="-191892"/>
            <a:ext cx="9374476" cy="7241784"/>
          </a:xfrm>
          <a:prstGeom prst="rect">
            <a:avLst/>
          </a:prstGeom>
          <a:ln w="12700">
            <a:miter lim="400000"/>
          </a:ln>
        </p:spPr>
      </p:pic>
    </p:spTree>
    <p:extLst>
      <p:ext uri="{BB962C8B-B14F-4D97-AF65-F5344CB8AC3E}">
        <p14:creationId xmlns:p14="http://schemas.microsoft.com/office/powerpoint/2010/main" val="2241005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F0E910-96C9-E24F-8914-AD9BDD31EC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313"/>
            <a:ext cx="12192000" cy="6864626"/>
          </a:xfrm>
          <a:prstGeom prst="rect">
            <a:avLst/>
          </a:prstGeom>
        </p:spPr>
      </p:pic>
    </p:spTree>
    <p:extLst>
      <p:ext uri="{BB962C8B-B14F-4D97-AF65-F5344CB8AC3E}">
        <p14:creationId xmlns:p14="http://schemas.microsoft.com/office/powerpoint/2010/main" val="476361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Autofit/>
          </a:bodyPr>
          <a:lstStyle/>
          <a:p>
            <a:pPr marL="0" indent="0" algn="ctr">
              <a:spcBef>
                <a:spcPts val="0"/>
              </a:spcBef>
              <a:buNone/>
            </a:pPr>
            <a:endParaRPr lang="en-GB" sz="5062" dirty="0">
              <a:latin typeface="Montserrat" panose="02000505000000020004" pitchFamily="2" charset="77"/>
            </a:endParaRPr>
          </a:p>
          <a:p>
            <a:pPr marL="0" indent="0" algn="ctr">
              <a:spcBef>
                <a:spcPts val="0"/>
              </a:spcBef>
              <a:buNone/>
            </a:pPr>
            <a:r>
              <a:rPr lang="en-GB" sz="5062" dirty="0">
                <a:latin typeface="Montserrat" panose="02000505000000020004" pitchFamily="2" charset="77"/>
              </a:rPr>
              <a:t>And he said to them,</a:t>
            </a:r>
          </a:p>
          <a:p>
            <a:pPr marL="0" indent="0" algn="ctr">
              <a:spcBef>
                <a:spcPts val="0"/>
              </a:spcBef>
              <a:buNone/>
            </a:pPr>
            <a:r>
              <a:rPr lang="en-GB" sz="5062" dirty="0">
                <a:latin typeface="Montserrat" panose="02000505000000020004" pitchFamily="2" charset="77"/>
              </a:rPr>
              <a:t>“Follow me,</a:t>
            </a:r>
          </a:p>
          <a:p>
            <a:pPr marL="0" indent="0" algn="ctr">
              <a:spcBef>
                <a:spcPts val="0"/>
              </a:spcBef>
              <a:buNone/>
            </a:pPr>
            <a:r>
              <a:rPr lang="en-GB" sz="5062" dirty="0">
                <a:latin typeface="Montserrat" panose="02000505000000020004" pitchFamily="2" charset="77"/>
              </a:rPr>
              <a:t>and I will make you</a:t>
            </a:r>
          </a:p>
          <a:p>
            <a:pPr marL="0" indent="0" algn="ctr">
              <a:spcBef>
                <a:spcPts val="0"/>
              </a:spcBef>
              <a:buNone/>
            </a:pPr>
            <a:r>
              <a:rPr lang="en-GB" sz="5062" b="1" dirty="0">
                <a:solidFill>
                  <a:srgbClr val="26AAE3"/>
                </a:solidFill>
                <a:latin typeface="Montserrat" panose="02000505000000020004" pitchFamily="2" charset="77"/>
              </a:rPr>
              <a:t>fishers of men</a:t>
            </a:r>
            <a:r>
              <a:rPr lang="en-GB" sz="5062" dirty="0">
                <a:latin typeface="Montserrat" panose="02000505000000020004" pitchFamily="2" charset="77"/>
              </a:rPr>
              <a:t>.”</a:t>
            </a:r>
            <a:endParaRPr lang="en-GB" sz="3375" dirty="0">
              <a:latin typeface="Montserrat" panose="02000505000000020004" pitchFamily="2" charset="77"/>
            </a:endParaRPr>
          </a:p>
          <a:p>
            <a:pPr marL="0" indent="0" algn="ctr">
              <a:spcBef>
                <a:spcPts val="0"/>
              </a:spcBef>
              <a:buNone/>
            </a:pPr>
            <a:r>
              <a:rPr lang="en-GB" sz="2812" dirty="0">
                <a:latin typeface="Montserrat" panose="02000505000000020004" pitchFamily="2" charset="77"/>
              </a:rPr>
              <a:t>Matthew 4:19 ESV</a:t>
            </a:r>
          </a:p>
        </p:txBody>
      </p:sp>
    </p:spTree>
    <p:extLst>
      <p:ext uri="{BB962C8B-B14F-4D97-AF65-F5344CB8AC3E}">
        <p14:creationId xmlns:p14="http://schemas.microsoft.com/office/powerpoint/2010/main" val="46161163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26E852F-19A5-A440-8457-6230E1185C2A}"/>
              </a:ext>
            </a:extLst>
          </p:cNvPr>
          <p:cNvSpPr>
            <a:spLocks noGrp="1"/>
          </p:cNvSpPr>
          <p:nvPr>
            <p:ph type="body" idx="1"/>
          </p:nvPr>
        </p:nvSpPr>
        <p:spPr>
          <a:xfrm>
            <a:off x="892969" y="1218970"/>
            <a:ext cx="10406063" cy="4420060"/>
          </a:xfrm>
        </p:spPr>
        <p:txBody>
          <a:bodyPr anchor="t" anchorCtr="0">
            <a:normAutofit/>
          </a:bodyPr>
          <a:lstStyle/>
          <a:p>
            <a:pPr marL="0" indent="0" algn="ctr">
              <a:spcBef>
                <a:spcPts val="0"/>
              </a:spcBef>
              <a:buNone/>
            </a:pPr>
            <a:r>
              <a:rPr lang="en-GB" sz="8086" b="1" dirty="0">
                <a:solidFill>
                  <a:schemeClr val="tx1">
                    <a:lumMod val="75000"/>
                    <a:lumOff val="25000"/>
                  </a:schemeClr>
                </a:solidFill>
                <a:latin typeface="Montserrat" panose="02000505000000020004" pitchFamily="2" charset="77"/>
                <a:ea typeface="Open Sans" panose="020B0606030504020204" pitchFamily="34" charset="0"/>
                <a:cs typeface="Open Sans" panose="020B0606030504020204" pitchFamily="34" charset="0"/>
              </a:rPr>
              <a:t>Love your neighbour</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a:t>
            </a:r>
          </a:p>
          <a:p>
            <a:pPr marL="0" indent="0" algn="ctr">
              <a:spcBef>
                <a:spcPts val="0"/>
              </a:spcBef>
              <a:buNone/>
            </a:pPr>
            <a:r>
              <a:rPr lang="en-GB" sz="3797" b="1" dirty="0">
                <a:solidFill>
                  <a:srgbClr val="26AAE3"/>
                </a:solidFill>
                <a:latin typeface="Montserrat" panose="02000505000000020004" pitchFamily="2" charset="77"/>
                <a:ea typeface="Open Sans" panose="020B0606030504020204" pitchFamily="34" charset="0"/>
                <a:cs typeface="Open Sans" panose="020B0606030504020204" pitchFamily="34" charset="0"/>
              </a:rPr>
              <a:t>Luke 10:25-37</a:t>
            </a:r>
            <a:endParaRPr lang="en-GB" sz="3375" b="1" dirty="0">
              <a:solidFill>
                <a:srgbClr val="26AAE3"/>
              </a:solidFill>
              <a:latin typeface="Montserrat" panose="02000505000000020004" pitchFamily="2" charset="77"/>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8471183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Autofit/>
          </a:bodyPr>
          <a:lstStyle/>
          <a:p>
            <a:pPr marL="0" indent="0">
              <a:buNone/>
            </a:pPr>
            <a:r>
              <a:rPr lang="en-GB" sz="3797" baseline="30000" dirty="0">
                <a:latin typeface="Montserrat" panose="02000505000000020004" pitchFamily="2" charset="77"/>
              </a:rPr>
              <a:t>25 </a:t>
            </a:r>
            <a:r>
              <a:rPr lang="en-GB" sz="3797" dirty="0">
                <a:latin typeface="Montserrat" panose="02000505000000020004" pitchFamily="2" charset="77"/>
              </a:rPr>
              <a:t>And behold, a lawyer (expert in the law) stood up to put him to the test, saying, “Teacher, </a:t>
            </a:r>
            <a:r>
              <a:rPr lang="en-GB" sz="3797" dirty="0">
                <a:solidFill>
                  <a:srgbClr val="26AAE3"/>
                </a:solidFill>
                <a:latin typeface="Montserrat" panose="02000505000000020004" pitchFamily="2" charset="77"/>
              </a:rPr>
              <a:t>what shall I do to inherit eternal life</a:t>
            </a:r>
            <a:r>
              <a:rPr lang="en-GB" sz="3797" dirty="0">
                <a:latin typeface="Montserrat" panose="02000505000000020004" pitchFamily="2" charset="77"/>
              </a:rPr>
              <a:t>?”</a:t>
            </a:r>
            <a:r>
              <a:rPr lang="en-GB" sz="3375" dirty="0">
                <a:latin typeface="Montserrat" panose="02000505000000020004" pitchFamily="2" charset="77"/>
              </a:rPr>
              <a:t> </a:t>
            </a:r>
          </a:p>
          <a:p>
            <a:pPr marL="0" indent="0">
              <a:spcBef>
                <a:spcPts val="0"/>
              </a:spcBef>
              <a:buNone/>
            </a:pPr>
            <a:r>
              <a:rPr lang="en-GB" sz="1687" dirty="0">
                <a:latin typeface="Montserrat" panose="02000505000000020004" pitchFamily="2" charset="77"/>
              </a:rPr>
              <a:t>Luke 10:25 ESV</a:t>
            </a:r>
          </a:p>
        </p:txBody>
      </p:sp>
    </p:spTree>
    <p:extLst>
      <p:ext uri="{BB962C8B-B14F-4D97-AF65-F5344CB8AC3E}">
        <p14:creationId xmlns:p14="http://schemas.microsoft.com/office/powerpoint/2010/main" val="41138257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anchor="t">
            <a:noAutofit/>
          </a:bodyPr>
          <a:lstStyle/>
          <a:p>
            <a:pPr marL="0" indent="0">
              <a:lnSpc>
                <a:spcPct val="100000"/>
              </a:lnSpc>
              <a:buNone/>
            </a:pPr>
            <a:r>
              <a:rPr lang="en-GB" sz="3400" dirty="0">
                <a:latin typeface="Montserrat" panose="02000505000000020004" pitchFamily="2" charset="77"/>
              </a:rPr>
              <a:t> </a:t>
            </a:r>
            <a:r>
              <a:rPr lang="en-GB" sz="3400" baseline="30000" dirty="0">
                <a:latin typeface="Montserrat" panose="02000505000000020004" pitchFamily="2" charset="77"/>
              </a:rPr>
              <a:t>26 </a:t>
            </a:r>
            <a:r>
              <a:rPr lang="en-GB" sz="3400" dirty="0">
                <a:latin typeface="Montserrat" panose="02000505000000020004" pitchFamily="2" charset="77"/>
              </a:rPr>
              <a:t>He said to him, “What is written in the Law? </a:t>
            </a:r>
            <a:r>
              <a:rPr lang="en-GB" sz="3400" dirty="0">
                <a:latin typeface="Montserrat" panose="02000505000000020004" pitchFamily="2" charset="77"/>
              </a:rPr>
              <a:t>How do you read it?” </a:t>
            </a:r>
            <a:r>
              <a:rPr lang="en-GB" sz="3400" baseline="30000" dirty="0">
                <a:latin typeface="Montserrat" panose="02000505000000020004" pitchFamily="2" charset="77"/>
              </a:rPr>
              <a:t>27 </a:t>
            </a:r>
            <a:r>
              <a:rPr lang="en-GB" sz="3400" dirty="0">
                <a:latin typeface="Montserrat" panose="02000505000000020004" pitchFamily="2" charset="77"/>
              </a:rPr>
              <a:t>And he answered, “You shall love the Lord your God with all your heart and with all your soul and with all your </a:t>
            </a:r>
            <a:r>
              <a:rPr lang="en-GB" sz="3400" dirty="0" smtClean="0">
                <a:latin typeface="Montserrat" panose="02000505000000020004" pitchFamily="2" charset="77"/>
              </a:rPr>
              <a:t>strength and </a:t>
            </a:r>
            <a:r>
              <a:rPr lang="en-GB" sz="3400" dirty="0">
                <a:latin typeface="Montserrat" panose="02000505000000020004" pitchFamily="2" charset="77"/>
              </a:rPr>
              <a:t>with all your mind, and your neighbour as yourself.” </a:t>
            </a:r>
            <a:r>
              <a:rPr lang="en-GB" sz="3400" baseline="30000" dirty="0">
                <a:latin typeface="Montserrat" panose="02000505000000020004" pitchFamily="2" charset="77"/>
              </a:rPr>
              <a:t>28 </a:t>
            </a:r>
            <a:r>
              <a:rPr lang="en-GB" sz="3400" dirty="0">
                <a:latin typeface="Montserrat" panose="02000505000000020004" pitchFamily="2" charset="77"/>
              </a:rPr>
              <a:t>And he said to him</a:t>
            </a:r>
            <a:r>
              <a:rPr lang="en-GB" sz="3400" dirty="0" smtClean="0">
                <a:latin typeface="Montserrat" panose="02000505000000020004" pitchFamily="2" charset="77"/>
              </a:rPr>
              <a:t>, “</a:t>
            </a:r>
            <a:r>
              <a:rPr lang="en-GB" sz="3400" dirty="0">
                <a:latin typeface="Montserrat" panose="02000505000000020004" pitchFamily="2" charset="77"/>
              </a:rPr>
              <a:t>You have answered correctly; do this, and you will live.”</a:t>
            </a:r>
          </a:p>
          <a:p>
            <a:pPr marL="0" indent="0">
              <a:lnSpc>
                <a:spcPct val="100000"/>
              </a:lnSpc>
              <a:spcBef>
                <a:spcPts val="0"/>
              </a:spcBef>
              <a:buNone/>
            </a:pPr>
            <a:r>
              <a:rPr lang="en-GB" sz="1687" dirty="0">
                <a:latin typeface="Montserrat" panose="02000505000000020004" pitchFamily="2" charset="77"/>
              </a:rPr>
              <a:t>Luke 10:25-28 ESV</a:t>
            </a:r>
          </a:p>
        </p:txBody>
      </p:sp>
    </p:spTree>
    <p:extLst>
      <p:ext uri="{BB962C8B-B14F-4D97-AF65-F5344CB8AC3E}">
        <p14:creationId xmlns:p14="http://schemas.microsoft.com/office/powerpoint/2010/main" val="40037897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wrap="square" anchor="t">
            <a:noAutofit/>
          </a:bodyPr>
          <a:lstStyle/>
          <a:p>
            <a:pPr marL="0" indent="0">
              <a:lnSpc>
                <a:spcPct val="100000"/>
              </a:lnSpc>
              <a:spcBef>
                <a:spcPts val="0"/>
              </a:spcBef>
              <a:buNone/>
            </a:pPr>
            <a:r>
              <a:rPr lang="en-GB" sz="4000" baseline="30000" dirty="0">
                <a:latin typeface="Montserrat" panose="02000505000000020004" pitchFamily="2" charset="77"/>
              </a:rPr>
              <a:t>29 </a:t>
            </a:r>
            <a:r>
              <a:rPr lang="en-GB" sz="4000" dirty="0">
                <a:latin typeface="Montserrat" panose="02000505000000020004" pitchFamily="2" charset="77"/>
              </a:rPr>
              <a:t>But he, </a:t>
            </a:r>
            <a:r>
              <a:rPr lang="en-GB" sz="4000" dirty="0">
                <a:solidFill>
                  <a:srgbClr val="26AAE3"/>
                </a:solidFill>
                <a:latin typeface="Montserrat" panose="02000505000000020004" pitchFamily="2" charset="77"/>
              </a:rPr>
              <a:t>desiring to justify himself</a:t>
            </a:r>
            <a:r>
              <a:rPr lang="en-GB" sz="4000" dirty="0">
                <a:latin typeface="Montserrat" panose="02000505000000020004" pitchFamily="2" charset="77"/>
              </a:rPr>
              <a:t>, said to Jesus, “And </a:t>
            </a:r>
            <a:r>
              <a:rPr lang="en-GB" sz="4000" b="1" dirty="0">
                <a:solidFill>
                  <a:srgbClr val="26AAE3"/>
                </a:solidFill>
                <a:latin typeface="Montserrat" panose="02000505000000020004" pitchFamily="2" charset="77"/>
              </a:rPr>
              <a:t>who is my neighbour</a:t>
            </a:r>
            <a:r>
              <a:rPr lang="en-GB" sz="4000" dirty="0">
                <a:latin typeface="Montserrat" panose="02000505000000020004" pitchFamily="2" charset="77"/>
              </a:rPr>
              <a:t>?” </a:t>
            </a:r>
          </a:p>
          <a:p>
            <a:pPr marL="0" indent="0">
              <a:lnSpc>
                <a:spcPct val="100000"/>
              </a:lnSpc>
              <a:spcBef>
                <a:spcPts val="0"/>
              </a:spcBef>
              <a:buNone/>
            </a:pPr>
            <a:r>
              <a:rPr lang="en-GB" sz="1687" dirty="0">
                <a:latin typeface="Montserrat" panose="02000505000000020004" pitchFamily="2" charset="77"/>
              </a:rPr>
              <a:t>Luke 10:29 ESV</a:t>
            </a:r>
          </a:p>
        </p:txBody>
      </p:sp>
    </p:spTree>
    <p:extLst>
      <p:ext uri="{BB962C8B-B14F-4D97-AF65-F5344CB8AC3E}">
        <p14:creationId xmlns:p14="http://schemas.microsoft.com/office/powerpoint/2010/main" val="42312982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FCEB7F2-751E-3C4D-8AF6-4EE7D18D4FA3}"/>
              </a:ext>
            </a:extLst>
          </p:cNvPr>
          <p:cNvSpPr>
            <a:spLocks noGrp="1"/>
          </p:cNvSpPr>
          <p:nvPr>
            <p:ph type="body" idx="1"/>
          </p:nvPr>
        </p:nvSpPr>
        <p:spPr>
          <a:xfrm>
            <a:off x="868241" y="643023"/>
            <a:ext cx="10406063" cy="5079463"/>
          </a:xfrm>
        </p:spPr>
        <p:txBody>
          <a:bodyPr wrap="square" anchor="t">
            <a:noAutofit/>
          </a:bodyPr>
          <a:lstStyle/>
          <a:p>
            <a:pPr marL="0" indent="0">
              <a:lnSpc>
                <a:spcPct val="100000"/>
              </a:lnSpc>
              <a:spcBef>
                <a:spcPts val="0"/>
              </a:spcBef>
              <a:buNone/>
            </a:pPr>
            <a:r>
              <a:rPr lang="en-GB" sz="4000" baseline="30000" dirty="0">
                <a:latin typeface="Montserrat" panose="02000505000000020004" pitchFamily="2" charset="77"/>
              </a:rPr>
              <a:t>30 </a:t>
            </a:r>
            <a:r>
              <a:rPr lang="en-GB" sz="4000" dirty="0">
                <a:latin typeface="Montserrat" panose="02000505000000020004" pitchFamily="2" charset="77"/>
              </a:rPr>
              <a:t>Jesus replied, “A man was going </a:t>
            </a:r>
            <a:r>
              <a:rPr lang="en-GB" sz="4000" dirty="0" smtClean="0">
                <a:latin typeface="Montserrat" panose="02000505000000020004" pitchFamily="2" charset="77"/>
              </a:rPr>
              <a:t>down from </a:t>
            </a:r>
            <a:r>
              <a:rPr lang="en-GB" sz="4000" dirty="0">
                <a:latin typeface="Montserrat" panose="02000505000000020004" pitchFamily="2" charset="77"/>
              </a:rPr>
              <a:t>Jerusalem to Jericho, and he fell among robbers, who stripped </a:t>
            </a:r>
            <a:r>
              <a:rPr lang="en-GB" sz="4000" dirty="0" smtClean="0">
                <a:latin typeface="Montserrat" panose="02000505000000020004" pitchFamily="2" charset="77"/>
              </a:rPr>
              <a:t>him and </a:t>
            </a:r>
            <a:r>
              <a:rPr lang="en-GB" sz="4000" dirty="0">
                <a:latin typeface="Montserrat" panose="02000505000000020004" pitchFamily="2" charset="77"/>
              </a:rPr>
              <a:t>beat him and departed, leaving him half dead. </a:t>
            </a:r>
          </a:p>
          <a:p>
            <a:pPr marL="0" indent="0">
              <a:lnSpc>
                <a:spcPct val="100000"/>
              </a:lnSpc>
              <a:spcBef>
                <a:spcPts val="0"/>
              </a:spcBef>
              <a:buNone/>
            </a:pPr>
            <a:r>
              <a:rPr lang="en-GB" sz="1687" dirty="0">
                <a:latin typeface="Montserrat" panose="02000505000000020004" pitchFamily="2" charset="77"/>
              </a:rPr>
              <a:t>Luke 10:30 ESV</a:t>
            </a:r>
          </a:p>
        </p:txBody>
      </p:sp>
    </p:spTree>
    <p:extLst>
      <p:ext uri="{BB962C8B-B14F-4D97-AF65-F5344CB8AC3E}">
        <p14:creationId xmlns:p14="http://schemas.microsoft.com/office/powerpoint/2010/main" val="556996516"/>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American Typewriter</vt:lpstr>
      <vt:lpstr>Arial</vt:lpstr>
      <vt:lpstr>Calibri</vt:lpstr>
      <vt:lpstr>Calibri Light</vt:lpstr>
      <vt:lpstr>Montserrat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RCC Visuals</dc:creator>
  <cp:lastModifiedBy>RCC Visuals</cp:lastModifiedBy>
  <cp:revision>1</cp:revision>
  <dcterms:created xsi:type="dcterms:W3CDTF">2020-01-19T07:42:05Z</dcterms:created>
  <dcterms:modified xsi:type="dcterms:W3CDTF">2020-01-19T07:42:31Z</dcterms:modified>
</cp:coreProperties>
</file>