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7" r:id="rId2"/>
    <p:sldId id="293" r:id="rId3"/>
    <p:sldId id="294" r:id="rId4"/>
    <p:sldId id="295" r:id="rId5"/>
    <p:sldId id="296" r:id="rId6"/>
    <p:sldId id="297" r:id="rId7"/>
    <p:sldId id="298" r:id="rId8"/>
    <p:sldId id="302" r:id="rId9"/>
    <p:sldId id="300" r:id="rId10"/>
    <p:sldId id="299" r:id="rId11"/>
    <p:sldId id="301" r:id="rId12"/>
    <p:sldId id="303"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6C1818"/>
    <a:srgbClr val="212121"/>
    <a:srgbClr val="F2F1F0"/>
    <a:srgbClr val="963232"/>
    <a:srgbClr val="96321E"/>
    <a:srgbClr val="961E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94643"/>
  </p:normalViewPr>
  <p:slideViewPr>
    <p:cSldViewPr snapToGrid="0" snapToObjects="1">
      <p:cViewPr varScale="1">
        <p:scale>
          <a:sx n="124" d="100"/>
          <a:sy n="124" d="100"/>
        </p:scale>
        <p:origin x="176" y="432"/>
      </p:cViewPr>
      <p:guideLst>
        <p:guide orient="horz" pos="1620"/>
        <p:guide pos="2880"/>
      </p:guideLst>
    </p:cSldViewPr>
  </p:slideViewPr>
  <p:notesTextViewPr>
    <p:cViewPr>
      <p:scale>
        <a:sx n="100" d="100"/>
        <a:sy n="100" d="100"/>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E4CF1-57C3-AB46-B2F6-68B99A174FD1}" type="datetimeFigureOut">
              <a:rPr lang="en-US" smtClean="0"/>
              <a:t>6/17/21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2361BA-167E-5A46-84D6-0E449292D612}" type="slidenum">
              <a:rPr lang="en-GB" smtClean="0"/>
              <a:t>‹#›</a:t>
            </a:fld>
            <a:endParaRPr lang="en-GB"/>
          </a:p>
        </p:txBody>
      </p:sp>
    </p:spTree>
    <p:extLst>
      <p:ext uri="{BB962C8B-B14F-4D97-AF65-F5344CB8AC3E}">
        <p14:creationId xmlns:p14="http://schemas.microsoft.com/office/powerpoint/2010/main" val="3076892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8A9654-F374-824C-970F-A3816DF0567C}" type="datetimeFigureOut">
              <a:rPr lang="en-US" smtClean="0"/>
              <a:t>6/17/21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A88374-FE7D-CA4E-AF13-C48C6D62E4E8}" type="slidenum">
              <a:rPr lang="en-GB" smtClean="0"/>
              <a:t>‹#›</a:t>
            </a:fld>
            <a:endParaRPr lang="en-GB"/>
          </a:p>
        </p:txBody>
      </p:sp>
    </p:spTree>
    <p:extLst>
      <p:ext uri="{BB962C8B-B14F-4D97-AF65-F5344CB8AC3E}">
        <p14:creationId xmlns:p14="http://schemas.microsoft.com/office/powerpoint/2010/main" val="9538546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Red. Web Typeface</a:t>
            </a:r>
          </a:p>
        </p:txBody>
      </p:sp>
      <p:sp>
        <p:nvSpPr>
          <p:cNvPr id="4" name="Slide Number Placeholder 3"/>
          <p:cNvSpPr>
            <a:spLocks noGrp="1"/>
          </p:cNvSpPr>
          <p:nvPr>
            <p:ph type="sldNum" sz="quarter" idx="10"/>
          </p:nvPr>
        </p:nvSpPr>
        <p:spPr/>
        <p:txBody>
          <a:bodyPr/>
          <a:lstStyle/>
          <a:p>
            <a:fld id="{E2CE6D44-BB46-4246-8CED-9F79EB747C25}" type="slidenum">
              <a:rPr lang="en-GB" smtClean="0">
                <a:solidFill>
                  <a:prstClr val="black"/>
                </a:solidFill>
                <a:latin typeface="Calibri"/>
              </a:rPr>
              <a:pPr/>
              <a:t>1</a:t>
            </a:fld>
            <a:endParaRPr lang="en-GB">
              <a:solidFill>
                <a:prstClr val="black"/>
              </a:solidFill>
              <a:latin typeface="Calibri"/>
            </a:endParaRPr>
          </a:p>
        </p:txBody>
      </p:sp>
    </p:spTree>
    <p:extLst>
      <p:ext uri="{BB962C8B-B14F-4D97-AF65-F5344CB8AC3E}">
        <p14:creationId xmlns:p14="http://schemas.microsoft.com/office/powerpoint/2010/main" val="125749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10</a:t>
            </a:fld>
            <a:endParaRPr lang="en-GB"/>
          </a:p>
        </p:txBody>
      </p:sp>
    </p:spTree>
    <p:extLst>
      <p:ext uri="{BB962C8B-B14F-4D97-AF65-F5344CB8AC3E}">
        <p14:creationId xmlns:p14="http://schemas.microsoft.com/office/powerpoint/2010/main" val="3254723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11</a:t>
            </a:fld>
            <a:endParaRPr lang="en-GB"/>
          </a:p>
        </p:txBody>
      </p:sp>
    </p:spTree>
    <p:extLst>
      <p:ext uri="{BB962C8B-B14F-4D97-AF65-F5344CB8AC3E}">
        <p14:creationId xmlns:p14="http://schemas.microsoft.com/office/powerpoint/2010/main" val="493679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12</a:t>
            </a:fld>
            <a:endParaRPr lang="en-GB"/>
          </a:p>
        </p:txBody>
      </p:sp>
    </p:spTree>
    <p:extLst>
      <p:ext uri="{BB962C8B-B14F-4D97-AF65-F5344CB8AC3E}">
        <p14:creationId xmlns:p14="http://schemas.microsoft.com/office/powerpoint/2010/main" val="256720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2</a:t>
            </a:fld>
            <a:endParaRPr lang="en-GB"/>
          </a:p>
        </p:txBody>
      </p:sp>
    </p:spTree>
    <p:extLst>
      <p:ext uri="{BB962C8B-B14F-4D97-AF65-F5344CB8AC3E}">
        <p14:creationId xmlns:p14="http://schemas.microsoft.com/office/powerpoint/2010/main" val="418001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3</a:t>
            </a:fld>
            <a:endParaRPr lang="en-GB"/>
          </a:p>
        </p:txBody>
      </p:sp>
    </p:spTree>
    <p:extLst>
      <p:ext uri="{BB962C8B-B14F-4D97-AF65-F5344CB8AC3E}">
        <p14:creationId xmlns:p14="http://schemas.microsoft.com/office/powerpoint/2010/main" val="64656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4</a:t>
            </a:fld>
            <a:endParaRPr lang="en-GB"/>
          </a:p>
        </p:txBody>
      </p:sp>
    </p:spTree>
    <p:extLst>
      <p:ext uri="{BB962C8B-B14F-4D97-AF65-F5344CB8AC3E}">
        <p14:creationId xmlns:p14="http://schemas.microsoft.com/office/powerpoint/2010/main" val="198431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5</a:t>
            </a:fld>
            <a:endParaRPr lang="en-GB"/>
          </a:p>
        </p:txBody>
      </p:sp>
    </p:spTree>
    <p:extLst>
      <p:ext uri="{BB962C8B-B14F-4D97-AF65-F5344CB8AC3E}">
        <p14:creationId xmlns:p14="http://schemas.microsoft.com/office/powerpoint/2010/main" val="2643077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6</a:t>
            </a:fld>
            <a:endParaRPr lang="en-GB"/>
          </a:p>
        </p:txBody>
      </p:sp>
    </p:spTree>
    <p:extLst>
      <p:ext uri="{BB962C8B-B14F-4D97-AF65-F5344CB8AC3E}">
        <p14:creationId xmlns:p14="http://schemas.microsoft.com/office/powerpoint/2010/main" val="308900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7</a:t>
            </a:fld>
            <a:endParaRPr lang="en-GB"/>
          </a:p>
        </p:txBody>
      </p:sp>
    </p:spTree>
    <p:extLst>
      <p:ext uri="{BB962C8B-B14F-4D97-AF65-F5344CB8AC3E}">
        <p14:creationId xmlns:p14="http://schemas.microsoft.com/office/powerpoint/2010/main" val="2261873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8</a:t>
            </a:fld>
            <a:endParaRPr lang="en-GB"/>
          </a:p>
        </p:txBody>
      </p:sp>
    </p:spTree>
    <p:extLst>
      <p:ext uri="{BB962C8B-B14F-4D97-AF65-F5344CB8AC3E}">
        <p14:creationId xmlns:p14="http://schemas.microsoft.com/office/powerpoint/2010/main" val="2618215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A88374-FE7D-CA4E-AF13-C48C6D62E4E8}" type="slidenum">
              <a:rPr lang="en-GB" smtClean="0"/>
              <a:t>9</a:t>
            </a:fld>
            <a:endParaRPr lang="en-GB"/>
          </a:p>
        </p:txBody>
      </p:sp>
    </p:spTree>
    <p:extLst>
      <p:ext uri="{BB962C8B-B14F-4D97-AF65-F5344CB8AC3E}">
        <p14:creationId xmlns:p14="http://schemas.microsoft.com/office/powerpoint/2010/main" val="255855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28077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9417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11239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003935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19555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22248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69209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8568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0600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53873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452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C181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08E52E8-FD4A-9847-B2E3-7FB8EDDAD227}" type="datetimeFigureOut">
              <a:rPr lang="en-US" smtClean="0">
                <a:solidFill>
                  <a:prstClr val="black">
                    <a:tint val="75000"/>
                  </a:prstClr>
                </a:solidFill>
                <a:latin typeface="Calibri"/>
              </a:rPr>
              <a:pPr/>
              <a:t>6/17/21</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C3AFAD-F25C-FB46-A9F8-3C822B285476}"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509817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39D3EC-8FD7-FC41-A839-CCF5ECA7BDD7}"/>
              </a:ext>
            </a:extLst>
          </p:cNvPr>
          <p:cNvPicPr>
            <a:picLocks noChangeAspect="1"/>
          </p:cNvPicPr>
          <p:nvPr/>
        </p:nvPicPr>
        <p:blipFill rotWithShape="1">
          <a:blip r:embed="rId3"/>
          <a:srcRect t="84800"/>
          <a:stretch/>
        </p:blipFill>
        <p:spPr>
          <a:xfrm>
            <a:off x="0" y="4024685"/>
            <a:ext cx="9144000" cy="1118815"/>
          </a:xfrm>
          <a:prstGeom prst="rect">
            <a:avLst/>
          </a:prstGeom>
        </p:spPr>
      </p:pic>
      <p:sp>
        <p:nvSpPr>
          <p:cNvPr id="7" name="Title 6">
            <a:extLst>
              <a:ext uri="{FF2B5EF4-FFF2-40B4-BE49-F238E27FC236}">
                <a16:creationId xmlns:a16="http://schemas.microsoft.com/office/drawing/2014/main" id="{82201153-5CDA-CA46-B1E1-86A4A4BC71AB}"/>
              </a:ext>
            </a:extLst>
          </p:cNvPr>
          <p:cNvSpPr>
            <a:spLocks noGrp="1"/>
          </p:cNvSpPr>
          <p:nvPr>
            <p:ph type="ctrTitle"/>
          </p:nvPr>
        </p:nvSpPr>
        <p:spPr/>
        <p:txBody>
          <a:bodyPr/>
          <a:lstStyle/>
          <a:p>
            <a:endParaRPr lang="en-GB"/>
          </a:p>
        </p:txBody>
      </p:sp>
      <p:pic>
        <p:nvPicPr>
          <p:cNvPr id="8" name="Picture 7">
            <a:extLst>
              <a:ext uri="{FF2B5EF4-FFF2-40B4-BE49-F238E27FC236}">
                <a16:creationId xmlns:a16="http://schemas.microsoft.com/office/drawing/2014/main" id="{C1D74DBF-A651-5C45-B7CF-ABDCED990713}"/>
              </a:ext>
            </a:extLst>
          </p:cNvPr>
          <p:cNvPicPr>
            <a:picLocks noChangeAspect="1"/>
          </p:cNvPicPr>
          <p:nvPr/>
        </p:nvPicPr>
        <p:blipFill rotWithShape="1">
          <a:blip r:embed="rId4"/>
          <a:srcRect b="21752"/>
          <a:stretch/>
        </p:blipFill>
        <p:spPr>
          <a:xfrm>
            <a:off x="0" y="0"/>
            <a:ext cx="9144000" cy="4024685"/>
          </a:xfrm>
          <a:prstGeom prst="rect">
            <a:avLst/>
          </a:prstGeom>
        </p:spPr>
      </p:pic>
    </p:spTree>
    <p:extLst>
      <p:ext uri="{BB962C8B-B14F-4D97-AF65-F5344CB8AC3E}">
        <p14:creationId xmlns:p14="http://schemas.microsoft.com/office/powerpoint/2010/main" val="2407470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400" b="1" baseline="30000" dirty="0">
                <a:solidFill>
                  <a:schemeClr val="bg1"/>
                </a:solidFill>
                <a:latin typeface="CMG Sans SemiBold" pitchFamily="2" charset="77"/>
              </a:rPr>
              <a:t>31 </a:t>
            </a:r>
            <a:r>
              <a:rPr lang="en-GB" sz="2400" b="1" dirty="0">
                <a:solidFill>
                  <a:schemeClr val="bg1"/>
                </a:solidFill>
                <a:latin typeface="CMG Sans SemiBold" pitchFamily="2" charset="77"/>
              </a:rPr>
              <a:t>What then shall we say to these things? If God is for us, who can be</a:t>
            </a:r>
            <a:r>
              <a:rPr lang="en-GB" sz="2400" b="1" baseline="30000" dirty="0">
                <a:solidFill>
                  <a:schemeClr val="bg1"/>
                </a:solidFill>
                <a:latin typeface="CMG Sans SemiBold" pitchFamily="2" charset="77"/>
              </a:rPr>
              <a:t> </a:t>
            </a:r>
            <a:r>
              <a:rPr lang="en-GB" sz="2400" b="1" dirty="0">
                <a:solidFill>
                  <a:schemeClr val="bg1"/>
                </a:solidFill>
                <a:latin typeface="CMG Sans SemiBold" pitchFamily="2" charset="77"/>
              </a:rPr>
              <a:t> against us? </a:t>
            </a:r>
            <a:r>
              <a:rPr lang="en-GB" sz="2400" b="1" baseline="30000" dirty="0">
                <a:solidFill>
                  <a:schemeClr val="bg1"/>
                </a:solidFill>
                <a:latin typeface="CMG Sans SemiBold" pitchFamily="2" charset="77"/>
              </a:rPr>
              <a:t>32 </a:t>
            </a:r>
            <a:r>
              <a:rPr lang="en-GB" sz="2400" b="1" dirty="0">
                <a:solidFill>
                  <a:schemeClr val="bg1"/>
                </a:solidFill>
                <a:latin typeface="CMG Sans SemiBold" pitchFamily="2" charset="77"/>
              </a:rPr>
              <a:t>He who did not spare his own Son but gave him up for us all, how will he not also with him graciously give us all things?</a:t>
            </a:r>
          </a:p>
          <a:p>
            <a:pPr marL="0" indent="0">
              <a:buNone/>
            </a:pPr>
            <a:r>
              <a:rPr lang="en-GB" sz="1800" b="1" dirty="0">
                <a:solidFill>
                  <a:schemeClr val="bg1"/>
                </a:solidFill>
                <a:latin typeface="CMG Sans SemiBold" pitchFamily="2" charset="77"/>
              </a:rPr>
              <a:t>Romans 8:31-32 ESV</a:t>
            </a:r>
          </a:p>
          <a:p>
            <a:pPr marL="0" indent="0">
              <a:buNone/>
            </a:pPr>
            <a:endParaRPr lang="en-GB" sz="2300" b="1" dirty="0">
              <a:solidFill>
                <a:schemeClr val="bg1"/>
              </a:solidFill>
              <a:latin typeface="CMG Sans SemiBold" pitchFamily="2" charset="77"/>
            </a:endParaRP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33814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600" b="1" dirty="0">
                <a:solidFill>
                  <a:schemeClr val="bg1">
                    <a:lumMod val="75000"/>
                  </a:schemeClr>
                </a:solidFill>
                <a:latin typeface="CMG Sans SemiBold" pitchFamily="2" charset="77"/>
              </a:rPr>
              <a:t>1) Advance emerges from dissatisfaction with the way things are.</a:t>
            </a:r>
          </a:p>
          <a:p>
            <a:pPr marL="0" indent="0">
              <a:buNone/>
            </a:pPr>
            <a:r>
              <a:rPr lang="en-GB" sz="2600" b="1" dirty="0">
                <a:solidFill>
                  <a:schemeClr val="bg1">
                    <a:lumMod val="75000"/>
                  </a:schemeClr>
                </a:solidFill>
                <a:latin typeface="CMG Sans SemiBold" pitchFamily="2" charset="77"/>
              </a:rPr>
              <a:t>2) Advance comes when we reckon on God’s favour. </a:t>
            </a:r>
          </a:p>
          <a:p>
            <a:pPr marL="0" indent="0">
              <a:buNone/>
            </a:pPr>
            <a:r>
              <a:rPr lang="en-GB" sz="2600" b="1" dirty="0">
                <a:solidFill>
                  <a:schemeClr val="bg1"/>
                </a:solidFill>
                <a:latin typeface="CMG Sans SemiBold" pitchFamily="2" charset="77"/>
              </a:rPr>
              <a:t>3) Advance is fuelled by outrageous risk taking. </a:t>
            </a:r>
            <a:br>
              <a:rPr lang="en-GB" sz="2600" b="1" dirty="0">
                <a:solidFill>
                  <a:schemeClr val="bg1"/>
                </a:solidFill>
                <a:latin typeface="CMG Sans SemiBold" pitchFamily="2" charset="77"/>
              </a:rPr>
            </a:br>
            <a:endParaRPr lang="en-GB" sz="2600" b="1" dirty="0">
              <a:solidFill>
                <a:schemeClr val="bg1"/>
              </a:solidFill>
              <a:latin typeface="CMG Sans SemiBold" pitchFamily="2" charset="77"/>
            </a:endParaRP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264525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600" b="1" dirty="0">
                <a:solidFill>
                  <a:schemeClr val="bg1">
                    <a:lumMod val="75000"/>
                  </a:schemeClr>
                </a:solidFill>
                <a:latin typeface="CMG Sans SemiBold" pitchFamily="2" charset="77"/>
              </a:rPr>
              <a:t>1) Advance emerges from dissatisfaction with the way things are.</a:t>
            </a:r>
          </a:p>
          <a:p>
            <a:pPr marL="0" indent="0">
              <a:buNone/>
            </a:pPr>
            <a:r>
              <a:rPr lang="en-GB" sz="2600" b="1" dirty="0">
                <a:solidFill>
                  <a:schemeClr val="bg1">
                    <a:lumMod val="75000"/>
                  </a:schemeClr>
                </a:solidFill>
                <a:latin typeface="CMG Sans SemiBold" pitchFamily="2" charset="77"/>
              </a:rPr>
              <a:t>2) Advance comes when we reckon on God’s favour. </a:t>
            </a:r>
          </a:p>
          <a:p>
            <a:pPr marL="0" indent="0">
              <a:buNone/>
            </a:pPr>
            <a:r>
              <a:rPr lang="en-GB" sz="2600" b="1" dirty="0">
                <a:solidFill>
                  <a:schemeClr val="bg1">
                    <a:lumMod val="75000"/>
                  </a:schemeClr>
                </a:solidFill>
                <a:latin typeface="CMG Sans SemiBold" pitchFamily="2" charset="77"/>
              </a:rPr>
              <a:t>3) Advance is fuelled by outrageous risk taking. </a:t>
            </a:r>
          </a:p>
          <a:p>
            <a:pPr marL="0" indent="0">
              <a:buNone/>
            </a:pPr>
            <a:r>
              <a:rPr lang="en-GB" sz="2600" b="1" dirty="0">
                <a:solidFill>
                  <a:schemeClr val="bg1"/>
                </a:solidFill>
                <a:latin typeface="CMG Sans SemiBold" pitchFamily="2" charset="77"/>
              </a:rPr>
              <a:t>4) Advance is accelerated when we are together heart and soul. </a:t>
            </a:r>
          </a:p>
          <a:p>
            <a:pPr marL="0" indent="0">
              <a:buNone/>
            </a:pPr>
            <a:br>
              <a:rPr lang="en-GB" sz="2600" b="1" dirty="0">
                <a:solidFill>
                  <a:schemeClr val="bg1"/>
                </a:solidFill>
                <a:latin typeface="CMG Sans SemiBold" pitchFamily="2" charset="77"/>
              </a:rPr>
            </a:br>
            <a:endParaRPr lang="en-GB" sz="2600" b="1" dirty="0">
              <a:solidFill>
                <a:schemeClr val="bg1"/>
              </a:solidFill>
              <a:latin typeface="CMG Sans SemiBold" pitchFamily="2" charset="77"/>
            </a:endParaRP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208993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200" b="1" baseline="30000" dirty="0">
                <a:solidFill>
                  <a:schemeClr val="bg1"/>
                </a:solidFill>
                <a:latin typeface="CMG Sans SemiBold" pitchFamily="2" charset="77"/>
              </a:rPr>
              <a:t>19 </a:t>
            </a:r>
            <a:r>
              <a:rPr lang="en-GB" sz="2200" b="1" dirty="0">
                <a:solidFill>
                  <a:schemeClr val="bg1"/>
                </a:solidFill>
                <a:latin typeface="CMG Sans SemiBold" pitchFamily="2" charset="77"/>
              </a:rPr>
              <a:t>Now there was no blacksmith to be found throughout all the land of Israel, for the Philistines said, “Lest the Hebrews make themselves swords or spears.” </a:t>
            </a:r>
            <a:r>
              <a:rPr lang="en-GB" sz="2200" b="1" baseline="30000" dirty="0">
                <a:solidFill>
                  <a:schemeClr val="bg1"/>
                </a:solidFill>
                <a:latin typeface="CMG Sans SemiBold" pitchFamily="2" charset="77"/>
              </a:rPr>
              <a:t>20 </a:t>
            </a:r>
            <a:r>
              <a:rPr lang="en-GB" sz="2200" b="1" dirty="0">
                <a:solidFill>
                  <a:schemeClr val="bg1"/>
                </a:solidFill>
                <a:latin typeface="CMG Sans SemiBold" pitchFamily="2" charset="77"/>
              </a:rPr>
              <a:t>But every one of the Israelites went down to the Philistines to sharpen his ploughshare, his mattock, his axe, or his sickle,</a:t>
            </a:r>
            <a:r>
              <a:rPr lang="en-GB" sz="2200" b="1" baseline="30000" dirty="0">
                <a:solidFill>
                  <a:schemeClr val="bg1"/>
                </a:solidFill>
                <a:latin typeface="CMG Sans SemiBold" pitchFamily="2" charset="77"/>
              </a:rPr>
              <a:t> 21 </a:t>
            </a:r>
            <a:r>
              <a:rPr lang="en-GB" sz="2200" b="1" dirty="0">
                <a:solidFill>
                  <a:schemeClr val="bg1"/>
                </a:solidFill>
                <a:latin typeface="CMG Sans SemiBold" pitchFamily="2" charset="77"/>
              </a:rPr>
              <a:t>and the charge was two-thirds of a shekel</a:t>
            </a:r>
            <a:r>
              <a:rPr lang="en-GB" sz="2200" b="1" baseline="30000" dirty="0">
                <a:solidFill>
                  <a:schemeClr val="bg1"/>
                </a:solidFill>
                <a:latin typeface="CMG Sans SemiBold" pitchFamily="2" charset="77"/>
              </a:rPr>
              <a:t> </a:t>
            </a:r>
            <a:r>
              <a:rPr lang="en-GB" sz="2200" b="1" dirty="0">
                <a:solidFill>
                  <a:schemeClr val="bg1"/>
                </a:solidFill>
                <a:latin typeface="CMG Sans SemiBold" pitchFamily="2" charset="77"/>
              </a:rPr>
              <a:t>for the ploughshares and for the mattocks, and a third of a shekel for sharpening the axes and for setting the goads. them. </a:t>
            </a:r>
          </a:p>
          <a:p>
            <a:pPr marL="0" indent="0">
              <a:buNone/>
            </a:pPr>
            <a:r>
              <a:rPr lang="en-GB" sz="1600" b="1" dirty="0">
                <a:solidFill>
                  <a:schemeClr val="bg1"/>
                </a:solidFill>
                <a:latin typeface="CMG Sans SemiBold" pitchFamily="2" charset="77"/>
              </a:rPr>
              <a:t>1 Samuel 13:19-21 ESV</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813861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200" b="1" baseline="30000" dirty="0">
                <a:solidFill>
                  <a:schemeClr val="bg1"/>
                </a:solidFill>
                <a:latin typeface="CMG Sans SemiBold" pitchFamily="2" charset="77"/>
              </a:rPr>
              <a:t>22 </a:t>
            </a:r>
            <a:r>
              <a:rPr lang="en-GB" sz="2200" b="1" dirty="0">
                <a:solidFill>
                  <a:schemeClr val="bg1"/>
                </a:solidFill>
                <a:latin typeface="CMG Sans SemiBold" pitchFamily="2" charset="77"/>
              </a:rPr>
              <a:t>So on the day of the battle there was neither sword nor spear found in the hand of any of the people with Saul and Jonathan, but Saul and Jonathan his son had them. </a:t>
            </a:r>
            <a:r>
              <a:rPr lang="en-GB" sz="2200" b="1" baseline="30000" dirty="0">
                <a:solidFill>
                  <a:schemeClr val="bg1"/>
                </a:solidFill>
                <a:latin typeface="CMG Sans SemiBold" pitchFamily="2" charset="77"/>
              </a:rPr>
              <a:t>23 </a:t>
            </a:r>
            <a:r>
              <a:rPr lang="en-GB" sz="2200" b="1" dirty="0">
                <a:solidFill>
                  <a:schemeClr val="bg1"/>
                </a:solidFill>
                <a:latin typeface="CMG Sans SemiBold" pitchFamily="2" charset="77"/>
              </a:rPr>
              <a:t>And the garrison of the Philistines went out to the pass of </a:t>
            </a:r>
            <a:r>
              <a:rPr lang="en-GB" sz="2200" b="1" dirty="0" err="1">
                <a:solidFill>
                  <a:schemeClr val="bg1"/>
                </a:solidFill>
                <a:latin typeface="CMG Sans SemiBold" pitchFamily="2" charset="77"/>
              </a:rPr>
              <a:t>Michmash</a:t>
            </a:r>
            <a:r>
              <a:rPr lang="en-GB" sz="2200" b="1" dirty="0">
                <a:solidFill>
                  <a:schemeClr val="bg1"/>
                </a:solidFill>
                <a:latin typeface="CMG Sans SemiBold" pitchFamily="2" charset="77"/>
              </a:rPr>
              <a:t>. One day Jonathan the son of Saul said to the young man who carried his armour, “Come, let us go over to the Philistine garrison on the other side.” But he did not tell his father. </a:t>
            </a:r>
            <a:r>
              <a:rPr lang="en-GB" sz="2200" b="1" baseline="30000" dirty="0">
                <a:solidFill>
                  <a:schemeClr val="bg1"/>
                </a:solidFill>
                <a:latin typeface="CMG Sans SemiBold" pitchFamily="2" charset="77"/>
              </a:rPr>
              <a:t>2 </a:t>
            </a:r>
            <a:r>
              <a:rPr lang="en-GB" sz="2200" b="1" dirty="0">
                <a:solidFill>
                  <a:schemeClr val="bg1"/>
                </a:solidFill>
                <a:latin typeface="CMG Sans SemiBold" pitchFamily="2" charset="77"/>
              </a:rPr>
              <a:t>Saul was staying in the outskirts of Gibeah in the pomegranate cave</a:t>
            </a:r>
            <a:r>
              <a:rPr lang="en-GB" sz="2200" b="1" baseline="30000" dirty="0">
                <a:solidFill>
                  <a:schemeClr val="bg1"/>
                </a:solidFill>
                <a:latin typeface="CMG Sans SemiBold" pitchFamily="2" charset="77"/>
              </a:rPr>
              <a:t> </a:t>
            </a:r>
            <a:r>
              <a:rPr lang="en-GB" sz="2200" b="1" dirty="0">
                <a:solidFill>
                  <a:schemeClr val="bg1"/>
                </a:solidFill>
                <a:latin typeface="CMG Sans SemiBold" pitchFamily="2" charset="77"/>
              </a:rPr>
              <a:t>at </a:t>
            </a:r>
            <a:r>
              <a:rPr lang="en-GB" sz="2200" b="1" dirty="0" err="1">
                <a:solidFill>
                  <a:schemeClr val="bg1"/>
                </a:solidFill>
                <a:latin typeface="CMG Sans SemiBold" pitchFamily="2" charset="77"/>
              </a:rPr>
              <a:t>Migron</a:t>
            </a:r>
            <a:r>
              <a:rPr lang="en-GB" sz="2200" b="1" dirty="0">
                <a:solidFill>
                  <a:schemeClr val="bg1"/>
                </a:solidFill>
                <a:latin typeface="CMG Sans SemiBold" pitchFamily="2" charset="77"/>
              </a:rPr>
              <a:t>. The people who were with him were about six hundred men…</a:t>
            </a:r>
          </a:p>
          <a:p>
            <a:pPr marL="0" indent="0">
              <a:buNone/>
            </a:pPr>
            <a:r>
              <a:rPr lang="en-GB" sz="1800" b="1" dirty="0">
                <a:solidFill>
                  <a:schemeClr val="bg1"/>
                </a:solidFill>
                <a:latin typeface="CMG Sans SemiBold" pitchFamily="2" charset="77"/>
              </a:rPr>
              <a:t>1 Samuel 13:22-14:2 ESV</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338321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200" b="1" baseline="30000" dirty="0">
                <a:solidFill>
                  <a:schemeClr val="bg1"/>
                </a:solidFill>
                <a:latin typeface="CMG Sans SemiBold" pitchFamily="2" charset="77"/>
              </a:rPr>
              <a:t>4 </a:t>
            </a:r>
            <a:r>
              <a:rPr lang="en-GB" sz="2200" b="1" dirty="0">
                <a:solidFill>
                  <a:schemeClr val="bg1"/>
                </a:solidFill>
                <a:latin typeface="CMG Sans SemiBold" pitchFamily="2" charset="77"/>
              </a:rPr>
              <a:t>Within the passes, by which Jonathan sought to go over to the Philistine garrison, there was a rocky crag on the one side and a rocky crag on the other side. The name of one was </a:t>
            </a:r>
            <a:r>
              <a:rPr lang="en-GB" sz="2200" b="1" dirty="0" err="1">
                <a:solidFill>
                  <a:schemeClr val="bg1"/>
                </a:solidFill>
                <a:latin typeface="CMG Sans SemiBold" pitchFamily="2" charset="77"/>
              </a:rPr>
              <a:t>Bozez</a:t>
            </a:r>
            <a:r>
              <a:rPr lang="en-GB" sz="2200" b="1" dirty="0">
                <a:solidFill>
                  <a:schemeClr val="bg1"/>
                </a:solidFill>
                <a:latin typeface="CMG Sans SemiBold" pitchFamily="2" charset="77"/>
              </a:rPr>
              <a:t>, and the name of the other </a:t>
            </a:r>
            <a:r>
              <a:rPr lang="en-GB" sz="2200" b="1" dirty="0" err="1">
                <a:solidFill>
                  <a:schemeClr val="bg1"/>
                </a:solidFill>
                <a:latin typeface="CMG Sans SemiBold" pitchFamily="2" charset="77"/>
              </a:rPr>
              <a:t>Seneh</a:t>
            </a:r>
            <a:r>
              <a:rPr lang="en-GB" sz="2200" b="1" dirty="0">
                <a:solidFill>
                  <a:schemeClr val="bg1"/>
                </a:solidFill>
                <a:latin typeface="CMG Sans SemiBold" pitchFamily="2" charset="77"/>
              </a:rPr>
              <a:t>. </a:t>
            </a:r>
            <a:r>
              <a:rPr lang="en-GB" sz="2200" b="1" baseline="30000" dirty="0">
                <a:solidFill>
                  <a:schemeClr val="bg1"/>
                </a:solidFill>
                <a:latin typeface="CMG Sans SemiBold" pitchFamily="2" charset="77"/>
              </a:rPr>
              <a:t>5 </a:t>
            </a:r>
            <a:r>
              <a:rPr lang="en-GB" sz="2200" b="1" dirty="0">
                <a:solidFill>
                  <a:schemeClr val="bg1"/>
                </a:solidFill>
                <a:latin typeface="CMG Sans SemiBold" pitchFamily="2" charset="77"/>
              </a:rPr>
              <a:t>The one crag rose on the north in front of </a:t>
            </a:r>
            <a:r>
              <a:rPr lang="en-GB" sz="2200" b="1" dirty="0" err="1">
                <a:solidFill>
                  <a:schemeClr val="bg1"/>
                </a:solidFill>
                <a:latin typeface="CMG Sans SemiBold" pitchFamily="2" charset="77"/>
              </a:rPr>
              <a:t>Michmash</a:t>
            </a:r>
            <a:r>
              <a:rPr lang="en-GB" sz="2200" b="1" dirty="0">
                <a:solidFill>
                  <a:schemeClr val="bg1"/>
                </a:solidFill>
                <a:latin typeface="CMG Sans SemiBold" pitchFamily="2" charset="77"/>
              </a:rPr>
              <a:t>, and the other on the south in front of </a:t>
            </a:r>
            <a:r>
              <a:rPr lang="en-GB" sz="2200" b="1" dirty="0" err="1">
                <a:solidFill>
                  <a:schemeClr val="bg1"/>
                </a:solidFill>
                <a:latin typeface="CMG Sans SemiBold" pitchFamily="2" charset="77"/>
              </a:rPr>
              <a:t>Geba</a:t>
            </a:r>
            <a:r>
              <a:rPr lang="en-GB" sz="2200" b="1" dirty="0">
                <a:solidFill>
                  <a:schemeClr val="bg1"/>
                </a:solidFill>
                <a:latin typeface="CMG Sans SemiBold" pitchFamily="2" charset="77"/>
              </a:rPr>
              <a:t>. </a:t>
            </a:r>
            <a:r>
              <a:rPr lang="en-GB" sz="2200" b="1" baseline="30000" dirty="0">
                <a:solidFill>
                  <a:schemeClr val="bg1"/>
                </a:solidFill>
                <a:latin typeface="CMG Sans SemiBold" pitchFamily="2" charset="77"/>
              </a:rPr>
              <a:t>6 </a:t>
            </a:r>
            <a:r>
              <a:rPr lang="en-GB" sz="2200" b="1" dirty="0">
                <a:solidFill>
                  <a:schemeClr val="bg1"/>
                </a:solidFill>
                <a:latin typeface="CMG Sans SemiBold" pitchFamily="2" charset="77"/>
              </a:rPr>
              <a:t>Jonathan said to the young man who carried his armour, “Come, let us go over to the garrison of these uncircumcised. It may be that the </a:t>
            </a:r>
            <a:r>
              <a:rPr lang="en-GB" sz="2200" b="1" cap="small" dirty="0">
                <a:solidFill>
                  <a:schemeClr val="bg1"/>
                </a:solidFill>
                <a:latin typeface="CMG Sans SemiBold" pitchFamily="2" charset="77"/>
              </a:rPr>
              <a:t>Lord</a:t>
            </a:r>
            <a:r>
              <a:rPr lang="en-GB" sz="2200" b="1" dirty="0">
                <a:solidFill>
                  <a:schemeClr val="bg1"/>
                </a:solidFill>
                <a:latin typeface="CMG Sans SemiBold" pitchFamily="2" charset="77"/>
              </a:rPr>
              <a:t> will work for us, for nothing can hinder the </a:t>
            </a:r>
            <a:r>
              <a:rPr lang="en-GB" sz="2200" b="1" cap="small" dirty="0">
                <a:solidFill>
                  <a:schemeClr val="bg1"/>
                </a:solidFill>
                <a:latin typeface="CMG Sans SemiBold" pitchFamily="2" charset="77"/>
              </a:rPr>
              <a:t>Lord</a:t>
            </a:r>
            <a:r>
              <a:rPr lang="en-GB" sz="2200" b="1" dirty="0">
                <a:solidFill>
                  <a:schemeClr val="bg1"/>
                </a:solidFill>
                <a:latin typeface="CMG Sans SemiBold" pitchFamily="2" charset="77"/>
              </a:rPr>
              <a:t> from saving by many or by few.”</a:t>
            </a:r>
          </a:p>
          <a:p>
            <a:pPr marL="0" indent="0">
              <a:buNone/>
            </a:pPr>
            <a:r>
              <a:rPr lang="en-GB" sz="1800" b="1" dirty="0">
                <a:solidFill>
                  <a:schemeClr val="bg1"/>
                </a:solidFill>
                <a:latin typeface="CMG Sans SemiBold" pitchFamily="2" charset="77"/>
              </a:rPr>
              <a:t>1 Samuel 14:4-6 ESV</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242200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300" b="1" baseline="30000" dirty="0">
                <a:solidFill>
                  <a:schemeClr val="bg1"/>
                </a:solidFill>
                <a:latin typeface="CMG Sans SemiBold" pitchFamily="2" charset="77"/>
              </a:rPr>
              <a:t>7 </a:t>
            </a:r>
            <a:r>
              <a:rPr lang="en-GB" sz="2300" b="1" dirty="0">
                <a:solidFill>
                  <a:schemeClr val="bg1"/>
                </a:solidFill>
                <a:latin typeface="CMG Sans SemiBold" pitchFamily="2" charset="77"/>
              </a:rPr>
              <a:t>And his armour bearer said to him, “Do all that is in your heart. Do as you wish.</a:t>
            </a:r>
            <a:r>
              <a:rPr lang="en-GB" sz="2300" b="1" baseline="30000" dirty="0">
                <a:solidFill>
                  <a:schemeClr val="bg1"/>
                </a:solidFill>
                <a:latin typeface="CMG Sans SemiBold" pitchFamily="2" charset="77"/>
              </a:rPr>
              <a:t> </a:t>
            </a:r>
            <a:r>
              <a:rPr lang="en-GB" sz="2300" b="1" dirty="0">
                <a:solidFill>
                  <a:schemeClr val="bg1"/>
                </a:solidFill>
                <a:latin typeface="CMG Sans SemiBold" pitchFamily="2" charset="77"/>
              </a:rPr>
              <a:t>Behold, I am with you heart and soul.” </a:t>
            </a:r>
            <a:r>
              <a:rPr lang="en-GB" sz="2300" b="1" baseline="30000" dirty="0">
                <a:solidFill>
                  <a:schemeClr val="bg1"/>
                </a:solidFill>
                <a:latin typeface="CMG Sans SemiBold" pitchFamily="2" charset="77"/>
              </a:rPr>
              <a:t>8 </a:t>
            </a:r>
            <a:r>
              <a:rPr lang="en-GB" sz="2300" b="1" dirty="0">
                <a:solidFill>
                  <a:schemeClr val="bg1"/>
                </a:solidFill>
                <a:latin typeface="CMG Sans SemiBold" pitchFamily="2" charset="77"/>
              </a:rPr>
              <a:t>Then Jonathan said, “Behold, we will cross over to the men, and we will show ourselves to them. </a:t>
            </a:r>
            <a:r>
              <a:rPr lang="en-GB" sz="2300" b="1" baseline="30000" dirty="0">
                <a:solidFill>
                  <a:schemeClr val="bg1"/>
                </a:solidFill>
                <a:latin typeface="CMG Sans SemiBold" pitchFamily="2" charset="77"/>
              </a:rPr>
              <a:t>9 </a:t>
            </a:r>
            <a:r>
              <a:rPr lang="en-GB" sz="2300" b="1" dirty="0">
                <a:solidFill>
                  <a:schemeClr val="bg1"/>
                </a:solidFill>
                <a:latin typeface="CMG Sans SemiBold" pitchFamily="2" charset="77"/>
              </a:rPr>
              <a:t>If they say to us, ‘Wait until we come to you’, then we will stand still in our place, and we will not go up to them. </a:t>
            </a:r>
            <a:r>
              <a:rPr lang="en-GB" sz="2300" b="1" baseline="30000" dirty="0">
                <a:solidFill>
                  <a:schemeClr val="bg1"/>
                </a:solidFill>
                <a:latin typeface="CMG Sans SemiBold" pitchFamily="2" charset="77"/>
              </a:rPr>
              <a:t>10 </a:t>
            </a:r>
            <a:r>
              <a:rPr lang="en-GB" sz="2300" b="1" dirty="0">
                <a:solidFill>
                  <a:schemeClr val="bg1"/>
                </a:solidFill>
                <a:latin typeface="CMG Sans SemiBold" pitchFamily="2" charset="77"/>
              </a:rPr>
              <a:t>But if they say, ‘Come up to us’, then we will go up, for the </a:t>
            </a:r>
            <a:r>
              <a:rPr lang="en-GB" sz="2300" b="1" cap="small" dirty="0">
                <a:solidFill>
                  <a:schemeClr val="bg1"/>
                </a:solidFill>
                <a:latin typeface="CMG Sans SemiBold" pitchFamily="2" charset="77"/>
              </a:rPr>
              <a:t>Lord</a:t>
            </a:r>
            <a:r>
              <a:rPr lang="en-GB" sz="2300" b="1" dirty="0">
                <a:solidFill>
                  <a:schemeClr val="bg1"/>
                </a:solidFill>
                <a:latin typeface="CMG Sans SemiBold" pitchFamily="2" charset="77"/>
              </a:rPr>
              <a:t> has given them into our hand. And this shall be the sign to us.”</a:t>
            </a:r>
          </a:p>
          <a:p>
            <a:pPr marL="0" indent="0">
              <a:buNone/>
            </a:pPr>
            <a:r>
              <a:rPr lang="en-GB" sz="1800" b="1" dirty="0">
                <a:solidFill>
                  <a:schemeClr val="bg1"/>
                </a:solidFill>
                <a:latin typeface="CMG Sans SemiBold" pitchFamily="2" charset="77"/>
              </a:rPr>
              <a:t>1 Samuel 14:7-10 ESV</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135659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300" b="1" baseline="30000" dirty="0">
                <a:solidFill>
                  <a:schemeClr val="bg1"/>
                </a:solidFill>
                <a:latin typeface="CMG Sans SemiBold" pitchFamily="2" charset="77"/>
              </a:rPr>
              <a:t>11 </a:t>
            </a:r>
            <a:r>
              <a:rPr lang="en-GB" sz="2300" b="1" dirty="0">
                <a:solidFill>
                  <a:schemeClr val="bg1"/>
                </a:solidFill>
                <a:latin typeface="CMG Sans SemiBold" pitchFamily="2" charset="77"/>
              </a:rPr>
              <a:t>So both of them showed themselves to the garrison of the Philistines. And the Philistines said, “Look, Hebrews are coming out of the holes where they have hidden themselves.” </a:t>
            </a:r>
            <a:r>
              <a:rPr lang="en-GB" sz="2300" b="1" baseline="30000" dirty="0">
                <a:solidFill>
                  <a:schemeClr val="bg1"/>
                </a:solidFill>
                <a:latin typeface="CMG Sans SemiBold" pitchFamily="2" charset="77"/>
              </a:rPr>
              <a:t>12 </a:t>
            </a:r>
            <a:r>
              <a:rPr lang="en-GB" sz="2300" b="1" dirty="0">
                <a:solidFill>
                  <a:schemeClr val="bg1"/>
                </a:solidFill>
                <a:latin typeface="CMG Sans SemiBold" pitchFamily="2" charset="77"/>
              </a:rPr>
              <a:t>And the men of the garrison hailed Jonathan and his armour bearer and said, “Come up to us, and we will show you something.” And Jonathan said to his armour bearer, “Come up after me, for the </a:t>
            </a:r>
            <a:r>
              <a:rPr lang="en-GB" sz="2300" b="1" cap="small" dirty="0">
                <a:solidFill>
                  <a:schemeClr val="bg1"/>
                </a:solidFill>
                <a:latin typeface="CMG Sans SemiBold" pitchFamily="2" charset="77"/>
              </a:rPr>
              <a:t>Lord</a:t>
            </a:r>
            <a:r>
              <a:rPr lang="en-GB" sz="2300" b="1" dirty="0">
                <a:solidFill>
                  <a:schemeClr val="bg1"/>
                </a:solidFill>
                <a:latin typeface="CMG Sans SemiBold" pitchFamily="2" charset="77"/>
              </a:rPr>
              <a:t> has given them into the hand of Israel.”</a:t>
            </a:r>
          </a:p>
          <a:p>
            <a:pPr marL="0" indent="0">
              <a:buNone/>
            </a:pPr>
            <a:r>
              <a:rPr lang="en-GB" sz="1800" b="1" dirty="0">
                <a:solidFill>
                  <a:schemeClr val="bg1"/>
                </a:solidFill>
                <a:latin typeface="CMG Sans SemiBold" pitchFamily="2" charset="77"/>
              </a:rPr>
              <a:t>1 Samuel 14:11-12 ESV</a:t>
            </a:r>
          </a:p>
          <a:p>
            <a:pPr marL="0" indent="0">
              <a:buNone/>
            </a:pPr>
            <a:endParaRPr lang="en-GB" sz="2200" b="1" dirty="0">
              <a:solidFill>
                <a:schemeClr val="bg1"/>
              </a:solidFill>
              <a:latin typeface="CMG Sans SemiBold" pitchFamily="2" charset="77"/>
            </a:endParaRP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330932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200" b="1" baseline="30000" dirty="0">
                <a:solidFill>
                  <a:schemeClr val="bg1"/>
                </a:solidFill>
                <a:latin typeface="CMG Sans SemiBold" pitchFamily="2" charset="77"/>
              </a:rPr>
              <a:t>13 </a:t>
            </a:r>
            <a:r>
              <a:rPr lang="en-GB" sz="2200" b="1" dirty="0">
                <a:solidFill>
                  <a:schemeClr val="bg1"/>
                </a:solidFill>
                <a:latin typeface="CMG Sans SemiBold" pitchFamily="2" charset="77"/>
              </a:rPr>
              <a:t>Then Jonathan climbed up on his hands and feet, and his armour bearer after him. And they fell before Jonathan, and his armour bearer killed them after him. </a:t>
            </a:r>
            <a:r>
              <a:rPr lang="en-GB" sz="2200" b="1" baseline="30000" dirty="0">
                <a:solidFill>
                  <a:schemeClr val="bg1"/>
                </a:solidFill>
                <a:latin typeface="CMG Sans SemiBold" pitchFamily="2" charset="77"/>
              </a:rPr>
              <a:t>14 </a:t>
            </a:r>
            <a:r>
              <a:rPr lang="en-GB" sz="2200" b="1" dirty="0">
                <a:solidFill>
                  <a:schemeClr val="bg1"/>
                </a:solidFill>
                <a:latin typeface="CMG Sans SemiBold" pitchFamily="2" charset="77"/>
              </a:rPr>
              <a:t>And that first strike, which Jonathan and his armour bearer made, killed about twenty men within as it were half a furrow's length in an acre of land. </a:t>
            </a:r>
            <a:r>
              <a:rPr lang="en-GB" sz="2200" b="1" baseline="30000" dirty="0">
                <a:solidFill>
                  <a:schemeClr val="bg1"/>
                </a:solidFill>
                <a:latin typeface="CMG Sans SemiBold" pitchFamily="2" charset="77"/>
              </a:rPr>
              <a:t>15 </a:t>
            </a:r>
            <a:r>
              <a:rPr lang="en-GB" sz="2200" b="1" dirty="0">
                <a:solidFill>
                  <a:schemeClr val="bg1"/>
                </a:solidFill>
                <a:latin typeface="CMG Sans SemiBold" pitchFamily="2" charset="77"/>
              </a:rPr>
              <a:t>And there was a panic in the camp, in the field, and among all the people. The garrison and even the raiders trembled, the earth quaked, and it became a very great panic.</a:t>
            </a:r>
          </a:p>
          <a:p>
            <a:pPr marL="0" indent="0">
              <a:buNone/>
            </a:pPr>
            <a:r>
              <a:rPr lang="en-GB" sz="1800" b="1" dirty="0">
                <a:solidFill>
                  <a:schemeClr val="bg1"/>
                </a:solidFill>
                <a:latin typeface="CMG Sans SemiBold" pitchFamily="2" charset="77"/>
              </a:rPr>
              <a:t>1 Samuel 14:13-15 ESV</a:t>
            </a:r>
            <a:endParaRPr lang="en-GB" sz="2200" b="1" dirty="0">
              <a:solidFill>
                <a:schemeClr val="bg1"/>
              </a:solidFill>
              <a:latin typeface="CMG Sans SemiBold" pitchFamily="2" charset="77"/>
            </a:endParaRP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285574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800" b="1" dirty="0">
                <a:solidFill>
                  <a:schemeClr val="bg1"/>
                </a:solidFill>
                <a:latin typeface="CMG Sans SemiBold" pitchFamily="2" charset="77"/>
              </a:rPr>
              <a:t>1) Advance emerges from dissatisfaction with the way things are.</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129323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 y="240031"/>
            <a:ext cx="8769096" cy="3632036"/>
          </a:xfrm>
        </p:spPr>
        <p:txBody>
          <a:bodyPr>
            <a:noAutofit/>
          </a:bodyPr>
          <a:lstStyle/>
          <a:p>
            <a:pPr marL="0" indent="0">
              <a:buNone/>
            </a:pPr>
            <a:r>
              <a:rPr lang="en-GB" sz="2600" b="1" dirty="0">
                <a:solidFill>
                  <a:schemeClr val="bg1">
                    <a:lumMod val="75000"/>
                  </a:schemeClr>
                </a:solidFill>
                <a:latin typeface="CMG Sans SemiBold" pitchFamily="2" charset="77"/>
              </a:rPr>
              <a:t>1) Advance emerges from dissatisfaction with the way things are.</a:t>
            </a:r>
          </a:p>
          <a:p>
            <a:pPr marL="0" indent="0">
              <a:buNone/>
            </a:pPr>
            <a:r>
              <a:rPr lang="en-GB" sz="2600" b="1" dirty="0">
                <a:solidFill>
                  <a:schemeClr val="bg1"/>
                </a:solidFill>
                <a:latin typeface="CMG Sans SemiBold" pitchFamily="2" charset="77"/>
              </a:rPr>
              <a:t>2) Advance comes when we reckon on God’s favour. </a:t>
            </a:r>
          </a:p>
        </p:txBody>
      </p:sp>
      <p:pic>
        <p:nvPicPr>
          <p:cNvPr id="7" name="Picture 6">
            <a:extLst>
              <a:ext uri="{FF2B5EF4-FFF2-40B4-BE49-F238E27FC236}">
                <a16:creationId xmlns:a16="http://schemas.microsoft.com/office/drawing/2014/main" id="{D606598C-F6C5-4D45-B6B5-D1DAB14A86F2}"/>
              </a:ext>
            </a:extLst>
          </p:cNvPr>
          <p:cNvPicPr>
            <a:picLocks noChangeAspect="1"/>
          </p:cNvPicPr>
          <p:nvPr/>
        </p:nvPicPr>
        <p:blipFill rotWithShape="1">
          <a:blip r:embed="rId3"/>
          <a:srcRect t="84800"/>
          <a:stretch/>
        </p:blipFill>
        <p:spPr>
          <a:xfrm>
            <a:off x="0" y="4024685"/>
            <a:ext cx="9144000" cy="1118815"/>
          </a:xfrm>
          <a:prstGeom prst="rect">
            <a:avLst/>
          </a:prstGeom>
        </p:spPr>
      </p:pic>
    </p:spTree>
    <p:extLst>
      <p:ext uri="{BB962C8B-B14F-4D97-AF65-F5344CB8AC3E}">
        <p14:creationId xmlns:p14="http://schemas.microsoft.com/office/powerpoint/2010/main" val="5421165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1431</TotalTime>
  <Words>929</Words>
  <Application>Microsoft Macintosh PowerPoint</Application>
  <PresentationFormat>On-screen Show (16:9)</PresentationFormat>
  <Paragraphs>38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CMG Sans SemiBold</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Church</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GIVE. </dc:title>
  <dc:creator>Hugh Pearce</dc:creator>
  <cp:lastModifiedBy>Microsoft Office User</cp:lastModifiedBy>
  <cp:revision>49</cp:revision>
  <cp:lastPrinted>2016-02-24T10:00:26Z</cp:lastPrinted>
  <dcterms:created xsi:type="dcterms:W3CDTF">2016-02-22T11:23:16Z</dcterms:created>
  <dcterms:modified xsi:type="dcterms:W3CDTF">2021-06-17T16:38:11Z</dcterms:modified>
</cp:coreProperties>
</file>