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2"/>
  </p:handoutMasterIdLst>
  <p:sldIdLst>
    <p:sldId id="268" r:id="rId2"/>
    <p:sldId id="266" r:id="rId3"/>
    <p:sldId id="260" r:id="rId4"/>
    <p:sldId id="279" r:id="rId5"/>
    <p:sldId id="261" r:id="rId6"/>
    <p:sldId id="282" r:id="rId7"/>
    <p:sldId id="281" r:id="rId8"/>
    <p:sldId id="284" r:id="rId9"/>
    <p:sldId id="263" r:id="rId10"/>
    <p:sldId id="265" r:id="rId11"/>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40" d="100"/>
          <a:sy n="140" d="100"/>
        </p:scale>
        <p:origin x="840" y="1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1F6F36-C109-6D40-9C39-C909359D255F}"/>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0127176-A9A4-B345-9656-571C8A27ADE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C8CA44E-1C95-E24A-B8B5-7AFC67EBABF4}" type="datetimeFigureOut">
              <a:rPr lang="en-GB" smtClean="0"/>
              <a:t>21/10/2022</a:t>
            </a:fld>
            <a:endParaRPr lang="en-GB"/>
          </a:p>
        </p:txBody>
      </p:sp>
      <p:sp>
        <p:nvSpPr>
          <p:cNvPr id="4" name="Footer Placeholder 3">
            <a:extLst>
              <a:ext uri="{FF2B5EF4-FFF2-40B4-BE49-F238E27FC236}">
                <a16:creationId xmlns:a16="http://schemas.microsoft.com/office/drawing/2014/main" id="{932BEA31-DE0E-454A-9735-32EC19981377}"/>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662A3A7-3309-E949-8D68-CB811D6F5C93}"/>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8503B15-3080-9E48-BB9A-C3302F6D160C}" type="slidenum">
              <a:rPr lang="en-GB" smtClean="0"/>
              <a:t>‹#›</a:t>
            </a:fld>
            <a:endParaRPr lang="en-GB"/>
          </a:p>
        </p:txBody>
      </p:sp>
    </p:spTree>
    <p:extLst>
      <p:ext uri="{BB962C8B-B14F-4D97-AF65-F5344CB8AC3E}">
        <p14:creationId xmlns:p14="http://schemas.microsoft.com/office/powerpoint/2010/main" val="30999080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72B9441D-3DD5-2A49-8CE9-C394A0584638}" type="datetimeFigureOut">
              <a:rPr lang="en-US" smtClean="0"/>
              <a:t>10/21/22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113941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2B9441D-3DD5-2A49-8CE9-C394A0584638}" type="datetimeFigureOut">
              <a:rPr lang="en-US" smtClean="0"/>
              <a:t>10/21/22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62173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2B9441D-3DD5-2A49-8CE9-C394A0584638}" type="datetimeFigureOut">
              <a:rPr lang="en-US" smtClean="0"/>
              <a:t>10/21/22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229337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2B9441D-3DD5-2A49-8CE9-C394A0584638}" type="datetimeFigureOut">
              <a:rPr lang="en-US" smtClean="0"/>
              <a:t>10/21/22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49632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2B9441D-3DD5-2A49-8CE9-C394A0584638}" type="datetimeFigureOut">
              <a:rPr lang="en-US" smtClean="0"/>
              <a:t>10/21/22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84553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72B9441D-3DD5-2A49-8CE9-C394A0584638}" type="datetimeFigureOut">
              <a:rPr lang="en-US" smtClean="0"/>
              <a:t>10/21/22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03915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72B9441D-3DD5-2A49-8CE9-C394A0584638}" type="datetimeFigureOut">
              <a:rPr lang="en-US" smtClean="0"/>
              <a:t>10/21/22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25532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72B9441D-3DD5-2A49-8CE9-C394A0584638}" type="datetimeFigureOut">
              <a:rPr lang="en-US" smtClean="0"/>
              <a:t>10/21/22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289914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9441D-3DD5-2A49-8CE9-C394A0584638}" type="datetimeFigureOut">
              <a:rPr lang="en-US" smtClean="0"/>
              <a:t>10/21/22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29113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2B9441D-3DD5-2A49-8CE9-C394A0584638}" type="datetimeFigureOut">
              <a:rPr lang="en-US" smtClean="0"/>
              <a:t>10/21/22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11221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2B9441D-3DD5-2A49-8CE9-C394A0584638}" type="datetimeFigureOut">
              <a:rPr lang="en-US" smtClean="0"/>
              <a:t>10/21/22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77274B-9B68-9D41-A58C-663743072F1D}" type="slidenum">
              <a:rPr lang="en-GB" smtClean="0"/>
              <a:t>‹#›</a:t>
            </a:fld>
            <a:endParaRPr lang="en-GB"/>
          </a:p>
        </p:txBody>
      </p:sp>
    </p:spTree>
    <p:extLst>
      <p:ext uri="{BB962C8B-B14F-4D97-AF65-F5344CB8AC3E}">
        <p14:creationId xmlns:p14="http://schemas.microsoft.com/office/powerpoint/2010/main" val="388789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2B9441D-3DD5-2A49-8CE9-C394A0584638}" type="datetimeFigureOut">
              <a:rPr lang="en-US" smtClean="0"/>
              <a:t>10/21/22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E77274B-9B68-9D41-A58C-663743072F1D}" type="slidenum">
              <a:rPr lang="en-GB" smtClean="0"/>
              <a:t>‹#›</a:t>
            </a:fld>
            <a:endParaRPr lang="en-GB"/>
          </a:p>
        </p:txBody>
      </p:sp>
    </p:spTree>
    <p:extLst>
      <p:ext uri="{BB962C8B-B14F-4D97-AF65-F5344CB8AC3E}">
        <p14:creationId xmlns:p14="http://schemas.microsoft.com/office/powerpoint/2010/main" val="28168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708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5" name="Picture 4" descr="THROUGH THE CHUR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84701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5" name="Picture 4" descr="THROUGH THE CHUR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18775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994" y="267713"/>
            <a:ext cx="8296877" cy="4008452"/>
          </a:xfrm>
        </p:spPr>
        <p:txBody>
          <a:bodyPr>
            <a:noAutofit/>
          </a:bodyPr>
          <a:lstStyle/>
          <a:p>
            <a:pPr marL="0" indent="0">
              <a:buNone/>
            </a:pPr>
            <a:r>
              <a:rPr lang="en-GB" sz="2800" b="1" baseline="30000" dirty="0">
                <a:solidFill>
                  <a:srgbClr val="FFFFFF"/>
                </a:solidFill>
                <a:latin typeface="Montserrat" panose="02000505000000020004" pitchFamily="2" charset="77"/>
                <a:cs typeface="Open Sans"/>
              </a:rPr>
              <a:t>10 </a:t>
            </a:r>
            <a:r>
              <a:rPr lang="en-GB" sz="2800" dirty="0">
                <a:solidFill>
                  <a:srgbClr val="FFFFFF"/>
                </a:solidFill>
                <a:latin typeface="Montserrat" panose="02000505000000020004" pitchFamily="2" charset="77"/>
                <a:cs typeface="Open Sans"/>
              </a:rPr>
              <a:t>so that </a:t>
            </a:r>
            <a:r>
              <a:rPr lang="en-GB" sz="2800" u="sng" dirty="0">
                <a:solidFill>
                  <a:srgbClr val="F1AF2C"/>
                </a:solidFill>
                <a:latin typeface="Montserrat" panose="02000505000000020004" pitchFamily="2" charset="77"/>
                <a:cs typeface="Open Sans"/>
              </a:rPr>
              <a:t>through the church</a:t>
            </a:r>
            <a:r>
              <a:rPr lang="en-GB" sz="2800" dirty="0">
                <a:solidFill>
                  <a:srgbClr val="F1AF2C"/>
                </a:solidFill>
                <a:latin typeface="Montserrat" panose="02000505000000020004" pitchFamily="2" charset="77"/>
                <a:cs typeface="Open Sans"/>
              </a:rPr>
              <a:t> </a:t>
            </a:r>
            <a:r>
              <a:rPr lang="en-GB" sz="2800" dirty="0">
                <a:solidFill>
                  <a:srgbClr val="FFFFFF"/>
                </a:solidFill>
                <a:latin typeface="Montserrat" panose="02000505000000020004" pitchFamily="2" charset="77"/>
                <a:cs typeface="Open Sans"/>
              </a:rPr>
              <a:t>the manifold wisdom of God might now be made known to the rulers and authorities in the heavenly places. </a:t>
            </a:r>
          </a:p>
          <a:p>
            <a:pPr marL="0" indent="0">
              <a:buNone/>
            </a:pPr>
            <a:r>
              <a:rPr lang="en-GB" sz="1400" dirty="0">
                <a:solidFill>
                  <a:srgbClr val="FFFFFF"/>
                </a:solidFill>
                <a:latin typeface="Montserrat" panose="02000505000000020004" pitchFamily="2" charset="77"/>
                <a:cs typeface="Open Sans"/>
              </a:rPr>
              <a:t>Ephesians 3:10 ESV </a:t>
            </a:r>
          </a:p>
        </p:txBody>
      </p:sp>
    </p:spTree>
    <p:extLst>
      <p:ext uri="{BB962C8B-B14F-4D97-AF65-F5344CB8AC3E}">
        <p14:creationId xmlns:p14="http://schemas.microsoft.com/office/powerpoint/2010/main" val="30010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994" y="267713"/>
            <a:ext cx="8296877" cy="4008452"/>
          </a:xfrm>
        </p:spPr>
        <p:txBody>
          <a:bodyPr>
            <a:noAutofit/>
          </a:bodyPr>
          <a:lstStyle/>
          <a:p>
            <a:pPr marL="0" indent="0">
              <a:buNone/>
            </a:pPr>
            <a:r>
              <a:rPr lang="en-GB" sz="2800" b="1" baseline="30000" dirty="0">
                <a:solidFill>
                  <a:srgbClr val="FFFFFF"/>
                </a:solidFill>
                <a:latin typeface="Montserrat" panose="02000505000000020004" pitchFamily="2" charset="77"/>
                <a:cs typeface="Open Sans"/>
              </a:rPr>
              <a:t>10 </a:t>
            </a:r>
            <a:r>
              <a:rPr lang="en-GB" sz="2800" dirty="0">
                <a:solidFill>
                  <a:srgbClr val="FFFFFF"/>
                </a:solidFill>
                <a:latin typeface="Montserrat" panose="02000505000000020004" pitchFamily="2" charset="77"/>
                <a:cs typeface="Open Sans"/>
              </a:rPr>
              <a:t>so that </a:t>
            </a:r>
            <a:r>
              <a:rPr lang="en-GB" sz="2800" u="sng" dirty="0">
                <a:solidFill>
                  <a:srgbClr val="F1AF2C"/>
                </a:solidFill>
                <a:latin typeface="Montserrat" panose="02000505000000020004" pitchFamily="2" charset="77"/>
                <a:cs typeface="Open Sans"/>
              </a:rPr>
              <a:t>through the church</a:t>
            </a:r>
            <a:r>
              <a:rPr lang="en-GB" sz="2800" dirty="0">
                <a:solidFill>
                  <a:srgbClr val="F1AF2C"/>
                </a:solidFill>
                <a:latin typeface="Montserrat" panose="02000505000000020004" pitchFamily="2" charset="77"/>
                <a:cs typeface="Open Sans"/>
              </a:rPr>
              <a:t> </a:t>
            </a:r>
            <a:r>
              <a:rPr lang="en-GB" sz="2800" dirty="0">
                <a:solidFill>
                  <a:srgbClr val="FFFFFF"/>
                </a:solidFill>
                <a:latin typeface="Montserrat" panose="02000505000000020004" pitchFamily="2" charset="77"/>
                <a:cs typeface="Open Sans"/>
              </a:rPr>
              <a:t>the manifold wisdom of God might now be made known to the rulers and authorities in the heavenly places. </a:t>
            </a:r>
          </a:p>
          <a:p>
            <a:pPr marL="0" indent="0">
              <a:buNone/>
            </a:pPr>
            <a:r>
              <a:rPr lang="en-GB" sz="1400" dirty="0">
                <a:solidFill>
                  <a:srgbClr val="FFFFFF"/>
                </a:solidFill>
                <a:latin typeface="Montserrat" panose="02000505000000020004" pitchFamily="2" charset="77"/>
                <a:cs typeface="Open Sans"/>
              </a:rPr>
              <a:t>Ephesians 3:10 ESV </a:t>
            </a:r>
          </a:p>
        </p:txBody>
      </p:sp>
    </p:spTree>
    <p:extLst>
      <p:ext uri="{BB962C8B-B14F-4D97-AF65-F5344CB8AC3E}">
        <p14:creationId xmlns:p14="http://schemas.microsoft.com/office/powerpoint/2010/main" val="322478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31" y="224118"/>
            <a:ext cx="8666339" cy="3917576"/>
          </a:xfrm>
        </p:spPr>
        <p:txBody>
          <a:bodyPr>
            <a:noAutofit/>
          </a:bodyPr>
          <a:lstStyle/>
          <a:p>
            <a:pPr marL="0" indent="0">
              <a:buNone/>
            </a:pPr>
            <a:r>
              <a:rPr lang="en-GB" sz="2800" b="1" baseline="30000" dirty="0">
                <a:solidFill>
                  <a:schemeClr val="bg1"/>
                </a:solidFill>
                <a:latin typeface="Montserrat" panose="02000505000000020004" pitchFamily="2" charset="77"/>
                <a:cs typeface="Open Sans"/>
              </a:rPr>
              <a:t>11</a:t>
            </a:r>
            <a:r>
              <a:rPr lang="en-GB" sz="2800" dirty="0">
                <a:solidFill>
                  <a:schemeClr val="bg1"/>
                </a:solidFill>
                <a:latin typeface="Montserrat" panose="02000505000000020004" pitchFamily="2" charset="77"/>
                <a:cs typeface="Open Sans"/>
              </a:rPr>
              <a:t> Therefore remember that at one time you Gentiles in the flesh, called “the </a:t>
            </a:r>
            <a:r>
              <a:rPr lang="en-GB" sz="2800" dirty="0" err="1">
                <a:solidFill>
                  <a:schemeClr val="bg1"/>
                </a:solidFill>
                <a:latin typeface="Montserrat" panose="02000505000000020004" pitchFamily="2" charset="77"/>
                <a:cs typeface="Open Sans"/>
              </a:rPr>
              <a:t>uncircumcision”by</a:t>
            </a:r>
            <a:r>
              <a:rPr lang="en-GB" sz="2800" dirty="0">
                <a:solidFill>
                  <a:schemeClr val="bg1"/>
                </a:solidFill>
                <a:latin typeface="Montserrat" panose="02000505000000020004" pitchFamily="2" charset="77"/>
                <a:cs typeface="Open Sans"/>
              </a:rPr>
              <a:t> what is called the circumcision, which is made in the flesh by hands</a:t>
            </a:r>
          </a:p>
          <a:p>
            <a:pPr marL="0" indent="0">
              <a:buNone/>
            </a:pPr>
            <a:r>
              <a:rPr lang="en-GB" sz="1400" dirty="0">
                <a:solidFill>
                  <a:schemeClr val="bg1"/>
                </a:solidFill>
                <a:latin typeface="Montserrat" panose="02000505000000020004" pitchFamily="2" charset="77"/>
                <a:cs typeface="Open Sans"/>
              </a:rPr>
              <a:t>Ephesians 2:11 ESV</a:t>
            </a:r>
          </a:p>
        </p:txBody>
      </p:sp>
    </p:spTree>
    <p:extLst>
      <p:ext uri="{BB962C8B-B14F-4D97-AF65-F5344CB8AC3E}">
        <p14:creationId xmlns:p14="http://schemas.microsoft.com/office/powerpoint/2010/main" val="137400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38" y="149875"/>
            <a:ext cx="8887925" cy="4162149"/>
          </a:xfrm>
        </p:spPr>
        <p:txBody>
          <a:bodyPr>
            <a:noAutofit/>
          </a:bodyPr>
          <a:lstStyle/>
          <a:p>
            <a:pPr marL="0" indent="0">
              <a:buNone/>
            </a:pPr>
            <a:r>
              <a:rPr lang="en-GB" sz="2800" b="1" baseline="30000" dirty="0">
                <a:solidFill>
                  <a:schemeClr val="bg1"/>
                </a:solidFill>
                <a:latin typeface="Montserrat" panose="02000505000000020004" pitchFamily="2" charset="77"/>
                <a:cs typeface="Open Sans"/>
              </a:rPr>
              <a:t>12 </a:t>
            </a:r>
            <a:r>
              <a:rPr lang="en-GB" sz="2800" dirty="0">
                <a:solidFill>
                  <a:schemeClr val="bg1"/>
                </a:solidFill>
                <a:latin typeface="Montserrat" panose="02000505000000020004" pitchFamily="2" charset="77"/>
                <a:cs typeface="Open Sans"/>
              </a:rPr>
              <a:t>remember that you were at that time separated from Christ, alienated from the commonwealth of Israel and strangers to the covenants of promise, having no hope and without God in the world.</a:t>
            </a:r>
          </a:p>
          <a:p>
            <a:pPr marL="0" indent="0">
              <a:buNone/>
            </a:pPr>
            <a:r>
              <a:rPr lang="en-GB" sz="1400" dirty="0">
                <a:solidFill>
                  <a:schemeClr val="bg1"/>
                </a:solidFill>
                <a:latin typeface="Montserrat" panose="02000505000000020004" pitchFamily="2" charset="77"/>
                <a:cs typeface="Open Sans"/>
              </a:rPr>
              <a:t>Ephesians 2:12 ESV</a:t>
            </a:r>
          </a:p>
        </p:txBody>
      </p:sp>
    </p:spTree>
    <p:extLst>
      <p:ext uri="{BB962C8B-B14F-4D97-AF65-F5344CB8AC3E}">
        <p14:creationId xmlns:p14="http://schemas.microsoft.com/office/powerpoint/2010/main" val="204840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75" y="257452"/>
            <a:ext cx="8631850" cy="3604403"/>
          </a:xfrm>
        </p:spPr>
        <p:txBody>
          <a:bodyPr>
            <a:noAutofit/>
          </a:bodyPr>
          <a:lstStyle/>
          <a:p>
            <a:pPr marL="0" indent="0">
              <a:buNone/>
            </a:pPr>
            <a:r>
              <a:rPr lang="en-GB" sz="2400" dirty="0">
                <a:solidFill>
                  <a:schemeClr val="bg1"/>
                </a:solidFill>
                <a:latin typeface="Montserrat" panose="02000505000000020004" pitchFamily="2" charset="77"/>
                <a:cs typeface="Open Sans"/>
              </a:rPr>
              <a:t> </a:t>
            </a:r>
            <a:r>
              <a:rPr lang="en-GB" sz="2800" b="1" baseline="30000" dirty="0">
                <a:solidFill>
                  <a:schemeClr val="bg1"/>
                </a:solidFill>
                <a:latin typeface="Montserrat" panose="02000505000000020004" pitchFamily="2" charset="77"/>
                <a:cs typeface="Open Sans"/>
              </a:rPr>
              <a:t>13 </a:t>
            </a:r>
            <a:r>
              <a:rPr lang="en-GB" sz="2800" dirty="0">
                <a:solidFill>
                  <a:schemeClr val="bg1"/>
                </a:solidFill>
                <a:latin typeface="Montserrat" panose="02000505000000020004" pitchFamily="2" charset="77"/>
                <a:cs typeface="Open Sans"/>
              </a:rPr>
              <a:t>But now in Christ Jesus </a:t>
            </a:r>
            <a:r>
              <a:rPr lang="en-GB" sz="2800" dirty="0">
                <a:solidFill>
                  <a:srgbClr val="F1AF2C"/>
                </a:solidFill>
                <a:latin typeface="Montserrat" panose="02000505000000020004" pitchFamily="2" charset="77"/>
                <a:cs typeface="Open Sans"/>
              </a:rPr>
              <a:t>you who once were far off have been brought near by the blood of Christ.</a:t>
            </a:r>
          </a:p>
          <a:p>
            <a:pPr marL="0" indent="0">
              <a:buNone/>
            </a:pPr>
            <a:r>
              <a:rPr lang="en-GB" sz="1600" dirty="0">
                <a:solidFill>
                  <a:schemeClr val="bg1"/>
                </a:solidFill>
                <a:latin typeface="Montserrat" panose="02000505000000020004" pitchFamily="2" charset="77"/>
                <a:cs typeface="Open Sans"/>
              </a:rPr>
              <a:t>Ephesians 2: 13 ESV</a:t>
            </a:r>
          </a:p>
        </p:txBody>
      </p:sp>
    </p:spTree>
    <p:extLst>
      <p:ext uri="{BB962C8B-B14F-4D97-AF65-F5344CB8AC3E}">
        <p14:creationId xmlns:p14="http://schemas.microsoft.com/office/powerpoint/2010/main" val="3680092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75" y="257452"/>
            <a:ext cx="8631850" cy="3604403"/>
          </a:xfrm>
        </p:spPr>
        <p:txBody>
          <a:bodyPr>
            <a:noAutofit/>
          </a:bodyPr>
          <a:lstStyle/>
          <a:p>
            <a:pPr marL="0" indent="0">
              <a:buNone/>
            </a:pPr>
            <a:r>
              <a:rPr lang="en-GB" sz="2400" dirty="0">
                <a:solidFill>
                  <a:schemeClr val="bg1"/>
                </a:solidFill>
                <a:latin typeface="Montserrat" panose="02000505000000020004" pitchFamily="2" charset="77"/>
                <a:cs typeface="Open Sans"/>
              </a:rPr>
              <a:t> </a:t>
            </a:r>
            <a:r>
              <a:rPr lang="en-GB" sz="2400" b="1" baseline="30000" dirty="0">
                <a:solidFill>
                  <a:schemeClr val="bg1"/>
                </a:solidFill>
                <a:latin typeface="Montserrat" panose="02000505000000020004" pitchFamily="2" charset="77"/>
                <a:cs typeface="Open Sans"/>
              </a:rPr>
              <a:t>14 </a:t>
            </a:r>
            <a:r>
              <a:rPr lang="en-GB" sz="2400" dirty="0">
                <a:solidFill>
                  <a:schemeClr val="bg1"/>
                </a:solidFill>
                <a:latin typeface="Montserrat" panose="02000505000000020004" pitchFamily="2" charset="77"/>
                <a:cs typeface="Open Sans"/>
              </a:rPr>
              <a:t>For he himself is our peace, who has </a:t>
            </a:r>
            <a:r>
              <a:rPr lang="en-GB" sz="2400" dirty="0">
                <a:solidFill>
                  <a:srgbClr val="F1AF2C"/>
                </a:solidFill>
                <a:latin typeface="Montserrat" panose="02000505000000020004" pitchFamily="2" charset="77"/>
                <a:cs typeface="Open Sans"/>
              </a:rPr>
              <a:t>made us both one </a:t>
            </a:r>
            <a:r>
              <a:rPr lang="en-GB" sz="2400" dirty="0">
                <a:solidFill>
                  <a:schemeClr val="bg1"/>
                </a:solidFill>
                <a:latin typeface="Montserrat" panose="02000505000000020004" pitchFamily="2" charset="77"/>
                <a:cs typeface="Open Sans"/>
              </a:rPr>
              <a:t>and has </a:t>
            </a:r>
            <a:r>
              <a:rPr lang="en-GB" sz="2400" dirty="0">
                <a:solidFill>
                  <a:srgbClr val="F1AF2C"/>
                </a:solidFill>
                <a:latin typeface="Montserrat" panose="02000505000000020004" pitchFamily="2" charset="77"/>
                <a:cs typeface="Open Sans"/>
              </a:rPr>
              <a:t>broken down </a:t>
            </a:r>
            <a:r>
              <a:rPr lang="en-GB" sz="2400" dirty="0">
                <a:solidFill>
                  <a:schemeClr val="bg1"/>
                </a:solidFill>
                <a:latin typeface="Montserrat" panose="02000505000000020004" pitchFamily="2" charset="77"/>
                <a:cs typeface="Open Sans"/>
              </a:rPr>
              <a:t>in his flesh </a:t>
            </a:r>
            <a:r>
              <a:rPr lang="en-GB" sz="2400" dirty="0">
                <a:solidFill>
                  <a:srgbClr val="F1AF2C"/>
                </a:solidFill>
                <a:latin typeface="Montserrat" panose="02000505000000020004" pitchFamily="2" charset="77"/>
                <a:cs typeface="Open Sans"/>
              </a:rPr>
              <a:t>the dividing wall of hostility</a:t>
            </a:r>
            <a:r>
              <a:rPr lang="en-GB" sz="2400" dirty="0">
                <a:solidFill>
                  <a:schemeClr val="bg1"/>
                </a:solidFill>
                <a:latin typeface="Montserrat" panose="02000505000000020004" pitchFamily="2" charset="77"/>
                <a:cs typeface="Open Sans"/>
              </a:rPr>
              <a:t> </a:t>
            </a:r>
            <a:r>
              <a:rPr lang="en-GB" sz="2400" b="1" baseline="30000" dirty="0">
                <a:solidFill>
                  <a:schemeClr val="bg1"/>
                </a:solidFill>
                <a:latin typeface="Montserrat" panose="02000505000000020004" pitchFamily="2" charset="77"/>
                <a:cs typeface="Open Sans"/>
              </a:rPr>
              <a:t>15 </a:t>
            </a:r>
            <a:r>
              <a:rPr lang="en-GB" sz="2400" dirty="0">
                <a:solidFill>
                  <a:schemeClr val="bg1"/>
                </a:solidFill>
                <a:latin typeface="Montserrat" panose="02000505000000020004" pitchFamily="2" charset="77"/>
                <a:cs typeface="Open Sans"/>
              </a:rPr>
              <a:t>by abolishing the law of commandments expressed in ordinances, that he might </a:t>
            </a:r>
            <a:r>
              <a:rPr lang="en-GB" sz="2400" dirty="0">
                <a:solidFill>
                  <a:srgbClr val="F1AF2C"/>
                </a:solidFill>
                <a:latin typeface="Montserrat" panose="02000505000000020004" pitchFamily="2" charset="77"/>
                <a:cs typeface="Open Sans"/>
              </a:rPr>
              <a:t>create in himself </a:t>
            </a:r>
            <a:r>
              <a:rPr lang="en-GB" sz="2400" u="sng" dirty="0">
                <a:solidFill>
                  <a:srgbClr val="F1AF2C"/>
                </a:solidFill>
                <a:latin typeface="Montserrat" panose="02000505000000020004" pitchFamily="2" charset="77"/>
                <a:cs typeface="Open Sans"/>
              </a:rPr>
              <a:t>one new man</a:t>
            </a:r>
            <a:r>
              <a:rPr lang="en-GB" sz="2400" dirty="0">
                <a:solidFill>
                  <a:srgbClr val="F1AF2C"/>
                </a:solidFill>
                <a:latin typeface="Montserrat" panose="02000505000000020004" pitchFamily="2" charset="77"/>
                <a:cs typeface="Open Sans"/>
              </a:rPr>
              <a:t> </a:t>
            </a:r>
            <a:r>
              <a:rPr lang="en-GB" sz="2400" dirty="0">
                <a:solidFill>
                  <a:schemeClr val="bg1"/>
                </a:solidFill>
                <a:latin typeface="Montserrat" panose="02000505000000020004" pitchFamily="2" charset="77"/>
                <a:cs typeface="Open Sans"/>
              </a:rPr>
              <a:t>in place of the two, so making peace, </a:t>
            </a:r>
            <a:r>
              <a:rPr lang="en-GB" sz="2400" b="1" baseline="30000" dirty="0">
                <a:solidFill>
                  <a:schemeClr val="bg1"/>
                </a:solidFill>
                <a:latin typeface="Montserrat" panose="02000505000000020004" pitchFamily="2" charset="77"/>
                <a:cs typeface="Open Sans"/>
              </a:rPr>
              <a:t>16 </a:t>
            </a:r>
            <a:r>
              <a:rPr lang="en-GB" sz="2400" dirty="0">
                <a:solidFill>
                  <a:schemeClr val="bg1"/>
                </a:solidFill>
                <a:latin typeface="Montserrat" panose="02000505000000020004" pitchFamily="2" charset="77"/>
                <a:cs typeface="Open Sans"/>
              </a:rPr>
              <a:t>and might reconcile us both to God in one body through the cross, thereby killing the hostility. </a:t>
            </a:r>
          </a:p>
          <a:p>
            <a:pPr marL="0" indent="0">
              <a:buNone/>
            </a:pPr>
            <a:r>
              <a:rPr lang="en-GB" sz="1600" dirty="0">
                <a:solidFill>
                  <a:srgbClr val="FFFFFF"/>
                </a:solidFill>
                <a:latin typeface="Montserrat" panose="02000505000000020004" pitchFamily="2" charset="77"/>
                <a:cs typeface="Open Sans"/>
              </a:rPr>
              <a:t>Ephesians 2:14-16 ESV </a:t>
            </a:r>
          </a:p>
          <a:p>
            <a:pPr marL="0" indent="0">
              <a:buNone/>
            </a:pPr>
            <a:endParaRPr lang="en-GB" sz="1600" dirty="0">
              <a:solidFill>
                <a:srgbClr val="FFFFFF"/>
              </a:solidFill>
              <a:latin typeface="Montserrat" panose="02000505000000020004" pitchFamily="2" charset="77"/>
              <a:cs typeface="Open Sans"/>
            </a:endParaRPr>
          </a:p>
        </p:txBody>
      </p:sp>
    </p:spTree>
    <p:extLst>
      <p:ext uri="{BB962C8B-B14F-4D97-AF65-F5344CB8AC3E}">
        <p14:creationId xmlns:p14="http://schemas.microsoft.com/office/powerpoint/2010/main" val="211208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894" y="240818"/>
            <a:ext cx="8362213" cy="3972593"/>
          </a:xfrm>
        </p:spPr>
        <p:txBody>
          <a:bodyPr>
            <a:noAutofit/>
          </a:bodyPr>
          <a:lstStyle/>
          <a:p>
            <a:pPr marL="0" indent="0">
              <a:buNone/>
            </a:pPr>
            <a:r>
              <a:rPr lang="en-GB" sz="2000" dirty="0">
                <a:solidFill>
                  <a:schemeClr val="bg1"/>
                </a:solidFill>
                <a:latin typeface="Montserrat" panose="02000505000000020004" pitchFamily="2" charset="77"/>
                <a:cs typeface="Open Sans"/>
              </a:rPr>
              <a:t> </a:t>
            </a:r>
            <a:r>
              <a:rPr lang="en-GB" sz="2400" baseline="30000" dirty="0">
                <a:solidFill>
                  <a:schemeClr val="bg1"/>
                </a:solidFill>
                <a:latin typeface="Montserrat" panose="02000505000000020004" pitchFamily="2" charset="77"/>
                <a:cs typeface="Open Sans"/>
              </a:rPr>
              <a:t>4 </a:t>
            </a:r>
            <a:r>
              <a:rPr lang="en-GB" sz="2400" dirty="0">
                <a:solidFill>
                  <a:schemeClr val="bg1"/>
                </a:solidFill>
                <a:latin typeface="Montserrat" panose="02000505000000020004" pitchFamily="2" charset="77"/>
                <a:cs typeface="Open Sans"/>
              </a:rPr>
              <a:t>I therefore, a prisoner for the Lord, urge you to </a:t>
            </a:r>
            <a:r>
              <a:rPr lang="en-GB" sz="2400" dirty="0">
                <a:solidFill>
                  <a:srgbClr val="F1AF2C"/>
                </a:solidFill>
                <a:latin typeface="Montserrat" panose="02000505000000020004" pitchFamily="2" charset="77"/>
                <a:cs typeface="Open Sans"/>
              </a:rPr>
              <a:t>walk in a manner worthy of the calling </a:t>
            </a:r>
            <a:r>
              <a:rPr lang="en-GB" sz="2400" dirty="0">
                <a:solidFill>
                  <a:schemeClr val="bg1"/>
                </a:solidFill>
                <a:latin typeface="Montserrat" panose="02000505000000020004" pitchFamily="2" charset="77"/>
                <a:cs typeface="Open Sans"/>
              </a:rPr>
              <a:t>to which you have been called, </a:t>
            </a:r>
            <a:r>
              <a:rPr lang="en-GB" sz="2400" baseline="30000" dirty="0">
                <a:solidFill>
                  <a:schemeClr val="bg1"/>
                </a:solidFill>
                <a:latin typeface="Montserrat" panose="02000505000000020004" pitchFamily="2" charset="77"/>
                <a:cs typeface="Open Sans"/>
              </a:rPr>
              <a:t>2 </a:t>
            </a:r>
            <a:r>
              <a:rPr lang="en-GB" sz="2400" dirty="0">
                <a:solidFill>
                  <a:schemeClr val="bg1"/>
                </a:solidFill>
                <a:latin typeface="Montserrat" panose="02000505000000020004" pitchFamily="2" charset="77"/>
                <a:cs typeface="Open Sans"/>
              </a:rPr>
              <a:t>with all humility and  gentleness, with patience, </a:t>
            </a:r>
            <a:r>
              <a:rPr lang="en-GB" sz="2400" dirty="0">
                <a:solidFill>
                  <a:srgbClr val="F1AF2C"/>
                </a:solidFill>
                <a:latin typeface="Montserrat" panose="02000505000000020004" pitchFamily="2" charset="77"/>
                <a:cs typeface="Open Sans"/>
              </a:rPr>
              <a:t>bearing with one another in love</a:t>
            </a:r>
            <a:r>
              <a:rPr lang="en-GB" sz="2400" dirty="0">
                <a:solidFill>
                  <a:schemeClr val="bg1"/>
                </a:solidFill>
                <a:latin typeface="Montserrat" panose="02000505000000020004" pitchFamily="2" charset="77"/>
                <a:cs typeface="Open Sans"/>
              </a:rPr>
              <a:t>, </a:t>
            </a:r>
            <a:r>
              <a:rPr lang="en-GB" sz="2400" baseline="30000" dirty="0">
                <a:solidFill>
                  <a:schemeClr val="bg1"/>
                </a:solidFill>
                <a:latin typeface="Montserrat" panose="02000505000000020004" pitchFamily="2" charset="77"/>
                <a:cs typeface="Open Sans"/>
              </a:rPr>
              <a:t>3 </a:t>
            </a:r>
            <a:r>
              <a:rPr lang="en-GB" sz="2400" dirty="0">
                <a:solidFill>
                  <a:srgbClr val="F1AF2C"/>
                </a:solidFill>
                <a:latin typeface="Montserrat" panose="02000505000000020004" pitchFamily="2" charset="77"/>
                <a:cs typeface="Open Sans"/>
              </a:rPr>
              <a:t>eager to maintain the unity of the Spirit</a:t>
            </a:r>
            <a:r>
              <a:rPr lang="en-GB" sz="2400" dirty="0">
                <a:solidFill>
                  <a:schemeClr val="bg1"/>
                </a:solidFill>
                <a:latin typeface="Montserrat" panose="02000505000000020004" pitchFamily="2" charset="77"/>
                <a:cs typeface="Open Sans"/>
              </a:rPr>
              <a:t> in the bond of peace.</a:t>
            </a:r>
            <a:endParaRPr lang="en-GB" sz="1800" b="1" dirty="0">
              <a:solidFill>
                <a:srgbClr val="FFFFFF"/>
              </a:solidFill>
              <a:latin typeface="Montserrat" panose="02000505000000020004" pitchFamily="2" charset="77"/>
              <a:cs typeface="Open Sans"/>
            </a:endParaRPr>
          </a:p>
          <a:p>
            <a:pPr marL="0" indent="0">
              <a:lnSpc>
                <a:spcPct val="110000"/>
              </a:lnSpc>
              <a:buNone/>
            </a:pPr>
            <a:r>
              <a:rPr lang="en-GB" sz="1800" dirty="0">
                <a:solidFill>
                  <a:schemeClr val="bg1"/>
                </a:solidFill>
                <a:latin typeface="Montserrat" panose="02000505000000020004" pitchFamily="2" charset="77"/>
                <a:cs typeface="Open Sans"/>
              </a:rPr>
              <a:t>Ephesians 4:1-3 ESV </a:t>
            </a:r>
          </a:p>
          <a:p>
            <a:pPr marL="0" indent="0">
              <a:lnSpc>
                <a:spcPct val="110000"/>
              </a:lnSpc>
              <a:buNone/>
            </a:pPr>
            <a:endParaRPr lang="en-GB" sz="1050" dirty="0">
              <a:solidFill>
                <a:schemeClr val="bg1"/>
              </a:solidFill>
              <a:latin typeface="Montserrat" panose="02000505000000020004" pitchFamily="2" charset="77"/>
              <a:cs typeface="Open Sans"/>
            </a:endParaRPr>
          </a:p>
        </p:txBody>
      </p:sp>
    </p:spTree>
    <p:extLst>
      <p:ext uri="{BB962C8B-B14F-4D97-AF65-F5344CB8AC3E}">
        <p14:creationId xmlns:p14="http://schemas.microsoft.com/office/powerpoint/2010/main" val="38436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334</Words>
  <Application>Microsoft Macintosh PowerPoint</Application>
  <PresentationFormat>On-screen Show (16:9)</PresentationFormat>
  <Paragraphs>14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Montserrat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Church</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Microsoft Office User</cp:lastModifiedBy>
  <cp:revision>34</cp:revision>
  <cp:lastPrinted>2020-02-13T10:53:46Z</cp:lastPrinted>
  <dcterms:created xsi:type="dcterms:W3CDTF">2017-05-10T08:56:02Z</dcterms:created>
  <dcterms:modified xsi:type="dcterms:W3CDTF">2022-10-21T12:34:11Z</dcterms:modified>
</cp:coreProperties>
</file>