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86" r:id="rId3"/>
    <p:sldId id="295" r:id="rId4"/>
    <p:sldId id="296" r:id="rId5"/>
    <p:sldId id="297" r:id="rId6"/>
    <p:sldId id="300" r:id="rId7"/>
    <p:sldId id="294" r:id="rId8"/>
    <p:sldId id="301" r:id="rId9"/>
    <p:sldId id="304" r:id="rId10"/>
    <p:sldId id="302" r:id="rId11"/>
    <p:sldId id="303" r:id="rId12"/>
    <p:sldId id="306" r:id="rId13"/>
    <p:sldId id="284" r:id="rId14"/>
  </p:sldIdLst>
  <p:sldSz cx="12192000" cy="6858000"/>
  <p:notesSz cx="10020300" cy="6888163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DD4EA"/>
          </a:solidFill>
        </a:fill>
      </a:tcStyle>
    </a:wholeTbl>
    <a:band2H>
      <a:tcTxStyle/>
      <a:tcStyle>
        <a:tcBdr/>
        <a:fill>
          <a:solidFill>
            <a:srgbClr val="E8EBF5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/>
      <a:tcStyle>
        <a:tcBdr/>
        <a:fill>
          <a:solidFill>
            <a:srgbClr val="F0F0F0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/>
      <a:tcStyle>
        <a:tcBdr/>
        <a:fill>
          <a:solidFill>
            <a:srgbClr val="EBF1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048" autoAdjust="0"/>
    <p:restoredTop sz="94660"/>
  </p:normalViewPr>
  <p:slideViewPr>
    <p:cSldViewPr snapToGrid="0">
      <p:cViewPr>
        <p:scale>
          <a:sx n="60" d="100"/>
          <a:sy n="60" d="100"/>
        </p:scale>
        <p:origin x="1224" y="4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42130" cy="345604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75851" y="1"/>
            <a:ext cx="4342130" cy="345604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80CFFC22-B7C7-4F87-BDBE-A9F31F043524}" type="datetimeFigureOut">
              <a:rPr lang="en-GB" smtClean="0"/>
              <a:t>17/05/2019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42560"/>
            <a:ext cx="4342130" cy="345603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75851" y="6542560"/>
            <a:ext cx="4342130" cy="345603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C34E7AC1-7C21-4D32-8C64-7965749200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22018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>
            <a:spLocks noGrp="1" noRot="1" noChangeAspect="1"/>
          </p:cNvSpPr>
          <p:nvPr>
            <p:ph type="sldImg"/>
          </p:nvPr>
        </p:nvSpPr>
        <p:spPr>
          <a:xfrm>
            <a:off x="2713038" y="515938"/>
            <a:ext cx="4594225" cy="2584450"/>
          </a:xfrm>
          <a:prstGeom prst="rect">
            <a:avLst/>
          </a:prstGeom>
        </p:spPr>
        <p:txBody>
          <a:bodyPr lIns="96616" tIns="48308" rIns="96616" bIns="48308"/>
          <a:lstStyle/>
          <a:p>
            <a:endParaRPr/>
          </a:p>
        </p:txBody>
      </p:sp>
      <p:sp>
        <p:nvSpPr>
          <p:cNvPr id="110" name="Shape 110"/>
          <p:cNvSpPr>
            <a:spLocks noGrp="1"/>
          </p:cNvSpPr>
          <p:nvPr>
            <p:ph type="body" sz="quarter" idx="1"/>
          </p:nvPr>
        </p:nvSpPr>
        <p:spPr>
          <a:xfrm>
            <a:off x="1336040" y="3271878"/>
            <a:ext cx="7348220" cy="3099673"/>
          </a:xfrm>
          <a:prstGeom prst="rect">
            <a:avLst/>
          </a:prstGeom>
        </p:spPr>
        <p:txBody>
          <a:bodyPr lIns="96616" tIns="48308" rIns="96616" bIns="48308"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Calibri"/>
      </a:defRPr>
    </a:lvl1pPr>
    <a:lvl2pPr indent="228600" latinLnBrk="0">
      <a:defRPr sz="1200">
        <a:latin typeface="+mj-lt"/>
        <a:ea typeface="+mj-ea"/>
        <a:cs typeface="+mj-cs"/>
        <a:sym typeface="Calibri"/>
      </a:defRPr>
    </a:lvl2pPr>
    <a:lvl3pPr indent="457200" latinLnBrk="0">
      <a:defRPr sz="1200">
        <a:latin typeface="+mj-lt"/>
        <a:ea typeface="+mj-ea"/>
        <a:cs typeface="+mj-cs"/>
        <a:sym typeface="Calibri"/>
      </a:defRPr>
    </a:lvl3pPr>
    <a:lvl4pPr indent="685800" latinLnBrk="0">
      <a:defRPr sz="1200">
        <a:latin typeface="+mj-lt"/>
        <a:ea typeface="+mj-ea"/>
        <a:cs typeface="+mj-cs"/>
        <a:sym typeface="Calibri"/>
      </a:defRPr>
    </a:lvl4pPr>
    <a:lvl5pPr indent="914400" latinLnBrk="0">
      <a:defRPr sz="1200">
        <a:latin typeface="+mj-lt"/>
        <a:ea typeface="+mj-ea"/>
        <a:cs typeface="+mj-cs"/>
        <a:sym typeface="Calibri"/>
      </a:defRPr>
    </a:lvl5pPr>
    <a:lvl6pPr indent="1143000" latinLnBrk="0">
      <a:defRPr sz="1200">
        <a:latin typeface="+mj-lt"/>
        <a:ea typeface="+mj-ea"/>
        <a:cs typeface="+mj-cs"/>
        <a:sym typeface="Calibri"/>
      </a:defRPr>
    </a:lvl6pPr>
    <a:lvl7pPr indent="1371600" latinLnBrk="0">
      <a:defRPr sz="1200">
        <a:latin typeface="+mj-lt"/>
        <a:ea typeface="+mj-ea"/>
        <a:cs typeface="+mj-cs"/>
        <a:sym typeface="Calibri"/>
      </a:defRPr>
    </a:lvl7pPr>
    <a:lvl8pPr indent="1600200" latinLnBrk="0">
      <a:defRPr sz="1200">
        <a:latin typeface="+mj-lt"/>
        <a:ea typeface="+mj-ea"/>
        <a:cs typeface="+mj-cs"/>
        <a:sym typeface="Calibri"/>
      </a:defRPr>
    </a:lvl8pPr>
    <a:lvl9pPr indent="18288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>
            <a:spLocks noGrp="1"/>
          </p:cNvSpPr>
          <p:nvPr>
            <p:ph type="title"/>
          </p:nvPr>
        </p:nvSpPr>
        <p:spPr>
          <a:xfrm>
            <a:off x="1524000" y="1122362"/>
            <a:ext cx="9144000" cy="2387601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t>Title Text</a:t>
            </a:r>
          </a:p>
        </p:txBody>
      </p:sp>
      <p:sp>
        <p:nvSpPr>
          <p:cNvPr id="1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524000" y="3602037"/>
            <a:ext cx="9144000" cy="1655763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2400"/>
            </a:lvl1pPr>
            <a:lvl2pPr marL="0" indent="457200" algn="ctr">
              <a:buSzTx/>
              <a:buFontTx/>
              <a:buNone/>
              <a:defRPr sz="2400"/>
            </a:lvl2pPr>
            <a:lvl3pPr marL="0" indent="914400" algn="ctr">
              <a:buSzTx/>
              <a:buFontTx/>
              <a:buNone/>
              <a:defRPr sz="2400"/>
            </a:lvl3pPr>
            <a:lvl4pPr marL="0" indent="1371600" algn="ctr">
              <a:buSzTx/>
              <a:buFontTx/>
              <a:buNone/>
              <a:defRPr sz="2400"/>
            </a:lvl4pPr>
            <a:lvl5pPr marL="0" indent="1828800" algn="ctr">
              <a:buSzTx/>
              <a:buFontTx/>
              <a:buNone/>
              <a:defRPr sz="2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93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Title Text"/>
          <p:cNvSpPr txBox="1">
            <a:spLocks noGrp="1"/>
          </p:cNvSpPr>
          <p:nvPr>
            <p:ph type="title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02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1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Text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t>Title Text</a:t>
            </a:r>
          </a:p>
        </p:txBody>
      </p:sp>
      <p:sp>
        <p:nvSpPr>
          <p:cNvPr id="3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1850" y="4589462"/>
            <a:ext cx="10515600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1pPr>
            <a:lvl2pPr marL="0" indent="457200">
              <a:buSzTx/>
              <a:buFontTx/>
              <a:buNone/>
              <a:defRPr sz="2400">
                <a:solidFill>
                  <a:srgbClr val="888888"/>
                </a:solidFill>
              </a:defRPr>
            </a:lvl2pPr>
            <a:lvl3pPr marL="0" indent="914400">
              <a:buSzTx/>
              <a:buFontTx/>
              <a:buNone/>
              <a:defRPr sz="2400">
                <a:solidFill>
                  <a:srgbClr val="888888"/>
                </a:solidFill>
              </a:defRPr>
            </a:lvl3pPr>
            <a:lvl4pPr marL="0" indent="1371600">
              <a:buSzTx/>
              <a:buFontTx/>
              <a:buNone/>
              <a:defRPr sz="2400">
                <a:solidFill>
                  <a:srgbClr val="888888"/>
                </a:solidFill>
              </a:defRPr>
            </a:lvl4pPr>
            <a:lvl5pPr marL="0" indent="1828800">
              <a:buSzTx/>
              <a:buFontTx/>
              <a:buNone/>
              <a:defRPr sz="2400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9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Text"/>
          <p:cNvSpPr txBox="1">
            <a:spLocks noGrp="1"/>
          </p:cNvSpPr>
          <p:nvPr>
            <p:ph type="title"/>
          </p:nvPr>
        </p:nvSpPr>
        <p:spPr>
          <a:xfrm>
            <a:off x="839787" y="365125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8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7" y="1681163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400" b="1"/>
            </a:lvl1pPr>
            <a:lvl2pPr marL="0" indent="457200">
              <a:buSzTx/>
              <a:buFontTx/>
              <a:buNone/>
              <a:defRPr sz="2400" b="1"/>
            </a:lvl2pPr>
            <a:lvl3pPr marL="0" indent="914400">
              <a:buSzTx/>
              <a:buFontTx/>
              <a:buNone/>
              <a:defRPr sz="2400" b="1"/>
            </a:lvl3pPr>
            <a:lvl4pPr marL="0" indent="1371600">
              <a:buSzTx/>
              <a:buFontTx/>
              <a:buNone/>
              <a:defRPr sz="2400" b="1"/>
            </a:lvl4pPr>
            <a:lvl5pPr marL="0" indent="1828800">
              <a:buSzTx/>
              <a:buFontTx/>
              <a:buNone/>
              <a:defRPr sz="2400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2200" y="1681163"/>
            <a:ext cx="5183188" cy="823913"/>
          </a:xfrm>
          <a:prstGeom prst="rect">
            <a:avLst/>
          </a:prstGeom>
        </p:spPr>
        <p:txBody>
          <a:bodyPr anchor="b"/>
          <a:lstStyle/>
          <a:p>
            <a:pPr marL="0" indent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itle Text"/>
          <p:cNvSpPr txBox="1">
            <a:spLocks noGrp="1"/>
          </p:cNvSpPr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Title Text</a:t>
            </a:r>
          </a:p>
        </p:txBody>
      </p:sp>
      <p:sp>
        <p:nvSpPr>
          <p:cNvPr id="73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183187" y="987425"/>
            <a:ext cx="6172201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 marL="718457" indent="-261257">
              <a:defRPr sz="3200"/>
            </a:lvl2pPr>
            <a:lvl3pPr marL="1219200" indent="-304800">
              <a:defRPr sz="3200"/>
            </a:lvl3pPr>
            <a:lvl4pPr marL="1737360" indent="-365760">
              <a:defRPr sz="3200"/>
            </a:lvl4pPr>
            <a:lvl5pPr marL="2194560" indent="-365760">
              <a:defRPr sz="3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39787" y="2057400"/>
            <a:ext cx="3932239" cy="3811588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FontTx/>
              <a:buNone/>
              <a:defRPr sz="1600"/>
            </a:pPr>
            <a:endParaRPr/>
          </a:p>
        </p:txBody>
      </p:sp>
      <p:sp>
        <p:nvSpPr>
          <p:cNvPr id="7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itle Text"/>
          <p:cNvSpPr txBox="1">
            <a:spLocks noGrp="1"/>
          </p:cNvSpPr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Title Text</a:t>
            </a:r>
          </a:p>
        </p:txBody>
      </p:sp>
      <p:sp>
        <p:nvSpPr>
          <p:cNvPr id="83" name="Picture Placeholder 2"/>
          <p:cNvSpPr>
            <a:spLocks noGrp="1"/>
          </p:cNvSpPr>
          <p:nvPr>
            <p:ph type="pic" sz="half" idx="13"/>
          </p:nvPr>
        </p:nvSpPr>
        <p:spPr>
          <a:xfrm>
            <a:off x="5183187" y="987425"/>
            <a:ext cx="6172201" cy="4873625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84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7" y="2057400"/>
            <a:ext cx="3932239" cy="38115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600"/>
            </a:lvl1pPr>
            <a:lvl2pPr marL="0" indent="457200">
              <a:buSzTx/>
              <a:buFontTx/>
              <a:buNone/>
              <a:defRPr sz="1600"/>
            </a:lvl2pPr>
            <a:lvl3pPr marL="0" indent="914400">
              <a:buSzTx/>
              <a:buFontTx/>
              <a:buNone/>
              <a:defRPr sz="1600"/>
            </a:lvl3pPr>
            <a:lvl4pPr marL="0" indent="1371600">
              <a:buSzTx/>
              <a:buFontTx/>
              <a:buNone/>
              <a:defRPr sz="1600"/>
            </a:lvl4pPr>
            <a:lvl5pPr marL="0" indent="1828800">
              <a:buSzTx/>
              <a:buFontTx/>
              <a:buNone/>
              <a:defRPr sz="16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89818" y="6404292"/>
            <a:ext cx="263983" cy="26924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6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900" marR="0" indent="-2667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439" marR="0" indent="-320039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7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44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16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88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60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3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94013F-A897-4E20-805C-82C0AA481B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 fontScale="90000"/>
          </a:bodyPr>
          <a:lstStyle/>
          <a:p>
            <a:pPr lvl="0" algn="ctr">
              <a:lnSpc>
                <a:spcPct val="100000"/>
              </a:lnSpc>
              <a:spcBef>
                <a:spcPts val="1000"/>
              </a:spcBef>
            </a:pPr>
            <a:r>
              <a:rPr lang="en-GB" sz="6000" b="1" dirty="0">
                <a:solidFill>
                  <a:srgbClr val="FFFF00"/>
                </a:solidFill>
                <a:latin typeface="Gotham Book"/>
                <a:cs typeface="Calibri"/>
                <a:sym typeface="Calibri"/>
              </a:rPr>
              <a:t>The Posture of our Hearts</a:t>
            </a:r>
            <a:r>
              <a:rPr lang="en-GB" sz="2500" dirty="0">
                <a:solidFill>
                  <a:srgbClr val="FFFFFF"/>
                </a:solidFill>
                <a:latin typeface="Gotham Book"/>
                <a:cs typeface="Calibri"/>
                <a:sym typeface="Calibri"/>
              </a:rPr>
              <a:t/>
            </a:r>
            <a:br>
              <a:rPr lang="en-GB" sz="2500" dirty="0">
                <a:solidFill>
                  <a:srgbClr val="FFFFFF"/>
                </a:solidFill>
                <a:latin typeface="Gotham Book"/>
                <a:cs typeface="Calibri"/>
                <a:sym typeface="Calibri"/>
              </a:rPr>
            </a:b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BBA077-EBD6-45B5-9DF8-697CF79988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422464"/>
            <a:ext cx="10515600" cy="4782439"/>
          </a:xfrm>
        </p:spPr>
        <p:txBody>
          <a:bodyPr>
            <a:normAutofit lnSpcReduction="10000"/>
          </a:bodyPr>
          <a:lstStyle/>
          <a:p>
            <a:pPr marL="0" lvl="0" indent="0">
              <a:lnSpc>
                <a:spcPct val="100000"/>
              </a:lnSpc>
              <a:buNone/>
            </a:pPr>
            <a:r>
              <a:rPr lang="en-US" b="1" dirty="0" smtClean="0">
                <a:solidFill>
                  <a:srgbClr val="FFFF00"/>
                </a:solidFill>
                <a:latin typeface="Gotham Book"/>
              </a:rPr>
              <a:t>2. </a:t>
            </a:r>
            <a:r>
              <a:rPr lang="en-US" sz="2600" b="1" dirty="0" smtClean="0">
                <a:solidFill>
                  <a:srgbClr val="FFFF00"/>
                </a:solidFill>
                <a:latin typeface="Gotham Book"/>
              </a:rPr>
              <a:t>With </a:t>
            </a:r>
            <a:r>
              <a:rPr lang="en-US" sz="2600" b="1" dirty="0">
                <a:solidFill>
                  <a:srgbClr val="FFFF00"/>
                </a:solidFill>
                <a:latin typeface="Gotham Book"/>
              </a:rPr>
              <a:t>THANKFULNESS (Showing Appreciation)</a:t>
            </a:r>
          </a:p>
          <a:p>
            <a:pPr marL="0" lvl="0" indent="0">
              <a:lnSpc>
                <a:spcPct val="100000"/>
              </a:lnSpc>
              <a:buNone/>
            </a:pPr>
            <a:r>
              <a:rPr lang="en-US" sz="2400" dirty="0" smtClean="0">
                <a:solidFill>
                  <a:srgbClr val="FFFFFF"/>
                </a:solidFill>
                <a:latin typeface="Gotham Book"/>
              </a:rPr>
              <a:t>“</a:t>
            </a:r>
            <a:r>
              <a:rPr lang="en-US" sz="2400" dirty="0">
                <a:solidFill>
                  <a:srgbClr val="FFFFFF"/>
                </a:solidFill>
                <a:latin typeface="Gotham Book"/>
              </a:rPr>
              <a:t>Rejoice always; pray without ceasing; in everything give thanks; for this is </a:t>
            </a:r>
            <a:r>
              <a:rPr lang="en-US" sz="2400" dirty="0" smtClean="0">
                <a:solidFill>
                  <a:srgbClr val="FFFFFF"/>
                </a:solidFill>
                <a:latin typeface="Gotham Book"/>
              </a:rPr>
              <a:t>God’s </a:t>
            </a:r>
            <a:r>
              <a:rPr lang="en-US" sz="2400" dirty="0">
                <a:solidFill>
                  <a:srgbClr val="FFFFFF"/>
                </a:solidFill>
                <a:latin typeface="Gotham Book"/>
              </a:rPr>
              <a:t>will for you in Christ Jesus.” </a:t>
            </a:r>
            <a:r>
              <a:rPr lang="en-US" sz="2400" dirty="0">
                <a:solidFill>
                  <a:srgbClr val="FFFF00"/>
                </a:solidFill>
                <a:latin typeface="Gotham Book"/>
              </a:rPr>
              <a:t>1 Thess. 5:16-18</a:t>
            </a:r>
          </a:p>
          <a:p>
            <a:pPr marL="0" lvl="0" indent="0">
              <a:lnSpc>
                <a:spcPct val="100000"/>
              </a:lnSpc>
              <a:buNone/>
            </a:pPr>
            <a:endParaRPr lang="en-US" sz="2400" dirty="0">
              <a:solidFill>
                <a:srgbClr val="FFFF00"/>
              </a:solidFill>
              <a:latin typeface="Gotham Book"/>
            </a:endParaRPr>
          </a:p>
          <a:p>
            <a:pPr marL="0" lvl="0" indent="0">
              <a:lnSpc>
                <a:spcPct val="100000"/>
              </a:lnSpc>
              <a:buNone/>
            </a:pPr>
            <a:r>
              <a:rPr lang="en-US" sz="2400" dirty="0" smtClean="0">
                <a:solidFill>
                  <a:srgbClr val="FFFFFF"/>
                </a:solidFill>
                <a:latin typeface="Gotham Book"/>
              </a:rPr>
              <a:t>“</a:t>
            </a:r>
            <a:r>
              <a:rPr lang="en-US" sz="2400" dirty="0">
                <a:solidFill>
                  <a:srgbClr val="FFFFFF"/>
                </a:solidFill>
                <a:latin typeface="Gotham Book"/>
              </a:rPr>
              <a:t>Gratitude is a response. There has to be a previous action or </a:t>
            </a:r>
            <a:r>
              <a:rPr lang="en-US" sz="2400" dirty="0" smtClean="0">
                <a:solidFill>
                  <a:srgbClr val="FFFFFF"/>
                </a:solidFill>
                <a:latin typeface="Gotham Book"/>
              </a:rPr>
              <a:t>reality. When </a:t>
            </a:r>
            <a:r>
              <a:rPr lang="en-US" sz="2400" dirty="0">
                <a:solidFill>
                  <a:srgbClr val="FFFFFF"/>
                </a:solidFill>
                <a:latin typeface="Gotham Book"/>
              </a:rPr>
              <a:t>we take Communion, we are responding to all that the Lord </a:t>
            </a:r>
            <a:r>
              <a:rPr lang="en-US" sz="2400" dirty="0" smtClean="0">
                <a:solidFill>
                  <a:srgbClr val="FFFFFF"/>
                </a:solidFill>
                <a:latin typeface="Gotham Book"/>
              </a:rPr>
              <a:t>has done </a:t>
            </a:r>
            <a:r>
              <a:rPr lang="en-US" sz="2400" dirty="0">
                <a:solidFill>
                  <a:srgbClr val="FFFFFF"/>
                </a:solidFill>
                <a:latin typeface="Gotham Book"/>
              </a:rPr>
              <a:t>and continues to do for us.” Beni Johnson</a:t>
            </a:r>
          </a:p>
          <a:p>
            <a:pPr marL="0" lvl="0" indent="0">
              <a:lnSpc>
                <a:spcPct val="100000"/>
              </a:lnSpc>
              <a:buNone/>
            </a:pPr>
            <a:endParaRPr lang="en-US" sz="2400" dirty="0">
              <a:solidFill>
                <a:srgbClr val="FFFFFF"/>
              </a:solidFill>
              <a:latin typeface="Gotham Book"/>
            </a:endParaRPr>
          </a:p>
          <a:p>
            <a:pPr marL="0" lvl="0" indent="0">
              <a:lnSpc>
                <a:spcPct val="100000"/>
              </a:lnSpc>
              <a:buNone/>
            </a:pPr>
            <a:r>
              <a:rPr lang="en-US" sz="2400" dirty="0" smtClean="0">
                <a:solidFill>
                  <a:srgbClr val="FFFFFF"/>
                </a:solidFill>
                <a:latin typeface="Gotham Book"/>
              </a:rPr>
              <a:t>When </a:t>
            </a:r>
            <a:r>
              <a:rPr lang="en-US" sz="2400" dirty="0">
                <a:solidFill>
                  <a:srgbClr val="FFFFFF"/>
                </a:solidFill>
                <a:latin typeface="Gotham Book"/>
              </a:rPr>
              <a:t>we participate in Communion, we “proclaim the Lord’s death </a:t>
            </a:r>
            <a:r>
              <a:rPr lang="en-US" sz="2400" u="sng" dirty="0">
                <a:solidFill>
                  <a:srgbClr val="FFFF00"/>
                </a:solidFill>
                <a:latin typeface="Gotham Book"/>
              </a:rPr>
              <a:t>until </a:t>
            </a:r>
            <a:r>
              <a:rPr lang="en-US" sz="2400" u="sng" dirty="0" smtClean="0">
                <a:solidFill>
                  <a:srgbClr val="FFFF00"/>
                </a:solidFill>
                <a:latin typeface="Gotham Book"/>
              </a:rPr>
              <a:t>he</a:t>
            </a:r>
            <a:r>
              <a:rPr lang="en-US" sz="2400" dirty="0">
                <a:solidFill>
                  <a:srgbClr val="FFFFFF"/>
                </a:solidFill>
                <a:latin typeface="Gotham Book"/>
              </a:rPr>
              <a:t> </a:t>
            </a:r>
            <a:r>
              <a:rPr lang="en-US" sz="2400" u="sng" dirty="0" smtClean="0">
                <a:solidFill>
                  <a:srgbClr val="FFFF00"/>
                </a:solidFill>
                <a:latin typeface="Gotham Book"/>
              </a:rPr>
              <a:t>comes</a:t>
            </a:r>
            <a:r>
              <a:rPr lang="en-US" sz="2400" dirty="0">
                <a:solidFill>
                  <a:srgbClr val="FFFFFF"/>
                </a:solidFill>
                <a:latin typeface="Gotham Book"/>
              </a:rPr>
              <a:t>” </a:t>
            </a:r>
            <a:r>
              <a:rPr lang="en-US" sz="2400" dirty="0">
                <a:solidFill>
                  <a:srgbClr val="FFFF00"/>
                </a:solidFill>
                <a:latin typeface="Gotham Book"/>
              </a:rPr>
              <a:t>(v26)</a:t>
            </a:r>
            <a:r>
              <a:rPr lang="en-US" sz="2400" dirty="0">
                <a:solidFill>
                  <a:srgbClr val="FFFFFF"/>
                </a:solidFill>
                <a:latin typeface="Gotham Book"/>
              </a:rPr>
              <a:t> and that causes our hearts to rejoice because it reminds </a:t>
            </a:r>
            <a:r>
              <a:rPr lang="en-US" sz="2400" dirty="0" smtClean="0">
                <a:solidFill>
                  <a:srgbClr val="FFFFFF"/>
                </a:solidFill>
                <a:latin typeface="Gotham Book"/>
              </a:rPr>
              <a:t>us that </a:t>
            </a:r>
            <a:r>
              <a:rPr lang="en-US" sz="2400" dirty="0">
                <a:solidFill>
                  <a:srgbClr val="FFFFFF"/>
                </a:solidFill>
                <a:latin typeface="Gotham Book"/>
              </a:rPr>
              <a:t>Jesus is alive and He is coming again to receive us to himself.</a:t>
            </a:r>
          </a:p>
        </p:txBody>
      </p:sp>
    </p:spTree>
    <p:extLst>
      <p:ext uri="{BB962C8B-B14F-4D97-AF65-F5344CB8AC3E}">
        <p14:creationId xmlns:p14="http://schemas.microsoft.com/office/powerpoint/2010/main" val="3781283262"/>
      </p:ext>
    </p:extLst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9A1F88-078A-400D-B4A4-3A1448735B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algn="ctr">
              <a:lnSpc>
                <a:spcPct val="100000"/>
              </a:lnSpc>
              <a:spcBef>
                <a:spcPts val="1000"/>
              </a:spcBef>
            </a:pPr>
            <a:r>
              <a:rPr lang="en-GB" sz="6000" b="1" dirty="0">
                <a:solidFill>
                  <a:srgbClr val="FFFF00"/>
                </a:solidFill>
                <a:latin typeface="Gotham Book"/>
                <a:cs typeface="Calibri"/>
                <a:sym typeface="Calibri"/>
              </a:rPr>
              <a:t>The Posture of our Hearts</a:t>
            </a:r>
            <a:r>
              <a:rPr lang="en-GB" sz="2500" dirty="0">
                <a:solidFill>
                  <a:srgbClr val="FFFFFF"/>
                </a:solidFill>
                <a:latin typeface="Gotham Book"/>
                <a:cs typeface="Calibri"/>
                <a:sym typeface="Calibri"/>
              </a:rPr>
              <a:t/>
            </a:r>
            <a:br>
              <a:rPr lang="en-GB" sz="2500" dirty="0">
                <a:solidFill>
                  <a:srgbClr val="FFFFFF"/>
                </a:solidFill>
                <a:latin typeface="Gotham Book"/>
                <a:cs typeface="Calibri"/>
                <a:sym typeface="Calibri"/>
              </a:rPr>
            </a:b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7AB696F-C9E3-4266-A563-38745C05DA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19100" y="1511300"/>
            <a:ext cx="11353800" cy="4678363"/>
          </a:xfrm>
        </p:spPr>
        <p:txBody>
          <a:bodyPr>
            <a:normAutofit/>
          </a:bodyPr>
          <a:lstStyle/>
          <a:p>
            <a:pPr marL="0" lvl="0" indent="0">
              <a:lnSpc>
                <a:spcPct val="100000"/>
              </a:lnSpc>
              <a:buNone/>
              <a:defRPr/>
            </a:pPr>
            <a:r>
              <a:rPr lang="en-US" sz="3200" b="1" dirty="0" smtClean="0">
                <a:solidFill>
                  <a:srgbClr val="FFFF00"/>
                </a:solidFill>
                <a:latin typeface="Gotham Book"/>
              </a:rPr>
              <a:t>3. </a:t>
            </a:r>
            <a:r>
              <a:rPr lang="en-US" b="1" dirty="0" smtClean="0">
                <a:solidFill>
                  <a:srgbClr val="FFFF00"/>
                </a:solidFill>
                <a:latin typeface="Gotham Book"/>
              </a:rPr>
              <a:t>With </a:t>
            </a:r>
            <a:r>
              <a:rPr lang="en-US" b="1" dirty="0">
                <a:solidFill>
                  <a:srgbClr val="FFFF00"/>
                </a:solidFill>
                <a:latin typeface="Gotham Book"/>
              </a:rPr>
              <a:t>CELEBRATION </a:t>
            </a:r>
          </a:p>
          <a:p>
            <a:pPr marL="0" lvl="0" indent="0">
              <a:lnSpc>
                <a:spcPct val="100000"/>
              </a:lnSpc>
              <a:buNone/>
              <a:defRPr/>
            </a:pPr>
            <a:r>
              <a:rPr lang="en-US" dirty="0" smtClean="0">
                <a:solidFill>
                  <a:srgbClr val="FFFFFF"/>
                </a:solidFill>
                <a:latin typeface="Gotham Book"/>
              </a:rPr>
              <a:t>“</a:t>
            </a:r>
            <a:r>
              <a:rPr lang="en-US" dirty="0">
                <a:solidFill>
                  <a:srgbClr val="FFFFFF"/>
                </a:solidFill>
                <a:latin typeface="Gotham Book"/>
              </a:rPr>
              <a:t>the action of marking one’s pleasure at an important event or occasion </a:t>
            </a:r>
            <a:r>
              <a:rPr lang="en-US" dirty="0" smtClean="0">
                <a:solidFill>
                  <a:srgbClr val="FFFFFF"/>
                </a:solidFill>
                <a:latin typeface="Gotham Book"/>
              </a:rPr>
              <a:t>by engaging </a:t>
            </a:r>
            <a:r>
              <a:rPr lang="en-US" dirty="0">
                <a:solidFill>
                  <a:srgbClr val="FFFFFF"/>
                </a:solidFill>
                <a:latin typeface="Gotham Book"/>
              </a:rPr>
              <a:t>in enjoyable, typically social, activity.” </a:t>
            </a:r>
          </a:p>
          <a:p>
            <a:pPr marL="0" lvl="0" indent="0">
              <a:lnSpc>
                <a:spcPct val="100000"/>
              </a:lnSpc>
              <a:buNone/>
              <a:defRPr/>
            </a:pPr>
            <a:endParaRPr lang="en-US" sz="1800" dirty="0">
              <a:solidFill>
                <a:srgbClr val="FFFFFF"/>
              </a:solidFill>
              <a:latin typeface="Gotham Book"/>
            </a:endParaRPr>
          </a:p>
          <a:p>
            <a:pPr marL="0" lvl="0" indent="0">
              <a:lnSpc>
                <a:spcPct val="100000"/>
              </a:lnSpc>
              <a:buNone/>
              <a:defRPr/>
            </a:pPr>
            <a:r>
              <a:rPr lang="en-US" dirty="0" smtClean="0">
                <a:solidFill>
                  <a:srgbClr val="FFFFFF"/>
                </a:solidFill>
                <a:latin typeface="Gotham Book"/>
              </a:rPr>
              <a:t>When </a:t>
            </a:r>
            <a:r>
              <a:rPr lang="en-US" dirty="0">
                <a:solidFill>
                  <a:srgbClr val="FFFFFF"/>
                </a:solidFill>
                <a:latin typeface="Gotham Book"/>
              </a:rPr>
              <a:t>we take Communion, it is our chance to celebrate with our brothers </a:t>
            </a:r>
            <a:r>
              <a:rPr lang="en-US" dirty="0" smtClean="0">
                <a:solidFill>
                  <a:srgbClr val="FFFFFF"/>
                </a:solidFill>
                <a:latin typeface="Gotham Book"/>
              </a:rPr>
              <a:t>and </a:t>
            </a:r>
            <a:r>
              <a:rPr lang="en-US" dirty="0">
                <a:solidFill>
                  <a:srgbClr val="FFFFFF"/>
                </a:solidFill>
                <a:latin typeface="Gotham Book"/>
              </a:rPr>
              <a:t>sisters in Christ. </a:t>
            </a:r>
          </a:p>
          <a:p>
            <a:pPr marL="0" lvl="0" indent="0">
              <a:lnSpc>
                <a:spcPct val="100000"/>
              </a:lnSpc>
              <a:buNone/>
              <a:defRPr/>
            </a:pPr>
            <a:endParaRPr lang="en-US" sz="1800" dirty="0">
              <a:solidFill>
                <a:srgbClr val="FFFFFF"/>
              </a:solidFill>
              <a:latin typeface="Gotham Book"/>
            </a:endParaRPr>
          </a:p>
          <a:p>
            <a:pPr marL="0" lvl="0" indent="0">
              <a:lnSpc>
                <a:spcPct val="100000"/>
              </a:lnSpc>
              <a:buNone/>
              <a:defRPr/>
            </a:pPr>
            <a:r>
              <a:rPr lang="en-US" dirty="0" smtClean="0">
                <a:solidFill>
                  <a:srgbClr val="FFFFFF"/>
                </a:solidFill>
                <a:latin typeface="Gotham Book"/>
              </a:rPr>
              <a:t>“</a:t>
            </a:r>
            <a:r>
              <a:rPr lang="en-US" dirty="0">
                <a:solidFill>
                  <a:srgbClr val="FFFFFF"/>
                </a:solidFill>
                <a:latin typeface="Gotham Book"/>
              </a:rPr>
              <a:t>Communion is a vertical realigning of ourselves with Christ, but it is also a </a:t>
            </a:r>
            <a:r>
              <a:rPr lang="en-US" dirty="0" smtClean="0">
                <a:solidFill>
                  <a:srgbClr val="FFFFFF"/>
                </a:solidFill>
                <a:latin typeface="Gotham Book"/>
              </a:rPr>
              <a:t>horizontal </a:t>
            </a:r>
            <a:r>
              <a:rPr lang="en-US" dirty="0">
                <a:solidFill>
                  <a:srgbClr val="FFFFFF"/>
                </a:solidFill>
                <a:latin typeface="Gotham Book"/>
              </a:rPr>
              <a:t>realigning: We are the Body of Christ.” Beni Johnson</a:t>
            </a:r>
            <a:endParaRPr lang="en-US" sz="3200" dirty="0">
              <a:solidFill>
                <a:srgbClr val="FFFF00"/>
              </a:solidFill>
              <a:latin typeface="Gotham Book"/>
            </a:endParaRPr>
          </a:p>
          <a:p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2104789586"/>
      </p:ext>
    </p:extLst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F59C21-E938-48B0-9BC7-F691320547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5400" dirty="0">
                <a:solidFill>
                  <a:srgbClr val="FFFF00"/>
                </a:solidFill>
                <a:latin typeface="Gotham Book"/>
              </a:rPr>
              <a:t>Practicalities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EE288C-4A51-43DD-BF74-41E61468691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0AB5A84-5C7A-45CF-A4CB-6D7182CE5DA7}"/>
              </a:ext>
            </a:extLst>
          </p:cNvPr>
          <p:cNvSpPr/>
          <p:nvPr/>
        </p:nvSpPr>
        <p:spPr>
          <a:xfrm>
            <a:off x="984504" y="2884858"/>
            <a:ext cx="1668018" cy="646329"/>
          </a:xfrm>
          <a:prstGeom prst="rect">
            <a:avLst/>
          </a:prstGeom>
          <a:solidFill>
            <a:srgbClr val="FFFFFF"/>
          </a:solidFill>
          <a:ln w="12700" cap="flat">
            <a:solidFill>
              <a:schemeClr val="accent1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GB" sz="1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Bread</a:t>
            </a:r>
          </a:p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GB" sz="1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Sober Reflection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A99DE21-C10B-453F-9F29-16E5C745CA14}"/>
              </a:ext>
            </a:extLst>
          </p:cNvPr>
          <p:cNvSpPr/>
          <p:nvPr/>
        </p:nvSpPr>
        <p:spPr>
          <a:xfrm>
            <a:off x="984504" y="4589653"/>
            <a:ext cx="1668018" cy="923328"/>
          </a:xfrm>
          <a:prstGeom prst="rect">
            <a:avLst/>
          </a:prstGeom>
          <a:solidFill>
            <a:srgbClr val="FFFFFF"/>
          </a:solidFill>
          <a:ln w="12700" cap="flat">
            <a:solidFill>
              <a:schemeClr val="accent1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GB" sz="1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Fruit Juice</a:t>
            </a:r>
          </a:p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GB" dirty="0"/>
              <a:t>Thankful Response </a:t>
            </a:r>
            <a:endParaRPr kumimoji="0" lang="en-GB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DD4AEAE-2918-49B7-949C-95DD47392494}"/>
              </a:ext>
            </a:extLst>
          </p:cNvPr>
          <p:cNvSpPr/>
          <p:nvPr/>
        </p:nvSpPr>
        <p:spPr>
          <a:xfrm>
            <a:off x="9473183" y="4589653"/>
            <a:ext cx="1734311" cy="923328"/>
          </a:xfrm>
          <a:prstGeom prst="rect">
            <a:avLst/>
          </a:prstGeom>
          <a:solidFill>
            <a:srgbClr val="FFFFFF"/>
          </a:solidFill>
          <a:ln w="12700" cap="flat">
            <a:solidFill>
              <a:schemeClr val="accent1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r>
              <a:rPr lang="en-GB" dirty="0"/>
              <a:t>Fruit Juice</a:t>
            </a:r>
          </a:p>
          <a:p>
            <a:r>
              <a:rPr lang="en-GB" dirty="0"/>
              <a:t>Thankful Response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BCC07CF-F5A5-496D-8355-D746221CC238}"/>
              </a:ext>
            </a:extLst>
          </p:cNvPr>
          <p:cNvSpPr/>
          <p:nvPr/>
        </p:nvSpPr>
        <p:spPr>
          <a:xfrm>
            <a:off x="9473184" y="2884857"/>
            <a:ext cx="1734312" cy="646329"/>
          </a:xfrm>
          <a:prstGeom prst="rect">
            <a:avLst/>
          </a:prstGeom>
          <a:solidFill>
            <a:srgbClr val="FFFFFF"/>
          </a:solidFill>
          <a:ln w="12700" cap="flat">
            <a:solidFill>
              <a:schemeClr val="accent1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r>
              <a:rPr lang="en-GB" dirty="0"/>
              <a:t>Bread</a:t>
            </a:r>
          </a:p>
          <a:p>
            <a:r>
              <a:rPr lang="en-GB" dirty="0"/>
              <a:t>Sober Reflection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BE3270C-B660-42C4-8447-C621033D20C6}"/>
              </a:ext>
            </a:extLst>
          </p:cNvPr>
          <p:cNvSpPr/>
          <p:nvPr/>
        </p:nvSpPr>
        <p:spPr>
          <a:xfrm>
            <a:off x="3509773" y="2760773"/>
            <a:ext cx="1377696" cy="2862320"/>
          </a:xfrm>
          <a:prstGeom prst="rect">
            <a:avLst/>
          </a:prstGeom>
          <a:solidFill>
            <a:srgbClr val="FFFFFF"/>
          </a:solidFill>
          <a:ln w="12700" cap="flat">
            <a:solidFill>
              <a:schemeClr val="accent1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GB" sz="1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Chairs</a:t>
            </a:r>
          </a:p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en-GB" dirty="0"/>
          </a:p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GB" dirty="0"/>
              <a:t>Time of Celebration</a:t>
            </a:r>
          </a:p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en-GB" dirty="0"/>
          </a:p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en-GB" dirty="0"/>
          </a:p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A5E70EF-1E1F-49C6-B4FF-A3891831528F}"/>
              </a:ext>
            </a:extLst>
          </p:cNvPr>
          <p:cNvSpPr/>
          <p:nvPr/>
        </p:nvSpPr>
        <p:spPr>
          <a:xfrm>
            <a:off x="7158227" y="2746359"/>
            <a:ext cx="1377696" cy="2862320"/>
          </a:xfrm>
          <a:prstGeom prst="rect">
            <a:avLst/>
          </a:prstGeom>
          <a:solidFill>
            <a:srgbClr val="FFFFFF"/>
          </a:solidFill>
          <a:ln w="12700" cap="flat">
            <a:solidFill>
              <a:schemeClr val="accent1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GB" sz="1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Chairs</a:t>
            </a:r>
          </a:p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en-GB" dirty="0"/>
          </a:p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GB" dirty="0"/>
              <a:t>Time of Celebration</a:t>
            </a:r>
          </a:p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en-GB" dirty="0"/>
          </a:p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223FE17-3CF0-4BBE-BD45-2F4387A05D43}"/>
              </a:ext>
            </a:extLst>
          </p:cNvPr>
          <p:cNvSpPr/>
          <p:nvPr/>
        </p:nvSpPr>
        <p:spPr>
          <a:xfrm>
            <a:off x="5407152" y="1957721"/>
            <a:ext cx="1377696" cy="369330"/>
          </a:xfrm>
          <a:prstGeom prst="rect">
            <a:avLst/>
          </a:prstGeom>
          <a:solidFill>
            <a:srgbClr val="FFFFFF"/>
          </a:solidFill>
          <a:ln w="12700" cap="flat">
            <a:solidFill>
              <a:schemeClr val="accent1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GB" sz="1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Front</a:t>
            </a:r>
          </a:p>
        </p:txBody>
      </p:sp>
    </p:spTree>
    <p:extLst>
      <p:ext uri="{BB962C8B-B14F-4D97-AF65-F5344CB8AC3E}">
        <p14:creationId xmlns:p14="http://schemas.microsoft.com/office/powerpoint/2010/main" val="726783525"/>
      </p:ext>
    </p:extLst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2878182949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704C65-E7E0-4259-BB7A-3052C223AE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5400" b="1" dirty="0">
                <a:solidFill>
                  <a:srgbClr val="FFFF00"/>
                </a:solidFill>
                <a:latin typeface="Gotham Book"/>
              </a:rPr>
              <a:t>What Comes To Mind?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B217A2F-481C-4785-A4CE-A3543CF311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782439"/>
          </a:xfrm>
        </p:spPr>
        <p:txBody>
          <a:bodyPr/>
          <a:lstStyle/>
          <a:p>
            <a:pPr marL="0" indent="0" algn="ctr">
              <a:buNone/>
            </a:pPr>
            <a:r>
              <a:rPr lang="en-GB" dirty="0">
                <a:solidFill>
                  <a:srgbClr val="FFFF00"/>
                </a:solidFill>
                <a:latin typeface="Gotham Book"/>
              </a:rPr>
              <a:t>I would like you to close your eyes and think about the photo below. What thoughts come to mind when you view it?</a:t>
            </a:r>
            <a:endParaRPr lang="en-GB" dirty="0">
              <a:solidFill>
                <a:srgbClr val="FFFF00"/>
              </a:solidFill>
            </a:endParaRP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7" name="Picture 6" descr="A glass of wine&#10;&#10;Description automatically generated">
            <a:extLst>
              <a:ext uri="{FF2B5EF4-FFF2-40B4-BE49-F238E27FC236}">
                <a16:creationId xmlns:a16="http://schemas.microsoft.com/office/drawing/2014/main" id="{F812929E-C604-4580-A205-D0CB90DB247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6283" y="3429000"/>
            <a:ext cx="4099434" cy="28484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9545520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85F631-A9B6-45B4-9D37-902EFB3F58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66775"/>
          </a:xfrm>
        </p:spPr>
        <p:txBody>
          <a:bodyPr>
            <a:normAutofit/>
          </a:bodyPr>
          <a:lstStyle/>
          <a:p>
            <a:pPr algn="ctr"/>
            <a:r>
              <a:rPr lang="en-GB" sz="5400" dirty="0">
                <a:solidFill>
                  <a:srgbClr val="FFFF00"/>
                </a:solidFill>
                <a:latin typeface="Gotham Book"/>
              </a:rPr>
              <a:t>What does the Bible Say?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CD0D38-0E05-44FD-8E71-4EA55977DB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30200" y="1231900"/>
            <a:ext cx="11442700" cy="5080000"/>
          </a:xfrm>
        </p:spPr>
        <p:txBody>
          <a:bodyPr>
            <a:noAutofit/>
          </a:bodyPr>
          <a:lstStyle/>
          <a:p>
            <a:pPr indent="0" fontAlgn="base">
              <a:lnSpc>
                <a:spcPct val="100000"/>
              </a:lnSpc>
              <a:buNone/>
            </a:pPr>
            <a:r>
              <a:rPr lang="en-GB" b="1" baseline="30000" dirty="0">
                <a:solidFill>
                  <a:schemeClr val="bg1"/>
                </a:solidFill>
                <a:latin typeface="Gotham Book"/>
              </a:rPr>
              <a:t>17 </a:t>
            </a:r>
            <a:r>
              <a:rPr lang="en-GB" dirty="0">
                <a:solidFill>
                  <a:schemeClr val="bg1"/>
                </a:solidFill>
                <a:latin typeface="Gotham Book"/>
              </a:rPr>
              <a:t>But in the following instructions I do not commend you, because when you come together it is not for the better but for the worse. </a:t>
            </a:r>
            <a:r>
              <a:rPr lang="en-GB" b="1" baseline="30000" dirty="0">
                <a:solidFill>
                  <a:schemeClr val="bg1"/>
                </a:solidFill>
                <a:latin typeface="Gotham Book"/>
              </a:rPr>
              <a:t>18 </a:t>
            </a:r>
            <a:r>
              <a:rPr lang="en-GB" dirty="0">
                <a:solidFill>
                  <a:schemeClr val="bg1"/>
                </a:solidFill>
                <a:latin typeface="Gotham Book"/>
              </a:rPr>
              <a:t>For, in the first place, when you come together as a church, I hear that there are divisions among you. And I believe it in part, </a:t>
            </a:r>
            <a:r>
              <a:rPr lang="en-GB" b="1" baseline="30000" dirty="0">
                <a:solidFill>
                  <a:schemeClr val="bg1"/>
                </a:solidFill>
                <a:latin typeface="Gotham Book"/>
              </a:rPr>
              <a:t>19 </a:t>
            </a:r>
            <a:r>
              <a:rPr lang="en-GB" dirty="0">
                <a:solidFill>
                  <a:schemeClr val="bg1"/>
                </a:solidFill>
                <a:latin typeface="Gotham Book"/>
              </a:rPr>
              <a:t>for there must be factions among you in order that those who are genuine among you may be recognized. </a:t>
            </a:r>
            <a:r>
              <a:rPr lang="en-GB" b="1" baseline="30000" dirty="0">
                <a:solidFill>
                  <a:schemeClr val="bg1"/>
                </a:solidFill>
                <a:latin typeface="Gotham Book"/>
              </a:rPr>
              <a:t>20 </a:t>
            </a:r>
            <a:r>
              <a:rPr lang="en-GB" dirty="0">
                <a:solidFill>
                  <a:schemeClr val="bg1"/>
                </a:solidFill>
                <a:latin typeface="Gotham Book"/>
              </a:rPr>
              <a:t>When you come together, it is not the Lord’s supper that you eat. </a:t>
            </a:r>
            <a:r>
              <a:rPr lang="en-GB" b="1" baseline="30000" dirty="0">
                <a:solidFill>
                  <a:schemeClr val="bg1"/>
                </a:solidFill>
                <a:latin typeface="Gotham Book"/>
              </a:rPr>
              <a:t>21 </a:t>
            </a:r>
            <a:r>
              <a:rPr lang="en-GB" dirty="0">
                <a:solidFill>
                  <a:schemeClr val="bg1"/>
                </a:solidFill>
                <a:latin typeface="Gotham Book"/>
              </a:rPr>
              <a:t>For in eating, each one goes ahead with his own meal. One goes hungry, another gets drunk. </a:t>
            </a:r>
            <a:r>
              <a:rPr lang="en-GB" b="1" baseline="30000" dirty="0">
                <a:solidFill>
                  <a:srgbClr val="FFFFFF"/>
                </a:solidFill>
                <a:latin typeface="Gotham Book"/>
              </a:rPr>
              <a:t>22 </a:t>
            </a:r>
            <a:r>
              <a:rPr lang="en-GB" dirty="0">
                <a:solidFill>
                  <a:srgbClr val="FFFFFF"/>
                </a:solidFill>
                <a:latin typeface="Gotham Book"/>
              </a:rPr>
              <a:t>What! Do you not have houses to eat and drink in? Or do you despise the church of God and humiliate those who have nothing? What shall I say to you? Shall I commend you in this? No, I will not. </a:t>
            </a:r>
            <a:endParaRPr lang="en-GB" dirty="0">
              <a:solidFill>
                <a:schemeClr val="bg1"/>
              </a:solidFill>
              <a:latin typeface="Gotham Book"/>
            </a:endParaRPr>
          </a:p>
          <a:p>
            <a:pPr>
              <a:lnSpc>
                <a:spcPct val="100000"/>
              </a:lnSpc>
            </a:pPr>
            <a:endParaRPr lang="en-GB" sz="800" dirty="0"/>
          </a:p>
        </p:txBody>
      </p:sp>
    </p:spTree>
    <p:extLst>
      <p:ext uri="{BB962C8B-B14F-4D97-AF65-F5344CB8AC3E}">
        <p14:creationId xmlns:p14="http://schemas.microsoft.com/office/powerpoint/2010/main" val="3633312759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EEFDBE-0B57-40E0-A6C8-3053306F7F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5400" dirty="0">
                <a:solidFill>
                  <a:srgbClr val="FFFF00"/>
                </a:solidFill>
                <a:latin typeface="Gotham Book"/>
              </a:rPr>
              <a:t>What does the Bible Say?</a:t>
            </a:r>
            <a:endParaRPr lang="en-GB" sz="5400" dirty="0">
              <a:solidFill>
                <a:srgbClr val="FFFF00"/>
              </a:solidFill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AADAEA-BF4D-4F5C-B928-4DA5C5DD6B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30200" y="1333500"/>
            <a:ext cx="11595100" cy="5159375"/>
          </a:xfrm>
        </p:spPr>
        <p:txBody>
          <a:bodyPr>
            <a:normAutofit/>
          </a:bodyPr>
          <a:lstStyle/>
          <a:p>
            <a:pPr indent="0" fontAlgn="base">
              <a:lnSpc>
                <a:spcPct val="110000"/>
              </a:lnSpc>
              <a:buNone/>
            </a:pPr>
            <a:r>
              <a:rPr lang="en-GB" b="1" baseline="30000" dirty="0">
                <a:solidFill>
                  <a:schemeClr val="bg1"/>
                </a:solidFill>
                <a:latin typeface="Gotham Book"/>
              </a:rPr>
              <a:t>23 </a:t>
            </a:r>
            <a:r>
              <a:rPr lang="en-GB" dirty="0">
                <a:solidFill>
                  <a:schemeClr val="bg1"/>
                </a:solidFill>
                <a:latin typeface="Gotham Book"/>
              </a:rPr>
              <a:t>For I received from the Lord what I also delivered to you, that the Lord Jesus on the night when he was betrayed took bread, </a:t>
            </a:r>
            <a:r>
              <a:rPr lang="en-GB" b="1" baseline="30000" dirty="0">
                <a:solidFill>
                  <a:schemeClr val="bg1"/>
                </a:solidFill>
                <a:latin typeface="Gotham Book"/>
              </a:rPr>
              <a:t>24 </a:t>
            </a:r>
            <a:r>
              <a:rPr lang="en-GB" dirty="0">
                <a:solidFill>
                  <a:schemeClr val="bg1"/>
                </a:solidFill>
                <a:latin typeface="Gotham Book"/>
              </a:rPr>
              <a:t>and when he had given thanks, he broke it, and said, “This is my body, which is for you. Do this in remembrance of me.” </a:t>
            </a:r>
            <a:r>
              <a:rPr lang="en-GB" b="1" baseline="30000" dirty="0">
                <a:solidFill>
                  <a:schemeClr val="bg1"/>
                </a:solidFill>
                <a:latin typeface="Gotham Book"/>
              </a:rPr>
              <a:t>25 </a:t>
            </a:r>
            <a:r>
              <a:rPr lang="en-GB" dirty="0">
                <a:solidFill>
                  <a:schemeClr val="bg1"/>
                </a:solidFill>
                <a:latin typeface="Gotham Book"/>
              </a:rPr>
              <a:t>In the same way also he took the cup, after supper, saying, “This cup is the new covenant in my blood. Do this, as often as you drink it, </a:t>
            </a:r>
            <a:r>
              <a:rPr lang="en-GB" dirty="0" smtClean="0">
                <a:solidFill>
                  <a:schemeClr val="bg1"/>
                </a:solidFill>
                <a:latin typeface="Gotham Book"/>
              </a:rPr>
              <a:t>in remembrance of </a:t>
            </a:r>
            <a:r>
              <a:rPr lang="en-GB" dirty="0">
                <a:solidFill>
                  <a:schemeClr val="bg1"/>
                </a:solidFill>
                <a:latin typeface="Gotham Book"/>
              </a:rPr>
              <a:t>me.” </a:t>
            </a:r>
            <a:r>
              <a:rPr lang="en-GB" b="1" baseline="30000" dirty="0">
                <a:solidFill>
                  <a:schemeClr val="bg1"/>
                </a:solidFill>
                <a:latin typeface="Gotham Book"/>
              </a:rPr>
              <a:t>26 </a:t>
            </a:r>
            <a:r>
              <a:rPr lang="en-GB" dirty="0">
                <a:solidFill>
                  <a:schemeClr val="bg1"/>
                </a:solidFill>
                <a:latin typeface="Gotham Book"/>
              </a:rPr>
              <a:t>For as often as you eat this bread and drink the cup, you proclaim the Lord’s death until he comes. </a:t>
            </a:r>
            <a:r>
              <a:rPr lang="en-GB" b="1" baseline="30000" dirty="0">
                <a:solidFill>
                  <a:srgbClr val="FFFFFF"/>
                </a:solidFill>
                <a:latin typeface="Gotham Book"/>
              </a:rPr>
              <a:t>27 </a:t>
            </a:r>
            <a:r>
              <a:rPr lang="en-GB" dirty="0">
                <a:solidFill>
                  <a:srgbClr val="FFFFFF"/>
                </a:solidFill>
                <a:latin typeface="Gotham Book"/>
              </a:rPr>
              <a:t>Whoever, therefore, eats the bread or drinks the cup of the Lord in an unworthy manner will be guilty concerning the body and blood of the Lord</a:t>
            </a:r>
            <a:r>
              <a:rPr lang="en-GB" dirty="0" smtClean="0">
                <a:solidFill>
                  <a:srgbClr val="FFFFFF"/>
                </a:solidFill>
                <a:latin typeface="Gotham Book"/>
              </a:rPr>
              <a:t>.</a:t>
            </a:r>
            <a:endParaRPr lang="en-GB" dirty="0">
              <a:solidFill>
                <a:schemeClr val="bg1"/>
              </a:solidFill>
              <a:latin typeface="Gotham Book"/>
            </a:endParaRPr>
          </a:p>
        </p:txBody>
      </p:sp>
    </p:spTree>
    <p:extLst>
      <p:ext uri="{BB962C8B-B14F-4D97-AF65-F5344CB8AC3E}">
        <p14:creationId xmlns:p14="http://schemas.microsoft.com/office/powerpoint/2010/main" val="264774636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FA91B2-B41A-4C24-B340-AFEC85D4F8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5400" dirty="0">
                <a:solidFill>
                  <a:srgbClr val="FFFF00"/>
                </a:solidFill>
                <a:latin typeface="Gotham Book"/>
              </a:rPr>
              <a:t>What does the Bible Say?</a:t>
            </a:r>
            <a:endParaRPr lang="en-GB" sz="54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79C7FD-99C2-4E6D-B019-BA5D4C2B22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41300" y="1435101"/>
            <a:ext cx="11595100" cy="4965700"/>
          </a:xfrm>
        </p:spPr>
        <p:txBody>
          <a:bodyPr>
            <a:noAutofit/>
          </a:bodyPr>
          <a:lstStyle/>
          <a:p>
            <a:pPr indent="0" fontAlgn="base">
              <a:lnSpc>
                <a:spcPct val="100000"/>
              </a:lnSpc>
              <a:buNone/>
            </a:pPr>
            <a:r>
              <a:rPr lang="en-GB" b="1" baseline="30000" dirty="0">
                <a:solidFill>
                  <a:schemeClr val="bg1"/>
                </a:solidFill>
                <a:latin typeface="Gotham Book"/>
              </a:rPr>
              <a:t>28 </a:t>
            </a:r>
            <a:r>
              <a:rPr lang="en-GB" dirty="0">
                <a:solidFill>
                  <a:schemeClr val="bg1"/>
                </a:solidFill>
                <a:latin typeface="Gotham Book"/>
              </a:rPr>
              <a:t>Let a person examine himself, then, and so eat of the bread and drink of the cup. </a:t>
            </a:r>
            <a:r>
              <a:rPr lang="en-GB" b="1" baseline="30000" dirty="0">
                <a:solidFill>
                  <a:schemeClr val="bg1"/>
                </a:solidFill>
                <a:latin typeface="Gotham Book"/>
              </a:rPr>
              <a:t>29 </a:t>
            </a:r>
            <a:r>
              <a:rPr lang="en-GB" dirty="0">
                <a:solidFill>
                  <a:schemeClr val="bg1"/>
                </a:solidFill>
                <a:latin typeface="Gotham Book"/>
              </a:rPr>
              <a:t>For anyone who eats and drinks without discerning the body eats and drinks judgment on himself. </a:t>
            </a:r>
            <a:r>
              <a:rPr lang="en-GB" b="1" baseline="30000" dirty="0">
                <a:solidFill>
                  <a:schemeClr val="bg1"/>
                </a:solidFill>
                <a:latin typeface="Gotham Book"/>
              </a:rPr>
              <a:t>30 </a:t>
            </a:r>
            <a:r>
              <a:rPr lang="en-GB" dirty="0">
                <a:solidFill>
                  <a:schemeClr val="bg1"/>
                </a:solidFill>
                <a:latin typeface="Gotham Book"/>
              </a:rPr>
              <a:t>That is why many of you are weak and ill, and some have died. </a:t>
            </a:r>
            <a:r>
              <a:rPr lang="en-GB" b="1" baseline="30000" dirty="0">
                <a:solidFill>
                  <a:schemeClr val="bg1"/>
                </a:solidFill>
                <a:latin typeface="Gotham Book"/>
              </a:rPr>
              <a:t>31 </a:t>
            </a:r>
            <a:r>
              <a:rPr lang="en-GB" dirty="0">
                <a:solidFill>
                  <a:schemeClr val="bg1"/>
                </a:solidFill>
                <a:latin typeface="Gotham Book"/>
              </a:rPr>
              <a:t>But if we judged</a:t>
            </a:r>
            <a:r>
              <a:rPr lang="en-GB" i="1" baseline="30000" dirty="0">
                <a:solidFill>
                  <a:schemeClr val="bg1"/>
                </a:solidFill>
                <a:latin typeface="Gotham Book"/>
              </a:rPr>
              <a:t> </a:t>
            </a:r>
            <a:r>
              <a:rPr lang="en-GB" dirty="0">
                <a:solidFill>
                  <a:schemeClr val="bg1"/>
                </a:solidFill>
                <a:latin typeface="Gotham Book"/>
              </a:rPr>
              <a:t>ourselves truly, we would not be judged. </a:t>
            </a:r>
            <a:r>
              <a:rPr lang="en-GB" b="1" baseline="30000" dirty="0">
                <a:solidFill>
                  <a:schemeClr val="bg1"/>
                </a:solidFill>
                <a:latin typeface="Gotham Book"/>
              </a:rPr>
              <a:t>32 </a:t>
            </a:r>
            <a:r>
              <a:rPr lang="en-GB" dirty="0">
                <a:solidFill>
                  <a:schemeClr val="bg1"/>
                </a:solidFill>
                <a:latin typeface="Gotham Book"/>
              </a:rPr>
              <a:t>But when we are judged by the Lord, we are disciplined so that we may not be condemned along with the world. </a:t>
            </a:r>
            <a:r>
              <a:rPr lang="en-GB" b="1" baseline="30000" dirty="0">
                <a:solidFill>
                  <a:schemeClr val="bg1"/>
                </a:solidFill>
                <a:latin typeface="Gotham Book"/>
              </a:rPr>
              <a:t>33 </a:t>
            </a:r>
            <a:r>
              <a:rPr lang="en-GB" dirty="0">
                <a:solidFill>
                  <a:schemeClr val="bg1"/>
                </a:solidFill>
                <a:latin typeface="Gotham Book"/>
              </a:rPr>
              <a:t>So then, my brothers, when you come together to eat, wait for one another— </a:t>
            </a:r>
            <a:r>
              <a:rPr lang="en-GB" b="1" baseline="30000" dirty="0">
                <a:solidFill>
                  <a:schemeClr val="bg1"/>
                </a:solidFill>
                <a:latin typeface="Gotham Book"/>
              </a:rPr>
              <a:t>34 </a:t>
            </a:r>
            <a:r>
              <a:rPr lang="en-GB" dirty="0">
                <a:solidFill>
                  <a:schemeClr val="bg1"/>
                </a:solidFill>
                <a:latin typeface="Gotham Book"/>
              </a:rPr>
              <a:t>if anyone is hungry, let him eat at home—so that when you come together it will not be for judgment. About the other things I will give directions when I come.   </a:t>
            </a:r>
            <a:endParaRPr lang="en-GB" dirty="0" smtClean="0">
              <a:solidFill>
                <a:schemeClr val="bg1"/>
              </a:solidFill>
              <a:latin typeface="Gotham Book"/>
            </a:endParaRPr>
          </a:p>
          <a:p>
            <a:pPr indent="0" fontAlgn="base">
              <a:lnSpc>
                <a:spcPct val="100000"/>
              </a:lnSpc>
              <a:buNone/>
            </a:pPr>
            <a:r>
              <a:rPr lang="en-GB" dirty="0" smtClean="0">
                <a:solidFill>
                  <a:srgbClr val="FFFF00"/>
                </a:solidFill>
                <a:latin typeface="Gotham Book"/>
              </a:rPr>
              <a:t>1 </a:t>
            </a:r>
            <a:r>
              <a:rPr lang="en-GB" dirty="0">
                <a:solidFill>
                  <a:srgbClr val="FFFF00"/>
                </a:solidFill>
                <a:latin typeface="Gotham Book"/>
              </a:rPr>
              <a:t>Corinthians 11:17-34  ESV</a:t>
            </a:r>
          </a:p>
          <a:p>
            <a:pPr>
              <a:lnSpc>
                <a:spcPct val="100000"/>
              </a:lnSpc>
            </a:pP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2407517313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24D9EE-0A36-492A-8B79-EE8AC559B3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GB" b="1" dirty="0">
                <a:solidFill>
                  <a:srgbClr val="FFFF00"/>
                </a:solidFill>
                <a:latin typeface="Gotham Book"/>
              </a:rPr>
              <a:t>The Heart of the Problem is the Heart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79A9A0-952A-4A25-95EE-FB41FBFB33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04800" y="1485900"/>
            <a:ext cx="11582400" cy="4730497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GB" sz="2600" dirty="0">
                <a:solidFill>
                  <a:schemeClr val="bg1"/>
                </a:solidFill>
                <a:latin typeface="Gotham Book"/>
              </a:rPr>
              <a:t>Meetings were doing more harm than good </a:t>
            </a:r>
            <a:r>
              <a:rPr lang="en-GB" sz="2600" dirty="0">
                <a:solidFill>
                  <a:srgbClr val="FFFF00"/>
                </a:solidFill>
                <a:latin typeface="Gotham Book"/>
              </a:rPr>
              <a:t>v17</a:t>
            </a:r>
          </a:p>
          <a:p>
            <a:pPr>
              <a:lnSpc>
                <a:spcPct val="100000"/>
              </a:lnSpc>
            </a:pPr>
            <a:r>
              <a:rPr lang="en-GB" sz="2600" dirty="0">
                <a:solidFill>
                  <a:schemeClr val="bg1"/>
                </a:solidFill>
                <a:latin typeface="Gotham Book"/>
              </a:rPr>
              <a:t>They were divided. No sense of unity! </a:t>
            </a:r>
            <a:r>
              <a:rPr lang="en-GB" sz="2600" dirty="0">
                <a:solidFill>
                  <a:srgbClr val="FFFF00"/>
                </a:solidFill>
                <a:latin typeface="Gotham Book"/>
              </a:rPr>
              <a:t>v18</a:t>
            </a:r>
          </a:p>
          <a:p>
            <a:pPr>
              <a:lnSpc>
                <a:spcPct val="100000"/>
              </a:lnSpc>
            </a:pPr>
            <a:r>
              <a:rPr lang="en-GB" sz="2600" dirty="0">
                <a:solidFill>
                  <a:schemeClr val="bg1"/>
                </a:solidFill>
                <a:latin typeface="Gotham Book"/>
              </a:rPr>
              <a:t>They were not recognising what the Lord’s Supper is all about </a:t>
            </a:r>
            <a:r>
              <a:rPr lang="en-GB" sz="2600" dirty="0">
                <a:solidFill>
                  <a:srgbClr val="FFFF00"/>
                </a:solidFill>
                <a:latin typeface="Gotham Book"/>
              </a:rPr>
              <a:t>v20</a:t>
            </a:r>
          </a:p>
          <a:p>
            <a:pPr>
              <a:lnSpc>
                <a:spcPct val="100000"/>
              </a:lnSpc>
            </a:pPr>
            <a:r>
              <a:rPr lang="en-GB" sz="2600" dirty="0">
                <a:solidFill>
                  <a:schemeClr val="bg1"/>
                </a:solidFill>
                <a:latin typeface="Gotham Book"/>
              </a:rPr>
              <a:t>They were thinking selfishly – only bothered about themselves </a:t>
            </a:r>
            <a:r>
              <a:rPr lang="en-GB" sz="2600" dirty="0">
                <a:solidFill>
                  <a:srgbClr val="FFFF00"/>
                </a:solidFill>
                <a:latin typeface="Gotham Book"/>
              </a:rPr>
              <a:t>v21</a:t>
            </a:r>
          </a:p>
          <a:p>
            <a:pPr>
              <a:lnSpc>
                <a:spcPct val="100000"/>
              </a:lnSpc>
            </a:pPr>
            <a:r>
              <a:rPr lang="en-GB" sz="2600" dirty="0">
                <a:solidFill>
                  <a:schemeClr val="bg1"/>
                </a:solidFill>
                <a:latin typeface="Gotham Book"/>
              </a:rPr>
              <a:t>Some were left hungry &amp; others were getting drunk </a:t>
            </a:r>
            <a:r>
              <a:rPr lang="en-GB" sz="2600" dirty="0">
                <a:solidFill>
                  <a:srgbClr val="FFFF00"/>
                </a:solidFill>
                <a:latin typeface="Gotham Book"/>
              </a:rPr>
              <a:t>v21</a:t>
            </a:r>
          </a:p>
          <a:p>
            <a:pPr>
              <a:lnSpc>
                <a:spcPct val="100000"/>
              </a:lnSpc>
            </a:pPr>
            <a:r>
              <a:rPr lang="en-GB" sz="2600" dirty="0">
                <a:solidFill>
                  <a:schemeClr val="bg1"/>
                </a:solidFill>
                <a:latin typeface="Gotham Book"/>
              </a:rPr>
              <a:t>They were despising God’s people and humiliating those who were poor </a:t>
            </a:r>
            <a:r>
              <a:rPr lang="en-GB" sz="2600" dirty="0">
                <a:solidFill>
                  <a:srgbClr val="FFFF00"/>
                </a:solidFill>
                <a:latin typeface="Gotham Book"/>
              </a:rPr>
              <a:t>v22</a:t>
            </a:r>
          </a:p>
          <a:p>
            <a:pPr marL="0" indent="0">
              <a:lnSpc>
                <a:spcPct val="100000"/>
              </a:lnSpc>
              <a:buNone/>
            </a:pPr>
            <a:endParaRPr lang="en-GB" sz="2600" dirty="0">
              <a:solidFill>
                <a:schemeClr val="bg1"/>
              </a:solidFill>
              <a:latin typeface="Gotham Book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GB" sz="2600" dirty="0">
                <a:solidFill>
                  <a:schemeClr val="bg1"/>
                </a:solidFill>
                <a:latin typeface="Gotham Book"/>
              </a:rPr>
              <a:t>When it came to gathering together to participate in the Lord’s Supper, this church had a </a:t>
            </a:r>
            <a:r>
              <a:rPr lang="en-GB" sz="2600" b="1" u="sng" dirty="0">
                <a:solidFill>
                  <a:srgbClr val="FFFF00"/>
                </a:solidFill>
                <a:latin typeface="Gotham Book"/>
              </a:rPr>
              <a:t>heart problem</a:t>
            </a:r>
            <a:r>
              <a:rPr lang="en-GB" sz="2600" dirty="0">
                <a:solidFill>
                  <a:schemeClr val="bg1"/>
                </a:solidFill>
                <a:latin typeface="Gotham Book"/>
              </a:rPr>
              <a:t> that needed to be addressed. </a:t>
            </a:r>
          </a:p>
        </p:txBody>
      </p:sp>
    </p:spTree>
    <p:extLst>
      <p:ext uri="{BB962C8B-B14F-4D97-AF65-F5344CB8AC3E}">
        <p14:creationId xmlns:p14="http://schemas.microsoft.com/office/powerpoint/2010/main" val="1819203317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E8B9F6-3BF0-474B-8235-42FD690023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5400" b="1" dirty="0">
                <a:solidFill>
                  <a:srgbClr val="FFFF00"/>
                </a:solidFill>
                <a:latin typeface="Gotham Book"/>
              </a:rPr>
              <a:t>Time for a Heart Check Up!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C1EF20-1C84-4EB4-AF08-8340CC485A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52450" y="1397000"/>
            <a:ext cx="11087100" cy="4619626"/>
          </a:xfrm>
        </p:spPr>
        <p:txBody>
          <a:bodyPr>
            <a:noAutofit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en-GB" sz="2400" dirty="0" smtClean="0">
                <a:solidFill>
                  <a:schemeClr val="bg1"/>
                </a:solidFill>
                <a:latin typeface="Gotham Book"/>
              </a:rPr>
              <a:t>Proverbs </a:t>
            </a:r>
            <a:r>
              <a:rPr lang="en-GB" sz="2400" dirty="0">
                <a:solidFill>
                  <a:schemeClr val="bg1"/>
                </a:solidFill>
                <a:latin typeface="Gotham Book"/>
              </a:rPr>
              <a:t>4:23 encourages us to make the condition of our heart a priority in our walk with God. It says:</a:t>
            </a:r>
          </a:p>
          <a:p>
            <a:pPr marL="0" indent="0">
              <a:lnSpc>
                <a:spcPct val="110000"/>
              </a:lnSpc>
              <a:buNone/>
            </a:pPr>
            <a:endParaRPr lang="en-GB" sz="2400" dirty="0">
              <a:solidFill>
                <a:schemeClr val="bg1"/>
              </a:solidFill>
              <a:latin typeface="Gotham Book"/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en-GB" sz="2400" dirty="0">
                <a:solidFill>
                  <a:srgbClr val="FFFF00"/>
                </a:solidFill>
                <a:latin typeface="Gotham Book"/>
              </a:rPr>
              <a:t>“Above all else, guard your heart, for everything you do flows from it.” </a:t>
            </a:r>
            <a:r>
              <a:rPr lang="en-GB" sz="2400" dirty="0" smtClean="0">
                <a:solidFill>
                  <a:schemeClr val="bg1"/>
                </a:solidFill>
                <a:latin typeface="Gotham Book"/>
              </a:rPr>
              <a:t>NIV</a:t>
            </a:r>
            <a:r>
              <a:rPr lang="en-GB" sz="2400" dirty="0">
                <a:solidFill>
                  <a:srgbClr val="FFFF00"/>
                </a:solidFill>
                <a:latin typeface="Gotham Book"/>
              </a:rPr>
              <a:t/>
            </a:r>
            <a:br>
              <a:rPr lang="en-GB" sz="2400" dirty="0">
                <a:solidFill>
                  <a:srgbClr val="FFFF00"/>
                </a:solidFill>
                <a:latin typeface="Gotham Book"/>
              </a:rPr>
            </a:br>
            <a:r>
              <a:rPr lang="en-GB" sz="2400" dirty="0">
                <a:solidFill>
                  <a:srgbClr val="FFFF00"/>
                </a:solidFill>
                <a:latin typeface="Gotham Book"/>
              </a:rPr>
              <a:t>“Guard your heart above all else, for it determines the course of your life.” </a:t>
            </a:r>
            <a:r>
              <a:rPr lang="en-GB" sz="2400" dirty="0" smtClean="0">
                <a:solidFill>
                  <a:schemeClr val="bg1"/>
                </a:solidFill>
                <a:latin typeface="Gotham Book"/>
              </a:rPr>
              <a:t>NLT</a:t>
            </a:r>
            <a:r>
              <a:rPr lang="en-GB" sz="2400" dirty="0">
                <a:solidFill>
                  <a:srgbClr val="FFFF00"/>
                </a:solidFill>
                <a:latin typeface="Gotham Book"/>
              </a:rPr>
              <a:t/>
            </a:r>
            <a:br>
              <a:rPr lang="en-GB" sz="2400" dirty="0">
                <a:solidFill>
                  <a:srgbClr val="FFFF00"/>
                </a:solidFill>
                <a:latin typeface="Gotham Book"/>
              </a:rPr>
            </a:br>
            <a:r>
              <a:rPr lang="en-GB" sz="2400" dirty="0">
                <a:solidFill>
                  <a:srgbClr val="FFFF00"/>
                </a:solidFill>
                <a:latin typeface="Gotham Book"/>
              </a:rPr>
              <a:t>“Keep your heart with all vigilance, for from it flow the springs of life.” </a:t>
            </a:r>
            <a:r>
              <a:rPr lang="en-GB" sz="2400" dirty="0">
                <a:solidFill>
                  <a:schemeClr val="bg1"/>
                </a:solidFill>
                <a:latin typeface="Gotham Book"/>
              </a:rPr>
              <a:t>ESV</a:t>
            </a:r>
          </a:p>
          <a:p>
            <a:pPr marL="0" indent="0">
              <a:lnSpc>
                <a:spcPct val="110000"/>
              </a:lnSpc>
              <a:buNone/>
            </a:pPr>
            <a:endParaRPr lang="en-GB" dirty="0"/>
          </a:p>
          <a:p>
            <a:pPr marL="0" indent="0">
              <a:lnSpc>
                <a:spcPct val="110000"/>
              </a:lnSpc>
              <a:buNone/>
            </a:pPr>
            <a:r>
              <a:rPr lang="en-GB" sz="2400" dirty="0">
                <a:solidFill>
                  <a:schemeClr val="bg1"/>
                </a:solidFill>
                <a:latin typeface="Gotham Book"/>
              </a:rPr>
              <a:t>I want to give you </a:t>
            </a:r>
            <a:r>
              <a:rPr lang="en-GB" sz="2400" b="1" u="sng" dirty="0">
                <a:solidFill>
                  <a:srgbClr val="FFFF00"/>
                </a:solidFill>
                <a:latin typeface="Gotham Book"/>
              </a:rPr>
              <a:t>3 health tips</a:t>
            </a:r>
            <a:r>
              <a:rPr lang="en-GB" sz="2400" dirty="0">
                <a:solidFill>
                  <a:schemeClr val="bg1"/>
                </a:solidFill>
                <a:latin typeface="Gotham Book"/>
              </a:rPr>
              <a:t> that will improve your spiritual heart condition as you come to participate in the Lord’s Supper.</a:t>
            </a:r>
          </a:p>
        </p:txBody>
      </p:sp>
    </p:spTree>
    <p:extLst>
      <p:ext uri="{BB962C8B-B14F-4D97-AF65-F5344CB8AC3E}">
        <p14:creationId xmlns:p14="http://schemas.microsoft.com/office/powerpoint/2010/main" val="3758431417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E594A1-208B-4314-A734-1611C1BFEB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55675"/>
          </a:xfrm>
        </p:spPr>
        <p:txBody>
          <a:bodyPr>
            <a:normAutofit/>
          </a:bodyPr>
          <a:lstStyle/>
          <a:p>
            <a:pPr lvl="0" algn="ctr">
              <a:lnSpc>
                <a:spcPct val="100000"/>
              </a:lnSpc>
              <a:spcBef>
                <a:spcPts val="1000"/>
              </a:spcBef>
            </a:pPr>
            <a:r>
              <a:rPr lang="en-GB" sz="5400" b="1" dirty="0">
                <a:solidFill>
                  <a:srgbClr val="FFFF00"/>
                </a:solidFill>
                <a:latin typeface="Gotham Book"/>
                <a:cs typeface="Calibri"/>
                <a:sym typeface="Calibri"/>
              </a:rPr>
              <a:t>The Posture of our Hearts</a:t>
            </a:r>
            <a:endParaRPr lang="en-GB" sz="54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C69128-AC05-47D4-AFFD-5F213203A3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31800" y="1690688"/>
            <a:ext cx="11264900" cy="4834763"/>
          </a:xfrm>
        </p:spPr>
        <p:txBody>
          <a:bodyPr>
            <a:normAutofit fontScale="92500" lnSpcReduction="20000"/>
          </a:bodyPr>
          <a:lstStyle/>
          <a:p>
            <a:pPr marL="0" lvl="0" indent="0">
              <a:lnSpc>
                <a:spcPct val="110000"/>
              </a:lnSpc>
              <a:buNone/>
            </a:pPr>
            <a:r>
              <a:rPr lang="en-US" b="1" dirty="0" smtClean="0">
                <a:solidFill>
                  <a:srgbClr val="FFFF00"/>
                </a:solidFill>
                <a:latin typeface="Gotham Book"/>
              </a:rPr>
              <a:t>1. With </a:t>
            </a:r>
            <a:r>
              <a:rPr lang="en-US" b="1" dirty="0">
                <a:solidFill>
                  <a:srgbClr val="FFFF00"/>
                </a:solidFill>
                <a:latin typeface="Gotham Book"/>
              </a:rPr>
              <a:t>SOBERNESS (not somber, as in “gloomy or depressing.”)</a:t>
            </a:r>
          </a:p>
          <a:p>
            <a:pPr marL="0" lvl="0" indent="0">
              <a:lnSpc>
                <a:spcPct val="110000"/>
              </a:lnSpc>
              <a:buNone/>
            </a:pPr>
            <a:r>
              <a:rPr lang="en-US" sz="2600" dirty="0" smtClean="0">
                <a:solidFill>
                  <a:srgbClr val="FFFFFF"/>
                </a:solidFill>
                <a:latin typeface="Gotham Book"/>
              </a:rPr>
              <a:t>There </a:t>
            </a:r>
            <a:r>
              <a:rPr lang="en-US" sz="2600" dirty="0">
                <a:solidFill>
                  <a:srgbClr val="FFFFFF"/>
                </a:solidFill>
                <a:latin typeface="Gotham Book"/>
              </a:rPr>
              <a:t>should be a sense of gravity about what we are participating in as we </a:t>
            </a:r>
            <a:r>
              <a:rPr lang="en-US" sz="2600" dirty="0" smtClean="0">
                <a:solidFill>
                  <a:srgbClr val="FFFFFF"/>
                </a:solidFill>
                <a:latin typeface="Gotham Book"/>
              </a:rPr>
              <a:t>consider </a:t>
            </a:r>
            <a:r>
              <a:rPr lang="en-US" sz="2600" dirty="0">
                <a:solidFill>
                  <a:srgbClr val="FFFFFF"/>
                </a:solidFill>
                <a:latin typeface="Gotham Book"/>
              </a:rPr>
              <a:t>what Jesus has done for us. </a:t>
            </a:r>
          </a:p>
          <a:p>
            <a:pPr marL="0" lvl="0" indent="0">
              <a:lnSpc>
                <a:spcPct val="110000"/>
              </a:lnSpc>
              <a:buNone/>
            </a:pPr>
            <a:endParaRPr lang="en-US" sz="2600" dirty="0">
              <a:solidFill>
                <a:srgbClr val="FFFFFF"/>
              </a:solidFill>
              <a:latin typeface="Gotham Book"/>
            </a:endParaRPr>
          </a:p>
          <a:p>
            <a:pPr marL="0" lvl="0" indent="0">
              <a:lnSpc>
                <a:spcPct val="110000"/>
              </a:lnSpc>
              <a:buNone/>
            </a:pPr>
            <a:r>
              <a:rPr lang="en-US" sz="2600" dirty="0" smtClean="0">
                <a:solidFill>
                  <a:srgbClr val="FFFFFF"/>
                </a:solidFill>
                <a:latin typeface="Gotham Book"/>
              </a:rPr>
              <a:t>“</a:t>
            </a:r>
            <a:r>
              <a:rPr lang="en-US" sz="2600" dirty="0">
                <a:solidFill>
                  <a:srgbClr val="FFFFFF"/>
                </a:solidFill>
                <a:latin typeface="Gotham Book"/>
              </a:rPr>
              <a:t>This is my body </a:t>
            </a:r>
            <a:r>
              <a:rPr lang="en-US" sz="2600" dirty="0">
                <a:solidFill>
                  <a:srgbClr val="FFFF00"/>
                </a:solidFill>
                <a:latin typeface="Gotham Book"/>
              </a:rPr>
              <a:t>*</a:t>
            </a:r>
            <a:r>
              <a:rPr lang="en-US" sz="2600" dirty="0">
                <a:solidFill>
                  <a:srgbClr val="FFFFFF"/>
                </a:solidFill>
                <a:latin typeface="Gotham Book"/>
              </a:rPr>
              <a:t>, which is for you; </a:t>
            </a:r>
            <a:r>
              <a:rPr lang="en-US" sz="2600" b="1" u="sng" dirty="0">
                <a:solidFill>
                  <a:srgbClr val="FFFF00"/>
                </a:solidFill>
                <a:latin typeface="Gotham Book"/>
              </a:rPr>
              <a:t>do this in remembrance of me</a:t>
            </a:r>
            <a:r>
              <a:rPr lang="en-US" sz="2600" dirty="0">
                <a:solidFill>
                  <a:srgbClr val="FFFFFF"/>
                </a:solidFill>
                <a:latin typeface="Gotham Book"/>
              </a:rPr>
              <a:t>.” </a:t>
            </a:r>
            <a:r>
              <a:rPr lang="en-US" sz="2600" dirty="0">
                <a:solidFill>
                  <a:srgbClr val="FFFF00"/>
                </a:solidFill>
                <a:latin typeface="Gotham Book"/>
              </a:rPr>
              <a:t>(v24)</a:t>
            </a:r>
          </a:p>
          <a:p>
            <a:pPr marL="0" lvl="0" indent="0">
              <a:lnSpc>
                <a:spcPct val="110000"/>
              </a:lnSpc>
              <a:buNone/>
            </a:pPr>
            <a:r>
              <a:rPr lang="en-US" sz="2600" dirty="0" smtClean="0">
                <a:solidFill>
                  <a:srgbClr val="FFFFFF"/>
                </a:solidFill>
                <a:latin typeface="Gotham Book"/>
              </a:rPr>
              <a:t>“</a:t>
            </a:r>
            <a:r>
              <a:rPr lang="en-US" sz="2600" dirty="0">
                <a:solidFill>
                  <a:srgbClr val="FFFFFF"/>
                </a:solidFill>
                <a:latin typeface="Gotham Book"/>
              </a:rPr>
              <a:t>This cup is the new covenant in my blood; </a:t>
            </a:r>
            <a:r>
              <a:rPr lang="en-US" sz="2600" b="1" u="sng" dirty="0">
                <a:solidFill>
                  <a:srgbClr val="FFFF00"/>
                </a:solidFill>
                <a:latin typeface="Gotham Book"/>
              </a:rPr>
              <a:t>do this</a:t>
            </a:r>
            <a:r>
              <a:rPr lang="en-US" sz="2600" dirty="0">
                <a:solidFill>
                  <a:srgbClr val="FFFFFF"/>
                </a:solidFill>
                <a:latin typeface="Gotham Book"/>
              </a:rPr>
              <a:t>, whenever you drink </a:t>
            </a:r>
            <a:r>
              <a:rPr lang="en-US" sz="2600" dirty="0" smtClean="0">
                <a:solidFill>
                  <a:srgbClr val="FFFFFF"/>
                </a:solidFill>
                <a:latin typeface="Gotham Book"/>
              </a:rPr>
              <a:t>it, </a:t>
            </a:r>
            <a:r>
              <a:rPr lang="en-US" sz="2600" b="1" u="sng" dirty="0" smtClean="0">
                <a:solidFill>
                  <a:srgbClr val="FFFF00"/>
                </a:solidFill>
                <a:latin typeface="Gotham Book"/>
              </a:rPr>
              <a:t>in </a:t>
            </a:r>
            <a:r>
              <a:rPr lang="en-US" sz="2600" b="1" u="sng" dirty="0">
                <a:solidFill>
                  <a:srgbClr val="FFFF00"/>
                </a:solidFill>
                <a:latin typeface="Gotham Book"/>
              </a:rPr>
              <a:t>remembrance of me</a:t>
            </a:r>
            <a:r>
              <a:rPr lang="en-US" sz="2600" dirty="0">
                <a:solidFill>
                  <a:srgbClr val="FFFFFF"/>
                </a:solidFill>
                <a:latin typeface="Gotham Book"/>
              </a:rPr>
              <a:t>.” </a:t>
            </a:r>
            <a:r>
              <a:rPr lang="en-US" sz="2600" dirty="0">
                <a:solidFill>
                  <a:srgbClr val="FFFF00"/>
                </a:solidFill>
                <a:latin typeface="Gotham Book"/>
              </a:rPr>
              <a:t>(v25)   * </a:t>
            </a:r>
            <a:r>
              <a:rPr lang="en-US" sz="2600" u="sng" dirty="0">
                <a:solidFill>
                  <a:schemeClr val="bg1"/>
                </a:solidFill>
                <a:latin typeface="Gotham Book"/>
              </a:rPr>
              <a:t>Illustration: Family Photograph</a:t>
            </a:r>
            <a:endParaRPr lang="en-US" sz="2600" dirty="0">
              <a:solidFill>
                <a:srgbClr val="FFFF00"/>
              </a:solidFill>
              <a:latin typeface="Gotham Book"/>
            </a:endParaRPr>
          </a:p>
          <a:p>
            <a:pPr marL="0" lvl="0" indent="0">
              <a:lnSpc>
                <a:spcPct val="110000"/>
              </a:lnSpc>
              <a:buNone/>
            </a:pPr>
            <a:endParaRPr lang="en-US" sz="2600" dirty="0">
              <a:solidFill>
                <a:srgbClr val="FFFF00"/>
              </a:solidFill>
              <a:latin typeface="Gotham Book"/>
            </a:endParaRPr>
          </a:p>
          <a:p>
            <a:pPr marL="0" lvl="0" indent="0">
              <a:lnSpc>
                <a:spcPct val="110000"/>
              </a:lnSpc>
              <a:buNone/>
            </a:pPr>
            <a:r>
              <a:rPr lang="en-US" sz="2600" dirty="0" smtClean="0">
                <a:solidFill>
                  <a:srgbClr val="FFFFFF"/>
                </a:solidFill>
                <a:latin typeface="Gotham Book"/>
              </a:rPr>
              <a:t>When </a:t>
            </a:r>
            <a:r>
              <a:rPr lang="en-US" sz="2600" dirty="0">
                <a:solidFill>
                  <a:srgbClr val="FFFFFF"/>
                </a:solidFill>
                <a:latin typeface="Gotham Book"/>
              </a:rPr>
              <a:t>we participate in Communion, we “</a:t>
            </a:r>
            <a:r>
              <a:rPr lang="en-US" sz="2600" b="1" u="sng" dirty="0">
                <a:solidFill>
                  <a:srgbClr val="FFFF00"/>
                </a:solidFill>
                <a:latin typeface="Gotham Book"/>
              </a:rPr>
              <a:t>proclaim the Lord’s death</a:t>
            </a:r>
            <a:r>
              <a:rPr lang="en-US" sz="2600" dirty="0">
                <a:solidFill>
                  <a:srgbClr val="FFFFFF"/>
                </a:solidFill>
                <a:latin typeface="Gotham Book"/>
              </a:rPr>
              <a:t>” </a:t>
            </a:r>
            <a:r>
              <a:rPr lang="en-US" sz="2600" dirty="0">
                <a:solidFill>
                  <a:srgbClr val="FFFF00"/>
                </a:solidFill>
                <a:latin typeface="Gotham Book"/>
              </a:rPr>
              <a:t>(v26)</a:t>
            </a:r>
            <a:r>
              <a:rPr lang="en-US" sz="2600" dirty="0">
                <a:solidFill>
                  <a:srgbClr val="FFFFFF"/>
                </a:solidFill>
                <a:latin typeface="Gotham Book"/>
              </a:rPr>
              <a:t> </a:t>
            </a:r>
            <a:r>
              <a:rPr lang="en-US" sz="2600" dirty="0" smtClean="0">
                <a:solidFill>
                  <a:srgbClr val="FFFFFF"/>
                </a:solidFill>
                <a:latin typeface="Gotham Book"/>
              </a:rPr>
              <a:t> and </a:t>
            </a:r>
            <a:r>
              <a:rPr lang="en-US" sz="2600" dirty="0">
                <a:solidFill>
                  <a:srgbClr val="FFFFFF"/>
                </a:solidFill>
                <a:latin typeface="Gotham Book"/>
              </a:rPr>
              <a:t>that causes our hearts to have a sense of weightiness as </a:t>
            </a:r>
            <a:r>
              <a:rPr lang="en-US" sz="2600" dirty="0" smtClean="0">
                <a:solidFill>
                  <a:srgbClr val="FFFFFF"/>
                </a:solidFill>
                <a:latin typeface="Gotham Book"/>
              </a:rPr>
              <a:t>we think </a:t>
            </a:r>
            <a:r>
              <a:rPr lang="en-US" sz="2600" dirty="0">
                <a:solidFill>
                  <a:srgbClr val="FFFFFF"/>
                </a:solidFill>
                <a:latin typeface="Gotham Book"/>
              </a:rPr>
              <a:t>about His suffering on our behalf.</a:t>
            </a:r>
          </a:p>
          <a:p>
            <a:pPr>
              <a:lnSpc>
                <a:spcPct val="110000"/>
              </a:lnSpc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53417636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45ECC0-C118-436C-9AE3-8F055BFAED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01625"/>
            <a:ext cx="10515600" cy="1031875"/>
          </a:xfrm>
        </p:spPr>
        <p:txBody>
          <a:bodyPr/>
          <a:lstStyle/>
          <a:p>
            <a:pPr algn="ctr"/>
            <a:r>
              <a:rPr lang="en-GB" sz="5400" b="1" dirty="0">
                <a:solidFill>
                  <a:srgbClr val="FFFF00"/>
                </a:solidFill>
                <a:latin typeface="Gotham Book"/>
                <a:cs typeface="Calibri"/>
                <a:sym typeface="Calibri"/>
              </a:rPr>
              <a:t>The Posture of our Hearts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DEECC4-9129-4F80-B917-84BED1E91B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04800" y="1181100"/>
            <a:ext cx="11506200" cy="5218875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GB" b="1" dirty="0">
                <a:solidFill>
                  <a:schemeClr val="bg1"/>
                </a:solidFill>
                <a:latin typeface="Gotham Book"/>
              </a:rPr>
              <a:t>A Kingdom of God Health Warning (Vs 27-32</a:t>
            </a:r>
            <a:r>
              <a:rPr lang="en-GB" b="1" dirty="0" smtClean="0">
                <a:solidFill>
                  <a:schemeClr val="bg1"/>
                </a:solidFill>
                <a:latin typeface="Gotham Book"/>
              </a:rPr>
              <a:t>)</a:t>
            </a:r>
            <a:endParaRPr lang="en-GB" dirty="0"/>
          </a:p>
          <a:p>
            <a:pPr marL="0" indent="0">
              <a:lnSpc>
                <a:spcPct val="100000"/>
              </a:lnSpc>
              <a:buNone/>
            </a:pPr>
            <a:r>
              <a:rPr lang="en-GB" sz="2400" dirty="0">
                <a:solidFill>
                  <a:schemeClr val="bg1"/>
                </a:solidFill>
                <a:latin typeface="Gotham Book"/>
              </a:rPr>
              <a:t>When Paul says “Therefore whoever eats the bread or drinks the cup of the Lord in an unworthy manner” </a:t>
            </a:r>
            <a:r>
              <a:rPr lang="en-GB" sz="2400" dirty="0">
                <a:solidFill>
                  <a:srgbClr val="FFFF00"/>
                </a:solidFill>
                <a:latin typeface="Gotham Book"/>
              </a:rPr>
              <a:t>(v27)</a:t>
            </a:r>
            <a:r>
              <a:rPr lang="en-GB" sz="2400" dirty="0">
                <a:solidFill>
                  <a:schemeClr val="bg1"/>
                </a:solidFill>
                <a:latin typeface="Gotham Book"/>
              </a:rPr>
              <a:t>,</a:t>
            </a:r>
            <a:r>
              <a:rPr lang="en-GB" sz="2400" dirty="0">
                <a:solidFill>
                  <a:srgbClr val="FFFF00"/>
                </a:solidFill>
                <a:latin typeface="Gotham Book"/>
              </a:rPr>
              <a:t> </a:t>
            </a:r>
            <a:r>
              <a:rPr lang="en-GB" sz="2400" dirty="0">
                <a:solidFill>
                  <a:schemeClr val="bg1"/>
                </a:solidFill>
                <a:latin typeface="Gotham Book"/>
              </a:rPr>
              <a:t>he is not talking about the “worthiness” of the participant but the “worthiness” of his manner of partaking of it. </a:t>
            </a:r>
          </a:p>
          <a:p>
            <a:pPr marL="0" indent="0">
              <a:lnSpc>
                <a:spcPct val="100000"/>
              </a:lnSpc>
              <a:buNone/>
            </a:pPr>
            <a:endParaRPr lang="en-GB" sz="1200" dirty="0">
              <a:solidFill>
                <a:schemeClr val="bg1"/>
              </a:solidFill>
              <a:latin typeface="Gotham Book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GB" sz="2400" dirty="0">
                <a:solidFill>
                  <a:schemeClr val="bg1"/>
                </a:solidFill>
                <a:latin typeface="Gotham Book"/>
              </a:rPr>
              <a:t>Therefore, it is vital that we “examine ourselves” </a:t>
            </a:r>
            <a:r>
              <a:rPr lang="en-GB" sz="2400" dirty="0">
                <a:solidFill>
                  <a:srgbClr val="FFFF00"/>
                </a:solidFill>
                <a:latin typeface="Gotham Book"/>
              </a:rPr>
              <a:t>(v28) </a:t>
            </a:r>
            <a:r>
              <a:rPr lang="en-GB" sz="2400" dirty="0">
                <a:solidFill>
                  <a:schemeClr val="bg1"/>
                </a:solidFill>
                <a:latin typeface="Gotham Book"/>
              </a:rPr>
              <a:t>before we participate otherwise we could be bringing judgement on ourselves </a:t>
            </a:r>
            <a:r>
              <a:rPr lang="en-GB" sz="2400" dirty="0">
                <a:solidFill>
                  <a:srgbClr val="FFFF00"/>
                </a:solidFill>
                <a:latin typeface="Gotham Book"/>
              </a:rPr>
              <a:t>(v29) </a:t>
            </a:r>
            <a:r>
              <a:rPr lang="en-GB" sz="2400" dirty="0">
                <a:solidFill>
                  <a:schemeClr val="bg1"/>
                </a:solidFill>
                <a:latin typeface="Gotham Book"/>
              </a:rPr>
              <a:t>which Paul infers presents itself in people becoming weak and sick, and some even dying. </a:t>
            </a:r>
            <a:r>
              <a:rPr lang="en-GB" sz="2400" dirty="0">
                <a:solidFill>
                  <a:srgbClr val="FFFF00"/>
                </a:solidFill>
                <a:latin typeface="Gotham Book"/>
              </a:rPr>
              <a:t>(v30)</a:t>
            </a:r>
          </a:p>
          <a:p>
            <a:pPr marL="0" indent="0">
              <a:lnSpc>
                <a:spcPct val="100000"/>
              </a:lnSpc>
              <a:buNone/>
            </a:pPr>
            <a:endParaRPr lang="en-GB" sz="1200" dirty="0">
              <a:solidFill>
                <a:schemeClr val="bg1"/>
              </a:solidFill>
              <a:latin typeface="Gotham Book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GB" sz="2400" dirty="0">
                <a:solidFill>
                  <a:schemeClr val="bg1"/>
                </a:solidFill>
                <a:latin typeface="Gotham Book"/>
              </a:rPr>
              <a:t>“He (Paul) warns that if you come to the Lord’s Supper in a cavalier, callous, careless way that does not discern the seriousness of what happened on the cross, you may, if you are a believer, lose your life, not because of wrath, but as an act of God’s fatherly discipline.” John </a:t>
            </a:r>
            <a:r>
              <a:rPr lang="en-GB" sz="2400" dirty="0" smtClean="0">
                <a:solidFill>
                  <a:schemeClr val="bg1"/>
                </a:solidFill>
                <a:latin typeface="Gotham Book"/>
              </a:rPr>
              <a:t>Piper</a:t>
            </a:r>
            <a:endParaRPr lang="en-GB" sz="2000" dirty="0">
              <a:solidFill>
                <a:schemeClr val="bg1"/>
              </a:solidFill>
              <a:latin typeface="Gotham Book"/>
            </a:endParaRPr>
          </a:p>
        </p:txBody>
      </p:sp>
    </p:spTree>
    <p:extLst>
      <p:ext uri="{BB962C8B-B14F-4D97-AF65-F5344CB8AC3E}">
        <p14:creationId xmlns:p14="http://schemas.microsoft.com/office/powerpoint/2010/main" val="3824357651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4103</TotalTime>
  <Words>731</Words>
  <Application>Microsoft Office PowerPoint</Application>
  <PresentationFormat>Widescreen</PresentationFormat>
  <Paragraphs>77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Gotham Book</vt:lpstr>
      <vt:lpstr>Office Theme</vt:lpstr>
      <vt:lpstr>PowerPoint Presentation</vt:lpstr>
      <vt:lpstr>What Comes To Mind?</vt:lpstr>
      <vt:lpstr>What does the Bible Say?</vt:lpstr>
      <vt:lpstr>What does the Bible Say?</vt:lpstr>
      <vt:lpstr>What does the Bible Say?</vt:lpstr>
      <vt:lpstr>The Heart of the Problem is the Heart</vt:lpstr>
      <vt:lpstr>Time for a Heart Check Up!</vt:lpstr>
      <vt:lpstr>The Posture of our Hearts</vt:lpstr>
      <vt:lpstr>The Posture of our Hearts</vt:lpstr>
      <vt:lpstr>The Posture of our Hearts </vt:lpstr>
      <vt:lpstr>The Posture of our Hearts </vt:lpstr>
      <vt:lpstr>Practicalities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Hugh</dc:creator>
  <cp:lastModifiedBy>Admin</cp:lastModifiedBy>
  <cp:revision>150</cp:revision>
  <cp:lastPrinted>2019-03-24T06:42:25Z</cp:lastPrinted>
  <dcterms:modified xsi:type="dcterms:W3CDTF">2019-05-17T10:19:07Z</dcterms:modified>
</cp:coreProperties>
</file>