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81" r:id="rId3"/>
    <p:sldId id="260" r:id="rId4"/>
    <p:sldId id="265" r:id="rId5"/>
    <p:sldId id="273" r:id="rId6"/>
    <p:sldId id="284" r:id="rId7"/>
    <p:sldId id="282" r:id="rId8"/>
    <p:sldId id="285" r:id="rId9"/>
    <p:sldId id="287" r:id="rId10"/>
    <p:sldId id="286" r:id="rId11"/>
    <p:sldId id="288" r:id="rId12"/>
    <p:sldId id="290" r:id="rId13"/>
    <p:sldId id="291" r:id="rId14"/>
    <p:sldId id="289" r:id="rId15"/>
    <p:sldId id="280" r:id="rId16"/>
    <p:sldId id="256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466"/>
    <p:restoredTop sz="96093"/>
  </p:normalViewPr>
  <p:slideViewPr>
    <p:cSldViewPr snapToGrid="0">
      <p:cViewPr varScale="1">
        <p:scale>
          <a:sx n="112" d="100"/>
          <a:sy n="112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79E577-FA9B-BF02-B8F6-137B28DB8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F378CE-46AD-5049-1783-6928BADC9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531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59" y="554182"/>
            <a:ext cx="11068493" cy="585725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Empowered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Obedient 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Dependent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69446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372140"/>
            <a:ext cx="11472530" cy="6039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kern="100" baseline="300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17</a:t>
            </a:r>
            <a:r>
              <a:rPr lang="en-GB" sz="32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‘Watch me,’ he told them. ‘</a:t>
            </a:r>
            <a:r>
              <a:rPr lang="en-GB" sz="3200" kern="100" dirty="0">
                <a:solidFill>
                  <a:srgbClr val="FFFF00"/>
                </a:solidFill>
                <a:latin typeface="CMG Sans SemiBold" pitchFamily="2" charset="77"/>
                <a:cs typeface="Times New Roman" panose="02020603050405020304" pitchFamily="18" charset="0"/>
              </a:rPr>
              <a:t>Follow my lead. When I get to the edge of the camp, do exactly as I do. </a:t>
            </a:r>
            <a:r>
              <a:rPr lang="en-GB" sz="3200" kern="100" baseline="300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18</a:t>
            </a:r>
            <a:r>
              <a:rPr lang="en-GB" sz="32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 When I and all who are with me blow our trumpets, then from all round the camp blow yours and shout, “For the Lord and for Gideon.”’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Judges </a:t>
            </a:r>
            <a:r>
              <a:rPr lang="en-GB" sz="2000" dirty="0">
                <a:solidFill>
                  <a:schemeClr val="bg1"/>
                </a:solidFill>
                <a:latin typeface="CMG Sans SemiBold" pitchFamily="2" charset="77"/>
                <a:ea typeface="Times New Roman" panose="02020603050405020304" pitchFamily="18" charset="0"/>
              </a:rPr>
              <a:t>7</a:t>
            </a:r>
            <a:r>
              <a:rPr lang="en-GB" sz="2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v17-18 NIV</a:t>
            </a:r>
            <a:endParaRPr lang="en-GB" sz="2000" dirty="0">
              <a:solidFill>
                <a:schemeClr val="bg1"/>
              </a:solidFill>
              <a:effectLst/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68511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372140"/>
            <a:ext cx="11472530" cy="6039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kern="100" baseline="300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32</a:t>
            </a:r>
            <a:r>
              <a:rPr lang="en-GB" sz="32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 And what more shall I say? I do not have time to tell about </a:t>
            </a:r>
            <a:r>
              <a:rPr lang="en-GB" sz="3200" kern="100" dirty="0">
                <a:solidFill>
                  <a:srgbClr val="FFFF00"/>
                </a:solidFill>
                <a:latin typeface="CMG Sans SemiBold" pitchFamily="2" charset="77"/>
                <a:cs typeface="Times New Roman" panose="02020603050405020304" pitchFamily="18" charset="0"/>
              </a:rPr>
              <a:t>Gideon</a:t>
            </a:r>
            <a:r>
              <a:rPr lang="en-GB" sz="32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, Barak, Samson and Jephthah, about David and Samuel and the prophets, </a:t>
            </a:r>
            <a:r>
              <a:rPr lang="en-GB" sz="3200" kern="100" baseline="300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33</a:t>
            </a:r>
            <a:r>
              <a:rPr lang="en-GB" sz="32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 who through faith conquered kingdoms, administered justice, and gained what was promised; who shut the mouths of lions, </a:t>
            </a:r>
            <a:r>
              <a:rPr lang="en-GB" sz="3200" kern="100" baseline="300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34</a:t>
            </a:r>
            <a:r>
              <a:rPr lang="en-GB" sz="32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 quenched the fury of the flames, and escaped the edge of the sword; whose weakness was turned to strength; and who became powerful in battle and routed foreign armies.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Hebrews 11v32-34 NIV</a:t>
            </a:r>
            <a:endParaRPr lang="en-GB" sz="2000" dirty="0">
              <a:solidFill>
                <a:schemeClr val="bg1"/>
              </a:solidFill>
              <a:effectLst/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63137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372140"/>
            <a:ext cx="11472530" cy="6039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Only do what I see the Father doing: </a:t>
            </a:r>
            <a:r>
              <a:rPr lang="en-GB" sz="3200" b="1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19 </a:t>
            </a:r>
            <a:r>
              <a:rPr lang="en-GB" sz="32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Jesus gave them this answer: ‘Very truly I tell you, the Son can do nothing by himself; he can do only what he sees his Father doing, because whatever the Father does the Son also does.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John 5:19 </a:t>
            </a:r>
            <a:r>
              <a:rPr lang="en-GB" sz="2000" kern="100" dirty="0">
                <a:solidFill>
                  <a:schemeClr val="bg1"/>
                </a:solidFill>
                <a:latin typeface="CMG Sans SemiBold" pitchFamily="2" charset="77"/>
                <a:cs typeface="Times New Roman" panose="02020603050405020304" pitchFamily="18" charset="0"/>
              </a:rPr>
              <a:t>NIV</a:t>
            </a:r>
            <a:endParaRPr lang="en-GB" sz="2000" dirty="0">
              <a:solidFill>
                <a:schemeClr val="bg1"/>
              </a:solidFill>
              <a:effectLst/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79497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59" y="554182"/>
            <a:ext cx="11068493" cy="585725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Empowered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Obedient 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Dependent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559375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560654-4CF4-9574-1978-9009CA7576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605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155A69-1DD3-F357-538D-239AB65DB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373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329FAA-4A91-34CD-7FDF-FDD77F4A0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09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79E577-FA9B-BF02-B8F6-137B28DB8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5F378CE-46AD-5049-1783-6928BADC9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224000" cy="6876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9E247B2-2EF0-334C-CD98-DCBA88BC48BE}"/>
              </a:ext>
            </a:extLst>
          </p:cNvPr>
          <p:cNvSpPr txBox="1"/>
          <p:nvPr/>
        </p:nvSpPr>
        <p:spPr>
          <a:xfrm>
            <a:off x="3394200" y="6044466"/>
            <a:ext cx="5435600" cy="646331"/>
          </a:xfrm>
          <a:prstGeom prst="rect">
            <a:avLst/>
          </a:prstGeom>
          <a:solidFill>
            <a:srgbClr val="21252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CMG Sans Black" pitchFamily="2" charset="77"/>
              </a:rPr>
              <a:t>AND LEAD</a:t>
            </a:r>
          </a:p>
        </p:txBody>
      </p:sp>
    </p:spTree>
    <p:extLst>
      <p:ext uri="{BB962C8B-B14F-4D97-AF65-F5344CB8AC3E}">
        <p14:creationId xmlns:p14="http://schemas.microsoft.com/office/powerpoint/2010/main" val="339589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679E577-FA9B-BF02-B8F6-137B28DB8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1708104-D563-7DA8-437E-575210AC0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24000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5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372140"/>
            <a:ext cx="11472530" cy="6039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33 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Now all the Midianites, Amalekites and other eastern peoples joined forces and crossed over the Jordan and camped in the Valley of Jezreel. </a:t>
            </a:r>
            <a:r>
              <a:rPr lang="en-GB" sz="3200" b="1" baseline="30000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34 </a:t>
            </a:r>
            <a:r>
              <a:rPr lang="en-GB" sz="32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Then the Spirit of the Lord came on Gideon, 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and he blew a trumpet, summoning the Abiezrites to follow him.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35 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He sent messengers throughout Manasseh, calling them to arms, and also into Asher, Zebulun and</a:t>
            </a: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  <a:ea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Naphtali, so that they too went up to meet them.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Judges 6v33-35 NIV</a:t>
            </a:r>
            <a:endParaRPr lang="en-GB" sz="2000" b="1" dirty="0">
              <a:solidFill>
                <a:schemeClr val="bg1"/>
              </a:solidFill>
              <a:effectLst/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0009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59" y="554182"/>
            <a:ext cx="11068493" cy="585725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Empowered</a:t>
            </a:r>
          </a:p>
        </p:txBody>
      </p:sp>
    </p:spTree>
    <p:extLst>
      <p:ext uri="{BB962C8B-B14F-4D97-AF65-F5344CB8AC3E}">
        <p14:creationId xmlns:p14="http://schemas.microsoft.com/office/powerpoint/2010/main" val="2531304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59" y="554182"/>
            <a:ext cx="11068493" cy="585725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Empowered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Obedient</a:t>
            </a:r>
          </a:p>
        </p:txBody>
      </p:sp>
    </p:spTree>
    <p:extLst>
      <p:ext uri="{BB962C8B-B14F-4D97-AF65-F5344CB8AC3E}">
        <p14:creationId xmlns:p14="http://schemas.microsoft.com/office/powerpoint/2010/main" val="2864933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372140"/>
            <a:ext cx="11472530" cy="6039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33 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Now all the Midianites, Amalekites and other eastern peoples joined forces and crossed over the Jordan and camped in the Valley of Jezreel. </a:t>
            </a:r>
            <a:r>
              <a:rPr lang="en-GB" sz="3200" b="1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34 </a:t>
            </a:r>
            <a:r>
              <a:rPr lang="en-GB" sz="32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Then the Spirit of the Lord came on Gideon, and </a:t>
            </a:r>
            <a:r>
              <a:rPr lang="en-GB" sz="32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he blew a trumpet, summoning the Abiezrites to follow him. </a:t>
            </a:r>
            <a:r>
              <a:rPr lang="en-GB" sz="3200" b="1" baseline="30000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35 </a:t>
            </a:r>
            <a:r>
              <a:rPr lang="en-GB" sz="32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He sent messengers throughout Manasseh, calling them to arms, and also into Asher, Zebulun and</a:t>
            </a:r>
            <a:r>
              <a:rPr lang="en-GB" sz="3200" b="1" dirty="0">
                <a:solidFill>
                  <a:srgbClr val="FFFF00"/>
                </a:solidFill>
                <a:latin typeface="CMG Sans SemiBold" pitchFamily="2" charset="77"/>
                <a:ea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rgbClr val="FFFF00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Naphtali, so that they too went up to meet them.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Judges 6v33-35 NIV</a:t>
            </a:r>
            <a:endParaRPr lang="en-GB" sz="2000" b="1" dirty="0">
              <a:solidFill>
                <a:schemeClr val="bg1"/>
              </a:solidFill>
              <a:effectLst/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9287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259" y="554182"/>
            <a:ext cx="11068493" cy="585725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Empowered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>
                    <a:lumMod val="85000"/>
                  </a:schemeClr>
                </a:solidFill>
                <a:latin typeface="CMG Sans SemiBold" pitchFamily="2" charset="77"/>
              </a:rPr>
              <a:t>Action taking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Dependent</a:t>
            </a:r>
          </a:p>
        </p:txBody>
      </p:sp>
    </p:spTree>
    <p:extLst>
      <p:ext uri="{BB962C8B-B14F-4D97-AF65-F5344CB8AC3E}">
        <p14:creationId xmlns:p14="http://schemas.microsoft.com/office/powerpoint/2010/main" val="259266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3F92BA2-CB19-F2F2-1062-4FD35780C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07" y="372140"/>
            <a:ext cx="11472530" cy="603929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200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GB" sz="3200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The Lord said to Gideon, ‘</a:t>
            </a:r>
            <a:r>
              <a:rPr lang="en-GB" sz="3200" u="sng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You have too many men</a:t>
            </a:r>
            <a:r>
              <a:rPr lang="en-GB" sz="3200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. I cannot deliver Midian into their hands, or Israel would boast against me, “My own strength has saved me.” </a:t>
            </a:r>
            <a:r>
              <a:rPr lang="en-GB" sz="3200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GB" sz="3200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Now announce to the army, “Anyone who trembles with fear may turn back and leave Mount Gilead.”’ </a:t>
            </a:r>
            <a:r>
              <a:rPr lang="en-GB" sz="3200" kern="100" dirty="0">
                <a:solidFill>
                  <a:srgbClr val="FFFF00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So twenty-two thousand men left, while ten thousand remained</a:t>
            </a:r>
            <a:r>
              <a:rPr lang="en-GB" sz="3200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3200" kern="100" baseline="300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GB" sz="3200" kern="100" dirty="0">
                <a:solidFill>
                  <a:schemeClr val="bg1"/>
                </a:solidFill>
                <a:effectLst/>
                <a:latin typeface="CMG Sans SemiBold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But the Lord said to Gideon, ‘There are still too many men… </a:t>
            </a:r>
            <a:r>
              <a:rPr lang="en-GB" sz="3200" baseline="30000" dirty="0">
                <a:solidFill>
                  <a:schemeClr val="bg1"/>
                </a:solidFill>
                <a:effectLst/>
                <a:latin typeface="CMG Sans SemiBold" pitchFamily="2" charset="77"/>
              </a:rPr>
              <a:t>7 </a:t>
            </a:r>
            <a:r>
              <a:rPr lang="en-GB" sz="3200" dirty="0">
                <a:solidFill>
                  <a:schemeClr val="bg1"/>
                </a:solidFill>
                <a:effectLst/>
                <a:latin typeface="CMG Sans SemiBold" pitchFamily="2" charset="77"/>
              </a:rPr>
              <a:t>The </a:t>
            </a:r>
            <a:r>
              <a:rPr lang="en-GB" sz="3200" cap="small" dirty="0">
                <a:solidFill>
                  <a:schemeClr val="bg1"/>
                </a:solidFill>
                <a:effectLst/>
                <a:latin typeface="CMG Sans SemiBold" pitchFamily="2" charset="77"/>
              </a:rPr>
              <a:t>Lord</a:t>
            </a:r>
            <a:r>
              <a:rPr lang="en-GB" sz="3200" cap="small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200" dirty="0">
                <a:solidFill>
                  <a:schemeClr val="bg1"/>
                </a:solidFill>
                <a:effectLst/>
                <a:latin typeface="CMG Sans SemiBold" pitchFamily="2" charset="77"/>
              </a:rPr>
              <a:t>said to Gideon, ‘</a:t>
            </a:r>
            <a:r>
              <a:rPr lang="en-GB" sz="3200" dirty="0">
                <a:solidFill>
                  <a:srgbClr val="FFFF00"/>
                </a:solidFill>
                <a:effectLst/>
                <a:latin typeface="CMG Sans SemiBold" pitchFamily="2" charset="77"/>
              </a:rPr>
              <a:t>With the three hundred men that lapped I will save you and give the Midianites into your hands. </a:t>
            </a:r>
            <a:r>
              <a:rPr lang="en-GB" sz="3200" u="sng" dirty="0">
                <a:solidFill>
                  <a:srgbClr val="FFFF00"/>
                </a:solidFill>
                <a:effectLst/>
                <a:latin typeface="CMG Sans SemiBold" pitchFamily="2" charset="77"/>
              </a:rPr>
              <a:t>Let all the others go home</a:t>
            </a:r>
            <a:r>
              <a:rPr lang="en-GB" sz="3200" dirty="0">
                <a:solidFill>
                  <a:schemeClr val="bg1"/>
                </a:solidFill>
                <a:effectLst/>
                <a:latin typeface="CMG Sans SemiBold" pitchFamily="2" charset="77"/>
              </a:rPr>
              <a:t>.’ </a:t>
            </a:r>
            <a:endParaRPr lang="en-GB" sz="3200" kern="100" dirty="0">
              <a:solidFill>
                <a:schemeClr val="bg1"/>
              </a:solidFill>
              <a:effectLst/>
              <a:latin typeface="CMG Sans SemiBold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effectLst/>
                <a:latin typeface="CMG Sans SemiBold" pitchFamily="2" charset="77"/>
                <a:ea typeface="Times New Roman" panose="02020603050405020304" pitchFamily="18" charset="0"/>
              </a:rPr>
              <a:t>Judges 6v33-35 NIV</a:t>
            </a:r>
            <a:endParaRPr lang="en-GB" sz="2000" dirty="0">
              <a:solidFill>
                <a:schemeClr val="bg1"/>
              </a:solidFill>
              <a:effectLst/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20866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4569</TotalTime>
  <Words>520</Words>
  <Application>Microsoft Macintosh PowerPoint</Application>
  <PresentationFormat>Widescreen</PresentationFormat>
  <Paragraphs>27</Paragraphs>
  <Slides>17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Aptos Display</vt:lpstr>
      <vt:lpstr>Arial</vt:lpstr>
      <vt:lpstr>CMG Sans Black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Pearce</dc:creator>
  <cp:lastModifiedBy>Hugh Pearce</cp:lastModifiedBy>
  <cp:revision>11</cp:revision>
  <dcterms:created xsi:type="dcterms:W3CDTF">2023-10-04T08:51:02Z</dcterms:created>
  <dcterms:modified xsi:type="dcterms:W3CDTF">2023-11-10T15:24:43Z</dcterms:modified>
</cp:coreProperties>
</file>