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59" r:id="rId3"/>
    <p:sldId id="279" r:id="rId4"/>
    <p:sldId id="282" r:id="rId5"/>
    <p:sldId id="280" r:id="rId6"/>
    <p:sldId id="281" r:id="rId7"/>
    <p:sldId id="283" r:id="rId8"/>
    <p:sldId id="284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32"/>
  </p:normalViewPr>
  <p:slideViewPr>
    <p:cSldViewPr snapToGrid="0" snapToObjects="1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E5F9F-BFC5-B34B-924A-C272C3DF3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CD76A-48AD-F845-8BA2-FC754761E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AD2DC-2BC0-474B-87F5-A4B02266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B91EF-FAC8-F347-A795-63BD9DAD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A205-8490-6344-A72A-97D852490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5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DC9A-551B-0C4D-B2EA-D7CD3E17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47E1E-CEAD-5044-AC01-5D4ADC6B5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4DE64-3097-2E40-AFD3-B482D164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473AB-03A7-C349-B0AE-EDA9A23B5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028C7-7E49-B94B-A4B8-C813D5EC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7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DA9440-3BE4-9D41-B9D3-2BE97C480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D2259-640A-7941-BB87-6FA71163E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637B1-BC44-1F43-9237-AE016207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EA6CB-34BD-7D4F-B348-FDC547A0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B809C-F0C0-5841-9853-8678A0E46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85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22407-27F5-194A-B223-A4F0E2B38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AFFF5-75A5-C148-8881-736A2CD36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88E25-6F3A-A141-931C-61192F498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496F2-8DD1-6B4B-8E50-F35D87131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25E51-C8F8-2743-9554-F575A31D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26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4976D-9603-724F-B6B6-7D1A0D095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90CE3-1E21-A64D-A7BC-AF1B1BED3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7FB62-3563-C242-80DF-28530BB8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2236B-A483-FE49-A39C-527DD7E6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F9CC2-027D-F94B-9B9B-B4C10853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38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35975-88D5-4A43-BDC8-DEAA4C63C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614DC-C742-8C4C-B145-8D00AEC2F3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42EFA-9987-7140-86F4-9C11FCCB8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C33EA-015D-9D4B-8BB1-6367B62A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68523-136C-B848-9956-AE6131AA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6EA56-A3E5-444B-AE46-87167FBF4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39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0D5B-F7CA-5345-B1C7-8F267CB93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18A11-1482-AB4C-A49B-B74AB8C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BA028-E6BE-9E4F-834A-582389D3D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F24C1-B4AF-5A4D-AEB3-CCC044EB9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5F48CD-F2C4-2241-82AC-517DE6A25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61EB1F-0C6E-E545-8C0B-C67C0C59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1AFA5A-451C-884A-9A52-EA43C0FC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FC5A53-EF20-9F4A-B9CE-A35FA0B4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58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46F6C-3F6D-3D4A-B74A-167724BA1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650A07-B382-5A44-853C-B6F1B4667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69720C-907C-474E-8C6F-BDEAB010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9E19F-4592-F740-B7E0-A872661D0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01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33DE1F-9E45-9A4C-9B13-8748F27C9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D0DA4-DD63-0D4D-9DA1-119FDDCE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3F31BA-BF7A-2449-931D-89A0C28D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39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81436-4AF4-9543-BDE1-D26ECCEE0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2AA09-CAA0-4543-874C-4DC5E38E5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89671-2F11-F44F-A211-DBD829111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797D5-C8E3-8743-B33D-0AE765718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B2128-2327-6A4A-91A8-88DB4F05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BA8A2-6579-A240-90E9-1138BDF9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4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82720-DC53-CA4E-B005-FF57DF64A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951377-77C5-0C4B-9E1D-5D665CE3A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499B4-09B4-0E4D-9587-B7B1504EC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E7144-B688-A342-9AA1-72DB2B4B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3F2E-A020-7A4C-B0BD-AAED2DEBB441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9774C-FD4B-4944-B017-95D21836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D3A4F-C401-AA46-BFFA-7540C2A31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89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18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72FFE-33D2-A346-BB25-D4904620D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67734-CD03-674D-B41A-0E015AA64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C74E3-B72B-7E4A-9437-2C595A9B5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A3F2E-A020-7A4C-B0BD-AAED2DEBB441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0E7B7-6A98-0849-BBCF-85F4EACC5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C7793-31A0-7143-BA4F-289796D17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ED03F-2EA9-D242-8888-E4366CE9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2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23E4-1635-CC4C-A619-E3B4662FD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0746"/>
            <a:ext cx="10515600" cy="16965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6000" b="1" dirty="0">
                <a:solidFill>
                  <a:schemeClr val="bg1"/>
                </a:solidFill>
                <a:latin typeface="CMG Sans" pitchFamily="2" charset="77"/>
              </a:rPr>
              <a:t>The Impact</a:t>
            </a:r>
          </a:p>
          <a:p>
            <a:pPr marL="0" indent="0" algn="ctr">
              <a:buNone/>
            </a:pPr>
            <a:r>
              <a:rPr lang="en-GB" sz="6000" b="1" dirty="0">
                <a:solidFill>
                  <a:schemeClr val="bg1"/>
                </a:solidFill>
                <a:latin typeface="CMG Sans" pitchFamily="2" charset="77"/>
              </a:rPr>
              <a:t>of Sacrificial Worship</a:t>
            </a:r>
            <a:endParaRPr lang="en-GB" sz="16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3986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23E4-1635-CC4C-A619-E3B4662FD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833"/>
            <a:ext cx="10515600" cy="585033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b="1" baseline="30000" dirty="0">
                <a:solidFill>
                  <a:schemeClr val="bg1"/>
                </a:solidFill>
                <a:latin typeface="CMG Sans SemiBold" pitchFamily="2" charset="77"/>
              </a:rPr>
              <a:t>4 </a:t>
            </a: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As you come to him, the living Stone - rejected by humans but chosen by God and precious to him - </a:t>
            </a:r>
            <a:r>
              <a:rPr lang="en-GB" b="1" baseline="30000" dirty="0">
                <a:solidFill>
                  <a:schemeClr val="bg1"/>
                </a:solidFill>
                <a:latin typeface="CMG Sans SemiBold" pitchFamily="2" charset="77"/>
              </a:rPr>
              <a:t>5 </a:t>
            </a: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you also, like living stones, are being built into a spiritual house</a:t>
            </a:r>
            <a:r>
              <a:rPr lang="en-GB" b="1" baseline="30000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to be a holy priesthood, offering spiritual sacrifices acceptable to God through Jesus Christ.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1 Peter 2:4-5 NIV</a:t>
            </a:r>
          </a:p>
        </p:txBody>
      </p:sp>
    </p:spTree>
    <p:extLst>
      <p:ext uri="{BB962C8B-B14F-4D97-AF65-F5344CB8AC3E}">
        <p14:creationId xmlns:p14="http://schemas.microsoft.com/office/powerpoint/2010/main" val="269872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23E4-1635-CC4C-A619-E3B4662FD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94" y="503833"/>
            <a:ext cx="11424213" cy="585033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baseline="30000" dirty="0">
                <a:solidFill>
                  <a:schemeClr val="bg1"/>
                </a:solidFill>
                <a:latin typeface="CMG Sans SemiBold" pitchFamily="2" charset="77"/>
              </a:rPr>
              <a:t>1 </a:t>
            </a:r>
            <a:r>
              <a:rPr lang="en-GB" dirty="0">
                <a:solidFill>
                  <a:schemeClr val="bg1"/>
                </a:solidFill>
                <a:latin typeface="CMG Sans SemiBold" pitchFamily="2" charset="77"/>
              </a:rPr>
              <a:t>Six days before the Passover, Jesus came to Bethany, where Lazarus lived, whom Jesus had raised from the dead. </a:t>
            </a:r>
            <a:r>
              <a:rPr lang="en-GB" baseline="30000" dirty="0">
                <a:solidFill>
                  <a:schemeClr val="bg1"/>
                </a:solidFill>
                <a:latin typeface="CMG Sans SemiBold" pitchFamily="2" charset="77"/>
              </a:rPr>
              <a:t>2</a:t>
            </a:r>
            <a:r>
              <a:rPr lang="en-GB" dirty="0">
                <a:solidFill>
                  <a:schemeClr val="bg1"/>
                </a:solidFill>
                <a:latin typeface="CMG Sans SemiBold" pitchFamily="2" charset="77"/>
              </a:rPr>
              <a:t> Here a dinner was given in Jesus’ honour. Martha served, while Lazarus was among those reclining at the table with him.</a:t>
            </a:r>
            <a:r>
              <a:rPr lang="en-GB" baseline="30000" dirty="0">
                <a:solidFill>
                  <a:schemeClr val="bg1"/>
                </a:solidFill>
                <a:latin typeface="CMG Sans SemiBold" pitchFamily="2" charset="77"/>
              </a:rPr>
              <a:t> 3</a:t>
            </a:r>
            <a:r>
              <a:rPr lang="en-GB" dirty="0">
                <a:solidFill>
                  <a:schemeClr val="bg1"/>
                </a:solidFill>
                <a:latin typeface="CMG Sans SemiBold" pitchFamily="2" charset="77"/>
              </a:rPr>
              <a:t> Then Mary took about a pint of pure nard, an expensive perfume; she poured it on Jesus’ feet and wiped his feet with her hair. And the house was filled with the fragrance of the perfume.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John 12:1-3 NIV</a:t>
            </a:r>
            <a:endParaRPr lang="en-GB" sz="24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7041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23E4-1635-CC4C-A619-E3B4662FD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94" y="503833"/>
            <a:ext cx="11424213" cy="585033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baseline="30000" dirty="0">
                <a:solidFill>
                  <a:schemeClr val="bg1"/>
                </a:solidFill>
                <a:latin typeface="CMG Sans SemiBold" pitchFamily="2" charset="77"/>
              </a:rPr>
              <a:t>4</a:t>
            </a:r>
            <a:r>
              <a:rPr lang="en-GB" dirty="0">
                <a:solidFill>
                  <a:schemeClr val="bg1"/>
                </a:solidFill>
                <a:latin typeface="CMG Sans SemiBold" pitchFamily="2" charset="77"/>
              </a:rPr>
              <a:t> But one of his disciples, Judas Iscariot, who was later to betray him, objected, </a:t>
            </a:r>
            <a:r>
              <a:rPr lang="en-GB" baseline="30000" dirty="0">
                <a:solidFill>
                  <a:schemeClr val="bg1"/>
                </a:solidFill>
                <a:latin typeface="CMG Sans SemiBold" pitchFamily="2" charset="77"/>
              </a:rPr>
              <a:t>5</a:t>
            </a:r>
            <a:r>
              <a:rPr lang="en-GB" dirty="0">
                <a:solidFill>
                  <a:schemeClr val="bg1"/>
                </a:solidFill>
                <a:latin typeface="CMG Sans SemiBold" pitchFamily="2" charset="77"/>
              </a:rPr>
              <a:t> “Why wasn’t this perfume sold and the money given to the poor? It was worth a year’s wages.” </a:t>
            </a:r>
            <a:r>
              <a:rPr lang="en-GB" baseline="30000" dirty="0">
                <a:solidFill>
                  <a:schemeClr val="bg1"/>
                </a:solidFill>
                <a:latin typeface="CMG Sans SemiBold" pitchFamily="2" charset="77"/>
              </a:rPr>
              <a:t>6</a:t>
            </a:r>
            <a:r>
              <a:rPr lang="en-GB" dirty="0">
                <a:solidFill>
                  <a:schemeClr val="bg1"/>
                </a:solidFill>
                <a:latin typeface="CMG Sans SemiBold" pitchFamily="2" charset="77"/>
              </a:rPr>
              <a:t> He did not say this because he cared about the poor but because he was a thief; as keeper of the money bag, he used to help himself to what was put into it. </a:t>
            </a:r>
            <a:br>
              <a:rPr lang="en-GB" sz="2400" dirty="0"/>
            </a:b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John 12:4-6 NIV</a:t>
            </a:r>
            <a:endParaRPr lang="en-GB" sz="24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606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23E4-1635-CC4C-A619-E3B4662FD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94" y="503833"/>
            <a:ext cx="11424213" cy="585033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baseline="30000" dirty="0">
                <a:solidFill>
                  <a:schemeClr val="bg1"/>
                </a:solidFill>
                <a:latin typeface="CMG Sans SemiBold" pitchFamily="2" charset="77"/>
              </a:rPr>
              <a:t>7</a:t>
            </a:r>
            <a:r>
              <a:rPr lang="en-GB" dirty="0">
                <a:solidFill>
                  <a:schemeClr val="bg1"/>
                </a:solidFill>
                <a:latin typeface="CMG Sans SemiBold" pitchFamily="2" charset="77"/>
              </a:rPr>
              <a:t> “Leave her alone,” Jesus replied. “It was intended that she should save this perfume for the day of my burial. </a:t>
            </a:r>
            <a:r>
              <a:rPr lang="en-GB" baseline="30000" dirty="0">
                <a:solidFill>
                  <a:schemeClr val="bg1"/>
                </a:solidFill>
                <a:latin typeface="CMG Sans SemiBold" pitchFamily="2" charset="77"/>
              </a:rPr>
              <a:t>8</a:t>
            </a:r>
            <a:r>
              <a:rPr lang="en-GB" dirty="0">
                <a:solidFill>
                  <a:schemeClr val="bg1"/>
                </a:solidFill>
                <a:latin typeface="CMG Sans SemiBold" pitchFamily="2" charset="77"/>
              </a:rPr>
              <a:t> You will always have the poor among you, but you will not always have me.” </a:t>
            </a:r>
            <a:r>
              <a:rPr lang="en-GB" baseline="30000" dirty="0">
                <a:solidFill>
                  <a:schemeClr val="bg1"/>
                </a:solidFill>
                <a:latin typeface="CMG Sans SemiBold" pitchFamily="2" charset="77"/>
              </a:rPr>
              <a:t>9 </a:t>
            </a:r>
            <a:r>
              <a:rPr lang="en-GB" dirty="0">
                <a:solidFill>
                  <a:schemeClr val="bg1"/>
                </a:solidFill>
                <a:latin typeface="CMG Sans SemiBold" pitchFamily="2" charset="77"/>
              </a:rPr>
              <a:t>Meanwhile a large crowd of Jews found out that Jesus was there and came, not only because of him but also to see Lazarus, whom he had raised from the dead. </a:t>
            </a:r>
            <a:r>
              <a:rPr lang="en-GB" baseline="30000" dirty="0">
                <a:solidFill>
                  <a:schemeClr val="bg1"/>
                </a:solidFill>
                <a:latin typeface="CMG Sans SemiBold" pitchFamily="2" charset="77"/>
              </a:rPr>
              <a:t>10</a:t>
            </a:r>
            <a:r>
              <a:rPr lang="en-GB" dirty="0">
                <a:solidFill>
                  <a:schemeClr val="bg1"/>
                </a:solidFill>
                <a:latin typeface="CMG Sans SemiBold" pitchFamily="2" charset="77"/>
              </a:rPr>
              <a:t> So the chief priests made plans to kill Lazarus as well, </a:t>
            </a:r>
            <a:r>
              <a:rPr lang="en-GB" baseline="30000" dirty="0">
                <a:solidFill>
                  <a:schemeClr val="bg1"/>
                </a:solidFill>
                <a:latin typeface="CMG Sans SemiBold" pitchFamily="2" charset="77"/>
              </a:rPr>
              <a:t>11</a:t>
            </a:r>
            <a:r>
              <a:rPr lang="en-GB" dirty="0">
                <a:solidFill>
                  <a:schemeClr val="bg1"/>
                </a:solidFill>
                <a:latin typeface="CMG Sans SemiBold" pitchFamily="2" charset="77"/>
              </a:rPr>
              <a:t> for on account of him many of the Jews were going over to Jesus and believing in him.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1800" b="1">
                <a:solidFill>
                  <a:prstClr val="white"/>
                </a:solidFill>
                <a:latin typeface="CMG Sans SemiBold" pitchFamily="2" charset="77"/>
              </a:rPr>
              <a:t>John 12:7-11 </a:t>
            </a:r>
            <a:r>
              <a:rPr lang="en-GB" sz="1800" b="1" dirty="0">
                <a:solidFill>
                  <a:prstClr val="white"/>
                </a:solidFill>
                <a:latin typeface="CMG Sans SemiBold" pitchFamily="2" charset="77"/>
              </a:rPr>
              <a:t>NIV</a:t>
            </a:r>
            <a:endParaRPr lang="en-GB" sz="24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24916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23E4-1635-CC4C-A619-E3B4662FD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833"/>
            <a:ext cx="10515600" cy="585033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The Essence of Worship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3200" dirty="0" err="1">
                <a:solidFill>
                  <a:schemeClr val="bg1"/>
                </a:solidFill>
                <a:latin typeface="CMG Sans SemiBold" pitchFamily="2" charset="77"/>
              </a:rPr>
              <a:t>Shacah</a:t>
            </a:r>
            <a:r>
              <a:rPr lang="en-GB" sz="3200" dirty="0">
                <a:solidFill>
                  <a:schemeClr val="bg1"/>
                </a:solidFill>
                <a:latin typeface="CMG Sans SemiBold" pitchFamily="2" charset="77"/>
              </a:rPr>
              <a:t>: 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GB" i="1" dirty="0">
                <a:solidFill>
                  <a:schemeClr val="bg1"/>
                </a:solidFill>
                <a:latin typeface="CMG Sans SemiBold" pitchFamily="2" charset="77"/>
              </a:rPr>
              <a:t> to bow down as a citizen would pay homage to the king  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chemeClr val="bg1"/>
                </a:solidFill>
                <a:latin typeface="CMG Sans SemiBold" pitchFamily="2" charset="77"/>
              </a:rPr>
              <a:t> 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3200" dirty="0" err="1">
                <a:solidFill>
                  <a:schemeClr val="bg1"/>
                </a:solidFill>
                <a:latin typeface="CMG Sans SemiBold" pitchFamily="2" charset="77"/>
              </a:rPr>
              <a:t>Proskuneo</a:t>
            </a:r>
            <a:r>
              <a:rPr lang="en-GB" sz="3200" dirty="0">
                <a:solidFill>
                  <a:schemeClr val="bg1"/>
                </a:solidFill>
                <a:latin typeface="CMG Sans SemiBold" pitchFamily="2" charset="77"/>
              </a:rPr>
              <a:t>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GB" i="1" dirty="0">
                <a:solidFill>
                  <a:schemeClr val="bg1"/>
                </a:solidFill>
                <a:latin typeface="CMG Sans SemiBold" pitchFamily="2" charset="77"/>
              </a:rPr>
              <a:t> to bow down as a lover expresses love &amp; adoration to the king</a:t>
            </a:r>
          </a:p>
        </p:txBody>
      </p:sp>
    </p:spTree>
    <p:extLst>
      <p:ext uri="{BB962C8B-B14F-4D97-AF65-F5344CB8AC3E}">
        <p14:creationId xmlns:p14="http://schemas.microsoft.com/office/powerpoint/2010/main" val="51600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23E4-1635-CC4C-A619-E3B4662FD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833"/>
            <a:ext cx="10515600" cy="585033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Sacrificial Worship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800" dirty="0">
                <a:solidFill>
                  <a:schemeClr val="bg1"/>
                </a:solidFill>
                <a:latin typeface="CMG Sans SemiBold" pitchFamily="2" charset="77"/>
              </a:rPr>
              <a:t>increases awareness of Jesus’ presence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  <a:latin typeface="CMG Sans SemiBold" pitchFamily="2" charset="77"/>
              </a:rPr>
              <a:t> John 12 v.3</a:t>
            </a:r>
          </a:p>
        </p:txBody>
      </p:sp>
    </p:spTree>
    <p:extLst>
      <p:ext uri="{BB962C8B-B14F-4D97-AF65-F5344CB8AC3E}">
        <p14:creationId xmlns:p14="http://schemas.microsoft.com/office/powerpoint/2010/main" val="51454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23E4-1635-CC4C-A619-E3B4662FD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833"/>
            <a:ext cx="10515600" cy="585033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Sacrificial Worship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800" i="1" dirty="0">
                <a:solidFill>
                  <a:schemeClr val="bg1"/>
                </a:solidFill>
                <a:latin typeface="CMG Sans SemiBold" pitchFamily="2" charset="77"/>
              </a:rPr>
              <a:t>may be criticised but precious to Jesus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Ø"/>
            </a:pPr>
            <a:r>
              <a:rPr lang="en-GB" sz="2400" i="1" dirty="0">
                <a:solidFill>
                  <a:schemeClr val="bg1"/>
                </a:solidFill>
                <a:latin typeface="CMG Sans SemiBold" pitchFamily="2" charset="77"/>
              </a:rPr>
              <a:t> John 12 4 – 7; Matt. 26 v.8 - 1</a:t>
            </a:r>
          </a:p>
        </p:txBody>
      </p:sp>
    </p:spTree>
    <p:extLst>
      <p:ext uri="{BB962C8B-B14F-4D97-AF65-F5344CB8AC3E}">
        <p14:creationId xmlns:p14="http://schemas.microsoft.com/office/powerpoint/2010/main" val="759896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23E4-1635-CC4C-A619-E3B4662FD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833"/>
            <a:ext cx="10515600" cy="585033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" pitchFamily="2" charset="77"/>
              </a:rPr>
              <a:t>Awareness of Jesus’ Presence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i="1" dirty="0">
                <a:solidFill>
                  <a:schemeClr val="bg1"/>
                </a:solidFill>
                <a:latin typeface="CMG Sans SemiBold" pitchFamily="2" charset="77"/>
              </a:rPr>
              <a:t>attracts people to Him as Saviour &amp; Healer 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GB" sz="2800" i="1" dirty="0">
                <a:solidFill>
                  <a:schemeClr val="bg1"/>
                </a:solidFill>
                <a:latin typeface="CMG Sans SemiBold" pitchFamily="2" charset="77"/>
              </a:rPr>
              <a:t> John 12 v.9 – 11; Matt</a:t>
            </a:r>
            <a:r>
              <a:rPr lang="en-GB" sz="2800" dirty="0">
                <a:solidFill>
                  <a:schemeClr val="bg1"/>
                </a:solidFill>
                <a:latin typeface="CMG Sans SemiBold" pitchFamily="2" charset="77"/>
              </a:rPr>
              <a:t>. 21 v.14</a:t>
            </a:r>
          </a:p>
        </p:txBody>
      </p:sp>
    </p:spTree>
    <p:extLst>
      <p:ext uri="{BB962C8B-B14F-4D97-AF65-F5344CB8AC3E}">
        <p14:creationId xmlns:p14="http://schemas.microsoft.com/office/powerpoint/2010/main" val="419779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4841</TotalTime>
  <Words>490</Words>
  <Application>Microsoft Macintosh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CMG Sans</vt:lpstr>
      <vt:lpstr>CMG Sans Medium</vt:lpstr>
      <vt:lpstr>CMG Sans SemiBold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43</cp:revision>
  <dcterms:created xsi:type="dcterms:W3CDTF">2020-09-24T08:26:41Z</dcterms:created>
  <dcterms:modified xsi:type="dcterms:W3CDTF">2022-03-23T11:36:43Z</dcterms:modified>
</cp:coreProperties>
</file>