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60" r:id="rId3"/>
    <p:sldId id="258" r:id="rId4"/>
    <p:sldId id="263" r:id="rId5"/>
    <p:sldId id="264" r:id="rId6"/>
    <p:sldId id="265" r:id="rId7"/>
    <p:sldId id="266" r:id="rId8"/>
    <p:sldId id="267" r:id="rId9"/>
    <p:sldId id="268" r:id="rId10"/>
    <p:sldId id="270" r:id="rId11"/>
    <p:sldId id="269" r:id="rId12"/>
    <p:sldId id="271"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p:restoredTop sz="96093"/>
  </p:normalViewPr>
  <p:slideViewPr>
    <p:cSldViewPr snapToGrid="0">
      <p:cViewPr varScale="1">
        <p:scale>
          <a:sx n="69" d="100"/>
          <a:sy n="69" d="100"/>
        </p:scale>
        <p:origin x="75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10/30/2023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679E577-FA9B-BF02-B8F6-137B28DB8D1E}"/>
              </a:ext>
            </a:extLst>
          </p:cNvPr>
          <p:cNvSpPr>
            <a:spLocks noGrp="1"/>
          </p:cNvSpPr>
          <p:nvPr>
            <p:ph idx="1"/>
          </p:nvPr>
        </p:nvSpPr>
        <p:spPr/>
        <p:txBody>
          <a:bodyPr/>
          <a:lstStyle/>
          <a:p>
            <a:endParaRPr lang="en-US"/>
          </a:p>
        </p:txBody>
      </p:sp>
      <p:pic>
        <p:nvPicPr>
          <p:cNvPr id="2" name="Picture 1">
            <a:extLst>
              <a:ext uri="{FF2B5EF4-FFF2-40B4-BE49-F238E27FC236}">
                <a16:creationId xmlns:a16="http://schemas.microsoft.com/office/drawing/2014/main" id="{45F378CE-46AD-5049-1783-6928BADC9CC3}"/>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3829531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06435AC-3B1D-9C97-0792-F5AA43D4B090}"/>
              </a:ext>
            </a:extLst>
          </p:cNvPr>
          <p:cNvSpPr>
            <a:spLocks noGrp="1"/>
          </p:cNvSpPr>
          <p:nvPr>
            <p:ph idx="1"/>
          </p:nvPr>
        </p:nvSpPr>
        <p:spPr>
          <a:xfrm>
            <a:off x="838200" y="1141163"/>
            <a:ext cx="10515600" cy="5301200"/>
          </a:xfrm>
        </p:spPr>
        <p:txBody>
          <a:bodyPr>
            <a:normAutofit/>
          </a:bodyPr>
          <a:lstStyle/>
          <a:p>
            <a:pPr marL="0" indent="0">
              <a:buNone/>
            </a:pPr>
            <a:r>
              <a:rPr lang="en-GB" sz="3200" b="1" dirty="0">
                <a:solidFill>
                  <a:srgbClr val="FFFF00"/>
                </a:solidFill>
                <a:latin typeface="CMG Sans SemiBold"/>
              </a:rPr>
              <a:t>Insecure 	</a:t>
            </a:r>
            <a:r>
              <a:rPr lang="en-GB" sz="3200" b="1" dirty="0">
                <a:solidFill>
                  <a:schemeClr val="bg1"/>
                </a:solidFill>
                <a:latin typeface="CMG Sans SemiBold"/>
              </a:rPr>
              <a:t>- “Give me a sign that it is really you talking to 			  me.”   v17 </a:t>
            </a:r>
          </a:p>
          <a:p>
            <a:pPr marL="0" indent="0">
              <a:buNone/>
            </a:pPr>
            <a:r>
              <a:rPr lang="en-GB" sz="3200" b="1" dirty="0">
                <a:solidFill>
                  <a:schemeClr val="bg1"/>
                </a:solidFill>
                <a:latin typeface="CMG Sans SemiBold"/>
              </a:rPr>
              <a:t>		- “If you will save Israel by my hand as you have 			  promised – look I will place a wool fleece on the 		  threshing floor.” vs 36,37</a:t>
            </a:r>
          </a:p>
          <a:p>
            <a:pPr marL="0" indent="0">
              <a:buNone/>
            </a:pPr>
            <a:r>
              <a:rPr lang="en-GB" sz="3200" b="1" dirty="0">
                <a:solidFill>
                  <a:schemeClr val="bg1"/>
                </a:solidFill>
                <a:latin typeface="CMG Sans SemiBold"/>
              </a:rPr>
              <a:t>		  Wet fleece, dry ground then dry fleece, wet 			  ground.</a:t>
            </a:r>
          </a:p>
          <a:p>
            <a:pPr marL="0" indent="0">
              <a:buNone/>
            </a:pPr>
            <a:r>
              <a:rPr lang="en-GB" sz="3200" b="1" dirty="0">
                <a:solidFill>
                  <a:srgbClr val="FFFF00"/>
                </a:solidFill>
                <a:latin typeface="CMG Sans SemiBold"/>
              </a:rPr>
              <a:t>Fearful</a:t>
            </a:r>
            <a:r>
              <a:rPr lang="en-GB" sz="3200" b="1" dirty="0">
                <a:solidFill>
                  <a:schemeClr val="bg1"/>
                </a:solidFill>
                <a:latin typeface="CMG Sans SemiBold"/>
              </a:rPr>
              <a:t>	- “But because he was afraid of his family and the 		  men of the town, he did it at night rather than in 		  the daytime. v27</a:t>
            </a:r>
          </a:p>
          <a:p>
            <a:pPr marL="0" indent="0">
              <a:buNone/>
            </a:pPr>
            <a:endParaRPr lang="en-GB" sz="3200" b="1" dirty="0">
              <a:solidFill>
                <a:schemeClr val="bg1"/>
              </a:solidFill>
              <a:latin typeface="CMG Sans SemiBold"/>
            </a:endParaRPr>
          </a:p>
          <a:p>
            <a:pPr marL="0" indent="0">
              <a:buNone/>
            </a:pPr>
            <a:endParaRPr lang="en-GB" sz="3200" b="1" dirty="0">
              <a:solidFill>
                <a:schemeClr val="bg1"/>
              </a:solidFill>
              <a:latin typeface="CMG Sans SemiBold"/>
            </a:endParaRPr>
          </a:p>
          <a:p>
            <a:pPr marL="0" indent="0">
              <a:buNone/>
            </a:pPr>
            <a:endParaRPr lang="en-GB" sz="3200" b="1" dirty="0">
              <a:solidFill>
                <a:schemeClr val="bg1"/>
              </a:solidFill>
              <a:latin typeface="CMG Sans SemiBold"/>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rgbClr val="FFFF00"/>
              </a:solidFill>
            </a:endParaRPr>
          </a:p>
          <a:p>
            <a:pPr marL="0" indent="0">
              <a:buNone/>
            </a:pPr>
            <a:endParaRPr lang="en-GB" b="1" dirty="0">
              <a:solidFill>
                <a:srgbClr val="FFFF00"/>
              </a:solidFill>
            </a:endParaRPr>
          </a:p>
        </p:txBody>
      </p:sp>
      <p:sp>
        <p:nvSpPr>
          <p:cNvPr id="2" name="TextBox 1">
            <a:extLst>
              <a:ext uri="{FF2B5EF4-FFF2-40B4-BE49-F238E27FC236}">
                <a16:creationId xmlns:a16="http://schemas.microsoft.com/office/drawing/2014/main" id="{6D4B5A1E-C07F-EC81-A08A-8B4C0D468D5E}"/>
              </a:ext>
            </a:extLst>
          </p:cNvPr>
          <p:cNvSpPr txBox="1"/>
          <p:nvPr/>
        </p:nvSpPr>
        <p:spPr>
          <a:xfrm>
            <a:off x="1653887" y="304800"/>
            <a:ext cx="8884226" cy="584775"/>
          </a:xfrm>
          <a:prstGeom prst="rect">
            <a:avLst/>
          </a:prstGeom>
          <a:noFill/>
        </p:spPr>
        <p:txBody>
          <a:bodyPr wrap="square" rtlCol="0">
            <a:spAutoFit/>
          </a:bodyPr>
          <a:lstStyle/>
          <a:p>
            <a:r>
              <a:rPr lang="en-GB" sz="3200" b="1" dirty="0">
                <a:solidFill>
                  <a:srgbClr val="FFFF00"/>
                </a:solidFill>
                <a:latin typeface="CMG Sans SemiBold"/>
              </a:rPr>
              <a:t>I AM NOT WHO MY CIRCUMSTANCES TELL ME I AM</a:t>
            </a:r>
          </a:p>
        </p:txBody>
      </p:sp>
    </p:spTree>
    <p:extLst>
      <p:ext uri="{BB962C8B-B14F-4D97-AF65-F5344CB8AC3E}">
        <p14:creationId xmlns:p14="http://schemas.microsoft.com/office/powerpoint/2010/main" val="3138972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06435AC-3B1D-9C97-0792-F5AA43D4B090}"/>
              </a:ext>
            </a:extLst>
          </p:cNvPr>
          <p:cNvSpPr>
            <a:spLocks noGrp="1"/>
          </p:cNvSpPr>
          <p:nvPr>
            <p:ph idx="1"/>
          </p:nvPr>
        </p:nvSpPr>
        <p:spPr>
          <a:xfrm>
            <a:off x="838199" y="1734363"/>
            <a:ext cx="10515600" cy="3389274"/>
          </a:xfrm>
        </p:spPr>
        <p:txBody>
          <a:bodyPr>
            <a:normAutofit/>
          </a:bodyPr>
          <a:lstStyle/>
          <a:p>
            <a:pPr marL="0" indent="0">
              <a:buNone/>
            </a:pPr>
            <a:r>
              <a:rPr lang="en-GB" sz="3200" b="1" dirty="0">
                <a:solidFill>
                  <a:srgbClr val="FFFF00"/>
                </a:solidFill>
                <a:latin typeface="CMG Sans SemiBold"/>
              </a:rPr>
              <a:t>Encouraged by God </a:t>
            </a:r>
            <a:r>
              <a:rPr lang="en-GB" sz="3200" b="1" dirty="0">
                <a:solidFill>
                  <a:schemeClr val="bg1"/>
                </a:solidFill>
                <a:latin typeface="CMG Sans SemiBold"/>
              </a:rPr>
              <a:t>-</a:t>
            </a:r>
            <a:r>
              <a:rPr lang="en-GB" sz="3200" b="1" dirty="0">
                <a:solidFill>
                  <a:srgbClr val="FFFF00"/>
                </a:solidFill>
                <a:latin typeface="CMG Sans SemiBold"/>
              </a:rPr>
              <a:t> </a:t>
            </a:r>
            <a:r>
              <a:rPr lang="en-GB" sz="3200" b="1" dirty="0">
                <a:solidFill>
                  <a:schemeClr val="bg1"/>
                </a:solidFill>
                <a:latin typeface="CMG Sans SemiBold"/>
              </a:rPr>
              <a:t>“Go in the strength you have” v14</a:t>
            </a:r>
          </a:p>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Sent by God </a:t>
            </a:r>
            <a:r>
              <a:rPr lang="en-GB" sz="3200" b="1" dirty="0">
                <a:solidFill>
                  <a:schemeClr val="bg1"/>
                </a:solidFill>
                <a:latin typeface="CMG Sans SemiBold"/>
              </a:rPr>
              <a:t>- “Am I not sending you?” v14</a:t>
            </a:r>
          </a:p>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Accompanied by God </a:t>
            </a:r>
            <a:r>
              <a:rPr lang="en-GB" sz="3200" b="1" dirty="0">
                <a:solidFill>
                  <a:schemeClr val="bg1"/>
                </a:solidFill>
                <a:latin typeface="CMG Sans SemiBold"/>
              </a:rPr>
              <a:t>- “I will be with you” v16</a:t>
            </a:r>
          </a:p>
          <a:p>
            <a:pPr marL="0" indent="0">
              <a:buNone/>
            </a:pPr>
            <a:endParaRPr lang="en-GB" sz="3200" b="1" dirty="0">
              <a:solidFill>
                <a:schemeClr val="bg1"/>
              </a:solidFill>
              <a:latin typeface="CMG Sans SemiBold"/>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rgbClr val="FFFF00"/>
              </a:solidFill>
            </a:endParaRPr>
          </a:p>
          <a:p>
            <a:pPr marL="0" indent="0">
              <a:buNone/>
            </a:pPr>
            <a:endParaRPr lang="en-GB" b="1" dirty="0">
              <a:solidFill>
                <a:srgbClr val="FFFF00"/>
              </a:solidFill>
            </a:endParaRPr>
          </a:p>
        </p:txBody>
      </p:sp>
      <p:sp>
        <p:nvSpPr>
          <p:cNvPr id="2" name="TextBox 1">
            <a:extLst>
              <a:ext uri="{FF2B5EF4-FFF2-40B4-BE49-F238E27FC236}">
                <a16:creationId xmlns:a16="http://schemas.microsoft.com/office/drawing/2014/main" id="{6D4B5A1E-C07F-EC81-A08A-8B4C0D468D5E}"/>
              </a:ext>
            </a:extLst>
          </p:cNvPr>
          <p:cNvSpPr txBox="1"/>
          <p:nvPr/>
        </p:nvSpPr>
        <p:spPr>
          <a:xfrm>
            <a:off x="1485034" y="415637"/>
            <a:ext cx="9221931" cy="584775"/>
          </a:xfrm>
          <a:prstGeom prst="rect">
            <a:avLst/>
          </a:prstGeom>
          <a:noFill/>
        </p:spPr>
        <p:txBody>
          <a:bodyPr wrap="square" rtlCol="0">
            <a:spAutoFit/>
          </a:bodyPr>
          <a:lstStyle/>
          <a:p>
            <a:r>
              <a:rPr lang="en-GB" sz="3200" b="1" dirty="0">
                <a:solidFill>
                  <a:srgbClr val="FFFF00"/>
                </a:solidFill>
                <a:latin typeface="CMG Sans SemiBold"/>
              </a:rPr>
              <a:t>I AM ABLE TO DO EVERYTHING GOD CALLS ME TO DO</a:t>
            </a:r>
          </a:p>
        </p:txBody>
      </p:sp>
    </p:spTree>
    <p:extLst>
      <p:ext uri="{BB962C8B-B14F-4D97-AF65-F5344CB8AC3E}">
        <p14:creationId xmlns:p14="http://schemas.microsoft.com/office/powerpoint/2010/main" val="2921443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06435AC-3B1D-9C97-0792-F5AA43D4B090}"/>
              </a:ext>
            </a:extLst>
          </p:cNvPr>
          <p:cNvSpPr>
            <a:spLocks noGrp="1"/>
          </p:cNvSpPr>
          <p:nvPr>
            <p:ph idx="1"/>
          </p:nvPr>
        </p:nvSpPr>
        <p:spPr>
          <a:xfrm>
            <a:off x="838199" y="1321271"/>
            <a:ext cx="10515600" cy="5121092"/>
          </a:xfrm>
        </p:spPr>
        <p:txBody>
          <a:bodyPr>
            <a:normAutofit/>
          </a:bodyPr>
          <a:lstStyle/>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Empowered by God </a:t>
            </a:r>
            <a:r>
              <a:rPr lang="en-GB" sz="3200" b="1" dirty="0">
                <a:solidFill>
                  <a:schemeClr val="bg1"/>
                </a:solidFill>
                <a:latin typeface="CMG Sans SemiBold"/>
              </a:rPr>
              <a:t>-	“Fire flared from the rock” v21</a:t>
            </a:r>
          </a:p>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Obedient to God</a:t>
            </a:r>
            <a:r>
              <a:rPr lang="en-GB" sz="3200" b="1" dirty="0">
                <a:solidFill>
                  <a:schemeClr val="bg1"/>
                </a:solidFill>
                <a:latin typeface="CMG Sans SemiBold"/>
              </a:rPr>
              <a:t> - “The angel of God said to him ……. And 				    Gideon did so.” v20 “Did as the Lord told 				    him.” v27  </a:t>
            </a:r>
            <a:r>
              <a:rPr lang="en-GB" sz="3200" b="1" dirty="0">
                <a:solidFill>
                  <a:srgbClr val="FFFF00"/>
                </a:solidFill>
                <a:latin typeface="CMG Sans SemiBold"/>
              </a:rPr>
              <a:t>Praying for G!</a:t>
            </a:r>
          </a:p>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Reassured by God </a:t>
            </a:r>
            <a:r>
              <a:rPr lang="en-GB" sz="3200" b="1" dirty="0">
                <a:solidFill>
                  <a:schemeClr val="bg1"/>
                </a:solidFill>
                <a:latin typeface="CMG Sans SemiBold"/>
              </a:rPr>
              <a:t>- “That night God did so.” vs 38,40 					</a:t>
            </a: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rgbClr val="FFFF00"/>
              </a:solidFill>
            </a:endParaRPr>
          </a:p>
          <a:p>
            <a:pPr marL="0" indent="0">
              <a:buNone/>
            </a:pPr>
            <a:endParaRPr lang="en-GB" b="1" dirty="0">
              <a:solidFill>
                <a:srgbClr val="FFFF00"/>
              </a:solidFill>
            </a:endParaRPr>
          </a:p>
        </p:txBody>
      </p:sp>
      <p:sp>
        <p:nvSpPr>
          <p:cNvPr id="2" name="TextBox 1">
            <a:extLst>
              <a:ext uri="{FF2B5EF4-FFF2-40B4-BE49-F238E27FC236}">
                <a16:creationId xmlns:a16="http://schemas.microsoft.com/office/drawing/2014/main" id="{6D4B5A1E-C07F-EC81-A08A-8B4C0D468D5E}"/>
              </a:ext>
            </a:extLst>
          </p:cNvPr>
          <p:cNvSpPr txBox="1"/>
          <p:nvPr/>
        </p:nvSpPr>
        <p:spPr>
          <a:xfrm>
            <a:off x="1485034" y="415637"/>
            <a:ext cx="9221931" cy="584775"/>
          </a:xfrm>
          <a:prstGeom prst="rect">
            <a:avLst/>
          </a:prstGeom>
          <a:noFill/>
        </p:spPr>
        <p:txBody>
          <a:bodyPr wrap="square" rtlCol="0">
            <a:spAutoFit/>
          </a:bodyPr>
          <a:lstStyle/>
          <a:p>
            <a:r>
              <a:rPr lang="en-GB" sz="3200" b="1" dirty="0">
                <a:solidFill>
                  <a:srgbClr val="FFFF00"/>
                </a:solidFill>
                <a:latin typeface="CMG Sans SemiBold"/>
              </a:rPr>
              <a:t>I AM ABLE TO DO EVERYTHING GOD CALLS ME TO DO</a:t>
            </a:r>
          </a:p>
        </p:txBody>
      </p:sp>
    </p:spTree>
    <p:extLst>
      <p:ext uri="{BB962C8B-B14F-4D97-AF65-F5344CB8AC3E}">
        <p14:creationId xmlns:p14="http://schemas.microsoft.com/office/powerpoint/2010/main" val="215263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06435AC-3B1D-9C97-0792-F5AA43D4B090}"/>
              </a:ext>
            </a:extLst>
          </p:cNvPr>
          <p:cNvSpPr>
            <a:spLocks noGrp="1"/>
          </p:cNvSpPr>
          <p:nvPr>
            <p:ph idx="1"/>
          </p:nvPr>
        </p:nvSpPr>
        <p:spPr>
          <a:xfrm>
            <a:off x="710045" y="826889"/>
            <a:ext cx="10771909" cy="5490783"/>
          </a:xfrm>
        </p:spPr>
        <p:txBody>
          <a:bodyPr>
            <a:normAutofit fontScale="47500" lnSpcReduction="20000"/>
          </a:bodyPr>
          <a:lstStyle/>
          <a:p>
            <a:pPr marL="0" indent="0">
              <a:buNone/>
            </a:pPr>
            <a:endParaRPr lang="en-GB" sz="3200" b="1" dirty="0">
              <a:solidFill>
                <a:schemeClr val="bg1"/>
              </a:solidFill>
              <a:latin typeface="CMG Sans SemiBold"/>
            </a:endParaRPr>
          </a:p>
          <a:p>
            <a:pPr marL="0" indent="0">
              <a:buNone/>
            </a:pPr>
            <a:endParaRPr lang="en-GB" sz="5800" b="1" dirty="0">
              <a:solidFill>
                <a:schemeClr val="bg1"/>
              </a:solidFill>
              <a:latin typeface="CMG Sans SemiBold"/>
            </a:endParaRPr>
          </a:p>
          <a:p>
            <a:pPr marL="0" indent="0">
              <a:buNone/>
            </a:pPr>
            <a:r>
              <a:rPr lang="en-GB" sz="6700" b="1" dirty="0">
                <a:solidFill>
                  <a:schemeClr val="bg1"/>
                </a:solidFill>
                <a:latin typeface="CMG Sans SemiBold"/>
              </a:rPr>
              <a:t>“The tongue has the power of life and death…..” Prov. 18:21</a:t>
            </a:r>
          </a:p>
          <a:p>
            <a:pPr marL="0" indent="0">
              <a:buNone/>
            </a:pPr>
            <a:endParaRPr lang="en-GB" sz="6700" b="1" dirty="0">
              <a:solidFill>
                <a:schemeClr val="bg1"/>
              </a:solidFill>
              <a:latin typeface="CMG Sans SemiBold"/>
            </a:endParaRPr>
          </a:p>
          <a:p>
            <a:pPr marL="0" indent="0">
              <a:buNone/>
            </a:pPr>
            <a:r>
              <a:rPr lang="en-GB" sz="6700" b="1" dirty="0">
                <a:solidFill>
                  <a:schemeClr val="bg1"/>
                </a:solidFill>
                <a:latin typeface="CMG Sans SemiBold"/>
              </a:rPr>
              <a:t>“Out of the overflow of the heart </a:t>
            </a:r>
            <a:r>
              <a:rPr lang="en-GB" sz="6700" b="1" dirty="0">
                <a:solidFill>
                  <a:srgbClr val="FFFF00"/>
                </a:solidFill>
                <a:latin typeface="CMG Sans SemiBold"/>
              </a:rPr>
              <a:t>the mouth speaks</a:t>
            </a:r>
            <a:r>
              <a:rPr lang="en-GB" sz="6700" b="1" dirty="0">
                <a:solidFill>
                  <a:schemeClr val="bg1"/>
                </a:solidFill>
                <a:latin typeface="CMG Sans SemiBold"/>
              </a:rPr>
              <a:t>.” </a:t>
            </a:r>
          </a:p>
          <a:p>
            <a:pPr marL="0" indent="0">
              <a:buNone/>
            </a:pPr>
            <a:r>
              <a:rPr lang="en-GB" sz="6700" b="1" dirty="0">
                <a:solidFill>
                  <a:schemeClr val="bg1"/>
                </a:solidFill>
                <a:latin typeface="CMG Sans SemiBold"/>
              </a:rPr>
              <a:t>								Matt. 12:34</a:t>
            </a:r>
          </a:p>
          <a:p>
            <a:pPr marL="0" indent="0">
              <a:buNone/>
            </a:pPr>
            <a:endParaRPr lang="en-GB" sz="6700" b="1" dirty="0">
              <a:solidFill>
                <a:schemeClr val="bg1"/>
              </a:solidFill>
              <a:latin typeface="CMG Sans SemiBold"/>
            </a:endParaRPr>
          </a:p>
          <a:p>
            <a:pPr marL="0" indent="0">
              <a:buNone/>
            </a:pPr>
            <a:r>
              <a:rPr lang="en-GB" sz="6700" b="1" dirty="0">
                <a:solidFill>
                  <a:schemeClr val="bg1"/>
                </a:solidFill>
                <a:latin typeface="CMG Sans SemiBold"/>
              </a:rPr>
              <a:t>Confess what is true of you as being in Christ. The “I cannot” becomes “</a:t>
            </a:r>
            <a:r>
              <a:rPr lang="en-GB" sz="6700" b="1" dirty="0">
                <a:solidFill>
                  <a:srgbClr val="FFFF00"/>
                </a:solidFill>
                <a:latin typeface="CMG Sans SemiBold"/>
              </a:rPr>
              <a:t>I can do all things through Christ </a:t>
            </a:r>
            <a:r>
              <a:rPr lang="en-GB" sz="6700" b="1" dirty="0">
                <a:solidFill>
                  <a:schemeClr val="bg1"/>
                </a:solidFill>
                <a:latin typeface="CMG Sans SemiBold"/>
              </a:rPr>
              <a:t>who strengthens me.” Philippians 4:13 NKJV</a:t>
            </a:r>
          </a:p>
          <a:p>
            <a:pPr marL="0" indent="0">
              <a:buNone/>
            </a:pPr>
            <a:endParaRPr lang="en-GB" sz="6700" b="1" dirty="0">
              <a:solidFill>
                <a:schemeClr val="bg1"/>
              </a:solidFill>
              <a:latin typeface="CMG Sans SemiBold"/>
            </a:endParaRPr>
          </a:p>
          <a:p>
            <a:pPr marL="0" indent="0">
              <a:buNone/>
            </a:pPr>
            <a:r>
              <a:rPr lang="en-GB" sz="6700" b="1" dirty="0">
                <a:solidFill>
                  <a:schemeClr val="bg1"/>
                </a:solidFill>
                <a:latin typeface="CMG Sans SemiBold"/>
              </a:rPr>
              <a:t>The Lord is with you mighty warriors!</a:t>
            </a:r>
          </a:p>
          <a:p>
            <a:pPr marL="0" indent="0">
              <a:buNone/>
            </a:pPr>
            <a:r>
              <a:rPr lang="en-GB" sz="3200" b="1" dirty="0">
                <a:solidFill>
                  <a:schemeClr val="bg1"/>
                </a:solidFill>
                <a:latin typeface="CMG Sans SemiBold"/>
              </a:rPr>
              <a:t>					</a:t>
            </a: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rgbClr val="FFFF00"/>
              </a:solidFill>
            </a:endParaRPr>
          </a:p>
          <a:p>
            <a:pPr marL="0" indent="0">
              <a:buNone/>
            </a:pPr>
            <a:endParaRPr lang="en-GB" b="1" dirty="0">
              <a:solidFill>
                <a:srgbClr val="FFFF00"/>
              </a:solidFill>
            </a:endParaRPr>
          </a:p>
        </p:txBody>
      </p:sp>
      <p:sp>
        <p:nvSpPr>
          <p:cNvPr id="3" name="TextBox 2">
            <a:extLst>
              <a:ext uri="{FF2B5EF4-FFF2-40B4-BE49-F238E27FC236}">
                <a16:creationId xmlns:a16="http://schemas.microsoft.com/office/drawing/2014/main" id="{8DB33B60-3193-E73A-8675-2E6450778A34}"/>
              </a:ext>
            </a:extLst>
          </p:cNvPr>
          <p:cNvSpPr txBox="1"/>
          <p:nvPr/>
        </p:nvSpPr>
        <p:spPr>
          <a:xfrm>
            <a:off x="3034145" y="304800"/>
            <a:ext cx="5999019" cy="584775"/>
          </a:xfrm>
          <a:prstGeom prst="rect">
            <a:avLst/>
          </a:prstGeom>
          <a:noFill/>
        </p:spPr>
        <p:txBody>
          <a:bodyPr wrap="square" rtlCol="0">
            <a:spAutoFit/>
          </a:bodyPr>
          <a:lstStyle/>
          <a:p>
            <a:pPr algn="ctr"/>
            <a:r>
              <a:rPr lang="en-GB" sz="3200" b="1" dirty="0">
                <a:solidFill>
                  <a:srgbClr val="FFFF00"/>
                </a:solidFill>
                <a:latin typeface="CMG Sans SemiBold"/>
              </a:rPr>
              <a:t>REFLECTION</a:t>
            </a:r>
          </a:p>
        </p:txBody>
      </p:sp>
    </p:spTree>
    <p:extLst>
      <p:ext uri="{BB962C8B-B14F-4D97-AF65-F5344CB8AC3E}">
        <p14:creationId xmlns:p14="http://schemas.microsoft.com/office/powerpoint/2010/main" val="105210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9679E577-FA9B-BF02-B8F6-137B28DB8D1E}"/>
              </a:ext>
            </a:extLst>
          </p:cNvPr>
          <p:cNvSpPr>
            <a:spLocks noGrp="1"/>
          </p:cNvSpPr>
          <p:nvPr>
            <p:ph idx="1"/>
          </p:nvPr>
        </p:nvSpPr>
        <p:spPr/>
        <p:txBody>
          <a:bodyPr/>
          <a:lstStyle/>
          <a:p>
            <a:endParaRPr lang="en-US"/>
          </a:p>
        </p:txBody>
      </p:sp>
      <p:pic>
        <p:nvPicPr>
          <p:cNvPr id="2" name="Picture 1">
            <a:extLst>
              <a:ext uri="{FF2B5EF4-FFF2-40B4-BE49-F238E27FC236}">
                <a16:creationId xmlns:a16="http://schemas.microsoft.com/office/drawing/2014/main" id="{31708104-D563-7DA8-437E-575210AC0F37}"/>
              </a:ext>
            </a:extLst>
          </p:cNvPr>
          <p:cNvPicPr>
            <a:picLocks noChangeAspect="1"/>
          </p:cNvPicPr>
          <p:nvPr/>
        </p:nvPicPr>
        <p:blipFill>
          <a:blip r:embed="rId2"/>
          <a:stretch>
            <a:fillRect/>
          </a:stretch>
        </p:blipFill>
        <p:spPr>
          <a:xfrm>
            <a:off x="0" y="0"/>
            <a:ext cx="12224000" cy="6876000"/>
          </a:xfrm>
          <a:prstGeom prst="rect">
            <a:avLst/>
          </a:prstGeom>
        </p:spPr>
      </p:pic>
      <p:sp>
        <p:nvSpPr>
          <p:cNvPr id="3" name="TextBox 2">
            <a:extLst>
              <a:ext uri="{FF2B5EF4-FFF2-40B4-BE49-F238E27FC236}">
                <a16:creationId xmlns:a16="http://schemas.microsoft.com/office/drawing/2014/main" id="{A6BA6CE8-82BB-9053-7CA9-4BA4B95F1C0E}"/>
              </a:ext>
            </a:extLst>
          </p:cNvPr>
          <p:cNvSpPr txBox="1"/>
          <p:nvPr/>
        </p:nvSpPr>
        <p:spPr>
          <a:xfrm>
            <a:off x="3850245" y="4876800"/>
            <a:ext cx="5292437" cy="830997"/>
          </a:xfrm>
          <a:prstGeom prst="rect">
            <a:avLst/>
          </a:prstGeom>
          <a:noFill/>
        </p:spPr>
        <p:txBody>
          <a:bodyPr wrap="square" rtlCol="0">
            <a:spAutoFit/>
          </a:bodyPr>
          <a:lstStyle/>
          <a:p>
            <a:r>
              <a:rPr lang="en-GB" sz="4800" b="1" dirty="0">
                <a:solidFill>
                  <a:schemeClr val="bg1"/>
                </a:solidFill>
                <a:latin typeface="Comic Sans MS" panose="030F0702030302020204" pitchFamily="66" charset="0"/>
              </a:rPr>
              <a:t>IN COURAGE </a:t>
            </a:r>
          </a:p>
        </p:txBody>
      </p:sp>
    </p:spTree>
    <p:extLst>
      <p:ext uri="{BB962C8B-B14F-4D97-AF65-F5344CB8AC3E}">
        <p14:creationId xmlns:p14="http://schemas.microsoft.com/office/powerpoint/2010/main" val="1562158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9F0527-25BE-5EDB-68F3-BFD803D61193}"/>
              </a:ext>
            </a:extLst>
          </p:cNvPr>
          <p:cNvPicPr>
            <a:picLocks noChangeAspect="1"/>
          </p:cNvPicPr>
          <p:nvPr/>
        </p:nvPicPr>
        <p:blipFill>
          <a:blip r:embed="rId2"/>
          <a:stretch>
            <a:fillRect/>
          </a:stretch>
        </p:blipFill>
        <p:spPr>
          <a:xfrm>
            <a:off x="0" y="-1"/>
            <a:ext cx="12224000" cy="6876000"/>
          </a:xfrm>
          <a:prstGeom prst="rect">
            <a:avLst/>
          </a:prstGeom>
        </p:spPr>
      </p:pic>
      <p:sp>
        <p:nvSpPr>
          <p:cNvPr id="6" name="Content Placeholder 5">
            <a:extLst>
              <a:ext uri="{FF2B5EF4-FFF2-40B4-BE49-F238E27FC236}">
                <a16:creationId xmlns:a16="http://schemas.microsoft.com/office/drawing/2014/main" id="{E1EE1F9A-6946-B95F-1471-8A6F98262AD1}"/>
              </a:ext>
            </a:extLst>
          </p:cNvPr>
          <p:cNvSpPr txBox="1">
            <a:spLocks noGrp="1"/>
          </p:cNvSpPr>
          <p:nvPr>
            <p:ph idx="1"/>
          </p:nvPr>
        </p:nvSpPr>
        <p:spPr>
          <a:xfrm>
            <a:off x="854200" y="945243"/>
            <a:ext cx="10515600" cy="4967514"/>
          </a:xfrm>
          <a:prstGeom prst="rect">
            <a:avLst/>
          </a:prstGeom>
          <a:noFill/>
        </p:spPr>
        <p:txBody>
          <a:bodyPr wrap="square">
            <a:spAutoFit/>
          </a:bodyPr>
          <a:lstStyle/>
          <a:p>
            <a:pPr marL="0" indent="0">
              <a:buNone/>
            </a:pPr>
            <a:r>
              <a:rPr lang="en-US" sz="3200" dirty="0">
                <a:solidFill>
                  <a:srgbClr val="FFFF00"/>
                </a:solidFill>
                <a:latin typeface="CMG Sans SemiBold"/>
              </a:rPr>
              <a:t>12</a:t>
            </a:r>
            <a:r>
              <a:rPr lang="en-US" sz="3200" dirty="0">
                <a:solidFill>
                  <a:schemeClr val="bg1"/>
                </a:solidFill>
                <a:latin typeface="CMG Sans SemiBold"/>
              </a:rPr>
              <a:t> When the angel of the Lord appeared to Gideon, he said, </a:t>
            </a:r>
            <a:r>
              <a:rPr lang="en-US" sz="3200" b="1" dirty="0">
                <a:solidFill>
                  <a:srgbClr val="FFFF00"/>
                </a:solidFill>
                <a:latin typeface="CMG Sans SemiBold"/>
              </a:rPr>
              <a:t>“The Lord is with you, mighty warrior.”</a:t>
            </a:r>
            <a:r>
              <a:rPr lang="en-US" sz="3200" dirty="0">
                <a:solidFill>
                  <a:schemeClr val="bg1"/>
                </a:solidFill>
                <a:latin typeface="CMG Sans SemiBold"/>
              </a:rPr>
              <a:t> </a:t>
            </a:r>
            <a:r>
              <a:rPr lang="en-US" sz="3200" dirty="0">
                <a:solidFill>
                  <a:srgbClr val="FFFF00"/>
                </a:solidFill>
                <a:latin typeface="CMG Sans SemiBold"/>
              </a:rPr>
              <a:t>13</a:t>
            </a:r>
            <a:r>
              <a:rPr lang="en-US" sz="3200" dirty="0">
                <a:solidFill>
                  <a:schemeClr val="bg1"/>
                </a:solidFill>
                <a:latin typeface="CMG Sans SemiBold"/>
              </a:rPr>
              <a:t> “Pardon me, my lord,” Gideon replied, “but if the Lord is with us, why has all this happened to us? Where are all his wonders that our ancestors told us about when they said, ‘Did not the Lord bring us up out of Egypt?’ But now the Lord has abandoned us and given us into the hand of Midian.” </a:t>
            </a:r>
            <a:r>
              <a:rPr lang="en-US" sz="3200" dirty="0">
                <a:solidFill>
                  <a:srgbClr val="FFFF00"/>
                </a:solidFill>
                <a:latin typeface="CMG Sans SemiBold"/>
              </a:rPr>
              <a:t>14</a:t>
            </a:r>
            <a:r>
              <a:rPr lang="en-US" sz="3200" dirty="0">
                <a:solidFill>
                  <a:schemeClr val="bg1"/>
                </a:solidFill>
                <a:latin typeface="CMG Sans SemiBold"/>
              </a:rPr>
              <a:t> The Lord turned to him and said, “Go in the strength you have and save Israel out of Midian’s hand. Am I not sending you?” </a:t>
            </a:r>
            <a:r>
              <a:rPr lang="en-US" sz="3200" dirty="0">
                <a:solidFill>
                  <a:srgbClr val="FFFF00"/>
                </a:solidFill>
                <a:latin typeface="CMG Sans SemiBold"/>
              </a:rPr>
              <a:t>15</a:t>
            </a:r>
            <a:r>
              <a:rPr lang="en-US" sz="3200" dirty="0">
                <a:solidFill>
                  <a:schemeClr val="bg1"/>
                </a:solidFill>
                <a:latin typeface="CMG Sans SemiBold"/>
              </a:rPr>
              <a:t> “Pardon me, my lord,” Gideon replied, “but how can I save Israel? My clan is the weakest in Manasseh, and I am the least in my family.”</a:t>
            </a:r>
            <a:endParaRPr lang="en-GB" sz="3200" dirty="0">
              <a:solidFill>
                <a:schemeClr val="bg1"/>
              </a:solidFill>
              <a:latin typeface="CMG Sans SemiBold"/>
            </a:endParaRPr>
          </a:p>
        </p:txBody>
      </p:sp>
    </p:spTree>
    <p:extLst>
      <p:ext uri="{BB962C8B-B14F-4D97-AF65-F5344CB8AC3E}">
        <p14:creationId xmlns:p14="http://schemas.microsoft.com/office/powerpoint/2010/main" val="170377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9F0527-25BE-5EDB-68F3-BFD803D61193}"/>
              </a:ext>
            </a:extLst>
          </p:cNvPr>
          <p:cNvPicPr>
            <a:picLocks noChangeAspect="1"/>
          </p:cNvPicPr>
          <p:nvPr/>
        </p:nvPicPr>
        <p:blipFill>
          <a:blip r:embed="rId2"/>
          <a:stretch>
            <a:fillRect/>
          </a:stretch>
        </p:blipFill>
        <p:spPr>
          <a:xfrm>
            <a:off x="0" y="-1"/>
            <a:ext cx="12224000" cy="6876000"/>
          </a:xfrm>
          <a:prstGeom prst="rect">
            <a:avLst/>
          </a:prstGeom>
        </p:spPr>
      </p:pic>
      <p:sp>
        <p:nvSpPr>
          <p:cNvPr id="6" name="Content Placeholder 5">
            <a:extLst>
              <a:ext uri="{FF2B5EF4-FFF2-40B4-BE49-F238E27FC236}">
                <a16:creationId xmlns:a16="http://schemas.microsoft.com/office/drawing/2014/main" id="{E1EE1F9A-6946-B95F-1471-8A6F98262AD1}"/>
              </a:ext>
            </a:extLst>
          </p:cNvPr>
          <p:cNvSpPr txBox="1">
            <a:spLocks noGrp="1"/>
          </p:cNvSpPr>
          <p:nvPr>
            <p:ph idx="1"/>
          </p:nvPr>
        </p:nvSpPr>
        <p:spPr>
          <a:xfrm>
            <a:off x="838200" y="732643"/>
            <a:ext cx="10515600" cy="5410712"/>
          </a:xfrm>
          <a:prstGeom prst="rect">
            <a:avLst/>
          </a:prstGeom>
          <a:noFill/>
        </p:spPr>
        <p:txBody>
          <a:bodyPr wrap="square">
            <a:spAutoFit/>
          </a:bodyPr>
          <a:lstStyle/>
          <a:p>
            <a:pPr marL="0" indent="0">
              <a:buNone/>
            </a:pPr>
            <a:r>
              <a:rPr lang="en-US" sz="3200" dirty="0">
                <a:solidFill>
                  <a:srgbClr val="FFFF00"/>
                </a:solidFill>
                <a:latin typeface="CMG Sans SemiBold"/>
              </a:rPr>
              <a:t>16</a:t>
            </a:r>
            <a:r>
              <a:rPr lang="en-US" sz="3200" dirty="0">
                <a:solidFill>
                  <a:schemeClr val="bg1"/>
                </a:solidFill>
                <a:latin typeface="CMG Sans SemiBold"/>
              </a:rPr>
              <a:t> The Lord answered, “I will be with you, and you will strike down all the Midianites, leaving none alive.” </a:t>
            </a:r>
            <a:r>
              <a:rPr lang="en-US" sz="3200" dirty="0">
                <a:solidFill>
                  <a:srgbClr val="FFFF00"/>
                </a:solidFill>
                <a:latin typeface="CMG Sans SemiBold"/>
              </a:rPr>
              <a:t>17</a:t>
            </a:r>
            <a:r>
              <a:rPr lang="en-US" sz="3200" dirty="0">
                <a:solidFill>
                  <a:schemeClr val="bg1"/>
                </a:solidFill>
                <a:latin typeface="CMG Sans SemiBold"/>
              </a:rPr>
              <a:t> Gideon replied, “If now I have found favor in your eyes, give me a sign that it is really you talking to me. </a:t>
            </a:r>
            <a:r>
              <a:rPr lang="en-US" sz="3200" dirty="0">
                <a:solidFill>
                  <a:srgbClr val="FFFF00"/>
                </a:solidFill>
                <a:latin typeface="CMG Sans SemiBold"/>
              </a:rPr>
              <a:t>18</a:t>
            </a:r>
            <a:r>
              <a:rPr lang="en-US" sz="3200" dirty="0">
                <a:solidFill>
                  <a:schemeClr val="bg1"/>
                </a:solidFill>
                <a:latin typeface="CMG Sans SemiBold"/>
              </a:rPr>
              <a:t> Please do not go away until I come back and bring my offering and set it before you.” And the Lord said, “I will wait until you return.” </a:t>
            </a:r>
            <a:r>
              <a:rPr lang="en-US" sz="3200" dirty="0">
                <a:solidFill>
                  <a:srgbClr val="FFFF00"/>
                </a:solidFill>
                <a:latin typeface="CMG Sans SemiBold"/>
              </a:rPr>
              <a:t>19</a:t>
            </a:r>
            <a:r>
              <a:rPr lang="en-US" sz="3200" dirty="0">
                <a:solidFill>
                  <a:schemeClr val="bg1"/>
                </a:solidFill>
                <a:latin typeface="CMG Sans SemiBold"/>
              </a:rPr>
              <a:t> Gideon went inside, prepared a young goat, and from an ephah[a] of flour he made bread without yeast. Putting the meat in a basket and its broth in a pot, he brought them out and offered them to him under the oak. </a:t>
            </a:r>
            <a:r>
              <a:rPr lang="en-US" sz="3200" dirty="0">
                <a:solidFill>
                  <a:srgbClr val="FFFF00"/>
                </a:solidFill>
                <a:latin typeface="CMG Sans SemiBold"/>
              </a:rPr>
              <a:t>20</a:t>
            </a:r>
            <a:r>
              <a:rPr lang="en-US" sz="3200" dirty="0">
                <a:solidFill>
                  <a:schemeClr val="bg1"/>
                </a:solidFill>
                <a:latin typeface="CMG Sans SemiBold"/>
              </a:rPr>
              <a:t> The angel of God said to him, “Take the meat and the unleavened bread, place them on this rock, and pour out the broth.” And Gideon did so.</a:t>
            </a:r>
            <a:endParaRPr lang="en-GB" sz="3200" dirty="0">
              <a:solidFill>
                <a:schemeClr val="bg1"/>
              </a:solidFill>
              <a:latin typeface="CMG Sans SemiBold"/>
            </a:endParaRPr>
          </a:p>
        </p:txBody>
      </p:sp>
    </p:spTree>
    <p:extLst>
      <p:ext uri="{BB962C8B-B14F-4D97-AF65-F5344CB8AC3E}">
        <p14:creationId xmlns:p14="http://schemas.microsoft.com/office/powerpoint/2010/main" val="1651434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9F0527-25BE-5EDB-68F3-BFD803D61193}"/>
              </a:ext>
            </a:extLst>
          </p:cNvPr>
          <p:cNvPicPr>
            <a:picLocks noChangeAspect="1"/>
          </p:cNvPicPr>
          <p:nvPr/>
        </p:nvPicPr>
        <p:blipFill>
          <a:blip r:embed="rId2"/>
          <a:stretch>
            <a:fillRect/>
          </a:stretch>
        </p:blipFill>
        <p:spPr>
          <a:xfrm>
            <a:off x="0" y="-1"/>
            <a:ext cx="12224000" cy="6876000"/>
          </a:xfrm>
          <a:prstGeom prst="rect">
            <a:avLst/>
          </a:prstGeom>
        </p:spPr>
      </p:pic>
      <p:sp>
        <p:nvSpPr>
          <p:cNvPr id="6" name="Content Placeholder 5">
            <a:extLst>
              <a:ext uri="{FF2B5EF4-FFF2-40B4-BE49-F238E27FC236}">
                <a16:creationId xmlns:a16="http://schemas.microsoft.com/office/drawing/2014/main" id="{E1EE1F9A-6946-B95F-1471-8A6F98262AD1}"/>
              </a:ext>
            </a:extLst>
          </p:cNvPr>
          <p:cNvSpPr txBox="1">
            <a:spLocks noGrp="1"/>
          </p:cNvSpPr>
          <p:nvPr>
            <p:ph idx="1"/>
          </p:nvPr>
        </p:nvSpPr>
        <p:spPr>
          <a:xfrm>
            <a:off x="854200" y="511044"/>
            <a:ext cx="10515600" cy="5853910"/>
          </a:xfrm>
          <a:prstGeom prst="rect">
            <a:avLst/>
          </a:prstGeom>
          <a:noFill/>
        </p:spPr>
        <p:txBody>
          <a:bodyPr wrap="square">
            <a:spAutoFit/>
          </a:bodyPr>
          <a:lstStyle/>
          <a:p>
            <a:pPr marL="0" indent="0">
              <a:buNone/>
            </a:pPr>
            <a:r>
              <a:rPr lang="en-US" sz="3200" dirty="0">
                <a:solidFill>
                  <a:srgbClr val="FFFF00"/>
                </a:solidFill>
                <a:latin typeface="CMG Sans SemiBold"/>
              </a:rPr>
              <a:t>21</a:t>
            </a:r>
            <a:r>
              <a:rPr lang="en-US" sz="3200" dirty="0">
                <a:solidFill>
                  <a:schemeClr val="bg1"/>
                </a:solidFill>
                <a:latin typeface="CMG Sans SemiBold"/>
              </a:rPr>
              <a:t> Then the angel of the Lord touched the meat and the unleavened bread with the tip of the staff that was in his hand. Fire flared from the rock, consuming the meat and the bread. And the angel of the Lord disappeared. </a:t>
            </a:r>
            <a:r>
              <a:rPr lang="en-US" sz="3200" dirty="0">
                <a:solidFill>
                  <a:srgbClr val="FFFF00"/>
                </a:solidFill>
                <a:latin typeface="CMG Sans SemiBold"/>
              </a:rPr>
              <a:t>22</a:t>
            </a:r>
            <a:r>
              <a:rPr lang="en-US" sz="3200" dirty="0">
                <a:solidFill>
                  <a:schemeClr val="bg1"/>
                </a:solidFill>
                <a:latin typeface="CMG Sans SemiBold"/>
              </a:rPr>
              <a:t> When Gideon realized that it was the angel of the Lord, he exclaimed, “Alas, Sovereign Lord! I have seen the angel of the Lord face to face!” </a:t>
            </a:r>
            <a:r>
              <a:rPr lang="en-US" sz="3200" dirty="0">
                <a:solidFill>
                  <a:srgbClr val="FFFF00"/>
                </a:solidFill>
                <a:latin typeface="CMG Sans SemiBold"/>
              </a:rPr>
              <a:t>23</a:t>
            </a:r>
            <a:r>
              <a:rPr lang="en-US" sz="3200" dirty="0">
                <a:solidFill>
                  <a:schemeClr val="bg1"/>
                </a:solidFill>
                <a:latin typeface="CMG Sans SemiBold"/>
              </a:rPr>
              <a:t> But the Lord said to him, “Peace! Do not be afraid. You are not going to die.” </a:t>
            </a:r>
            <a:r>
              <a:rPr lang="en-US" sz="3200" dirty="0">
                <a:solidFill>
                  <a:srgbClr val="FFFF00"/>
                </a:solidFill>
                <a:latin typeface="CMG Sans SemiBold"/>
              </a:rPr>
              <a:t>24</a:t>
            </a:r>
            <a:r>
              <a:rPr lang="en-US" sz="3200" dirty="0">
                <a:solidFill>
                  <a:schemeClr val="bg1"/>
                </a:solidFill>
                <a:latin typeface="CMG Sans SemiBold"/>
              </a:rPr>
              <a:t> So Gideon built an altar to the Lord there and called it The Lord Is Peace. To this day it stands in </a:t>
            </a:r>
            <a:r>
              <a:rPr lang="en-US" sz="3200" dirty="0" err="1">
                <a:solidFill>
                  <a:schemeClr val="bg1"/>
                </a:solidFill>
                <a:latin typeface="CMG Sans SemiBold"/>
              </a:rPr>
              <a:t>Ophrah</a:t>
            </a:r>
            <a:r>
              <a:rPr lang="en-US" sz="3200" dirty="0">
                <a:solidFill>
                  <a:schemeClr val="bg1"/>
                </a:solidFill>
                <a:latin typeface="CMG Sans SemiBold"/>
              </a:rPr>
              <a:t> of the Abiezrites. </a:t>
            </a:r>
            <a:r>
              <a:rPr lang="en-US" sz="3200" dirty="0">
                <a:solidFill>
                  <a:srgbClr val="FFFF00"/>
                </a:solidFill>
                <a:latin typeface="CMG Sans SemiBold"/>
              </a:rPr>
              <a:t>25</a:t>
            </a:r>
            <a:r>
              <a:rPr lang="en-US" sz="3200" dirty="0">
                <a:solidFill>
                  <a:schemeClr val="bg1"/>
                </a:solidFill>
                <a:latin typeface="CMG Sans SemiBold"/>
              </a:rPr>
              <a:t> That same night the Lord said to him, “Take the second bull from your father’s herd, the one seven years old. Tear down your father’s altar to Baal and cut down the Asherah pole beside it.</a:t>
            </a:r>
            <a:endParaRPr lang="en-GB" sz="3200" dirty="0">
              <a:solidFill>
                <a:schemeClr val="bg1"/>
              </a:solidFill>
              <a:latin typeface="CMG Sans SemiBold"/>
            </a:endParaRPr>
          </a:p>
        </p:txBody>
      </p:sp>
    </p:spTree>
    <p:extLst>
      <p:ext uri="{BB962C8B-B14F-4D97-AF65-F5344CB8AC3E}">
        <p14:creationId xmlns:p14="http://schemas.microsoft.com/office/powerpoint/2010/main" val="682980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9F0527-25BE-5EDB-68F3-BFD803D61193}"/>
              </a:ext>
            </a:extLst>
          </p:cNvPr>
          <p:cNvPicPr>
            <a:picLocks noChangeAspect="1"/>
          </p:cNvPicPr>
          <p:nvPr/>
        </p:nvPicPr>
        <p:blipFill>
          <a:blip r:embed="rId2"/>
          <a:stretch>
            <a:fillRect/>
          </a:stretch>
        </p:blipFill>
        <p:spPr>
          <a:xfrm>
            <a:off x="0" y="-1"/>
            <a:ext cx="12224000" cy="6876000"/>
          </a:xfrm>
          <a:prstGeom prst="rect">
            <a:avLst/>
          </a:prstGeom>
        </p:spPr>
      </p:pic>
      <p:sp>
        <p:nvSpPr>
          <p:cNvPr id="6" name="Content Placeholder 5">
            <a:extLst>
              <a:ext uri="{FF2B5EF4-FFF2-40B4-BE49-F238E27FC236}">
                <a16:creationId xmlns:a16="http://schemas.microsoft.com/office/drawing/2014/main" id="{E1EE1F9A-6946-B95F-1471-8A6F98262AD1}"/>
              </a:ext>
            </a:extLst>
          </p:cNvPr>
          <p:cNvSpPr txBox="1">
            <a:spLocks noGrp="1"/>
          </p:cNvSpPr>
          <p:nvPr>
            <p:ph idx="1"/>
          </p:nvPr>
        </p:nvSpPr>
        <p:spPr>
          <a:xfrm>
            <a:off x="854200" y="723644"/>
            <a:ext cx="10515600" cy="5410712"/>
          </a:xfrm>
          <a:prstGeom prst="rect">
            <a:avLst/>
          </a:prstGeom>
          <a:noFill/>
        </p:spPr>
        <p:txBody>
          <a:bodyPr wrap="square">
            <a:spAutoFit/>
          </a:bodyPr>
          <a:lstStyle/>
          <a:p>
            <a:pPr marL="0" indent="0">
              <a:buNone/>
            </a:pPr>
            <a:r>
              <a:rPr lang="en-US" sz="3200" dirty="0">
                <a:solidFill>
                  <a:srgbClr val="FFFF00"/>
                </a:solidFill>
                <a:latin typeface="CMG Sans SemiBold"/>
              </a:rPr>
              <a:t>26</a:t>
            </a:r>
            <a:r>
              <a:rPr lang="en-US" sz="3200" dirty="0">
                <a:solidFill>
                  <a:schemeClr val="bg1"/>
                </a:solidFill>
                <a:latin typeface="CMG Sans SemiBold"/>
              </a:rPr>
              <a:t> Then build a proper kind of altar to the Lord your God on the top of this height. Using the wood of the Asherah pole that you cut down, offer the second[e] bull as a burnt offering.” </a:t>
            </a:r>
            <a:r>
              <a:rPr lang="en-US" sz="3200" dirty="0">
                <a:solidFill>
                  <a:srgbClr val="FFFF00"/>
                </a:solidFill>
                <a:latin typeface="CMG Sans SemiBold"/>
              </a:rPr>
              <a:t>27</a:t>
            </a:r>
            <a:r>
              <a:rPr lang="en-US" sz="3200" dirty="0">
                <a:solidFill>
                  <a:schemeClr val="bg1"/>
                </a:solidFill>
                <a:latin typeface="CMG Sans SemiBold"/>
              </a:rPr>
              <a:t> So Gideon took ten of his servants and did as the Lord told him. But because he was afraid of his family and the  townspeople, he did it at night rather than in the daytime. </a:t>
            </a:r>
            <a:r>
              <a:rPr lang="en-US" sz="3200" dirty="0">
                <a:solidFill>
                  <a:srgbClr val="FFFF00"/>
                </a:solidFill>
                <a:latin typeface="CMG Sans SemiBold"/>
              </a:rPr>
              <a:t>28</a:t>
            </a:r>
            <a:r>
              <a:rPr lang="en-US" sz="3200" dirty="0">
                <a:solidFill>
                  <a:schemeClr val="bg1"/>
                </a:solidFill>
                <a:latin typeface="CMG Sans SemiBold"/>
              </a:rPr>
              <a:t> In the morning when the people of the town got up, there was Baal’s altar, demolished, with the Asherah pole beside it cut down and the second bull sacrificed on the newly built altar! </a:t>
            </a:r>
            <a:r>
              <a:rPr lang="en-US" sz="3200" dirty="0">
                <a:solidFill>
                  <a:srgbClr val="FFFF00"/>
                </a:solidFill>
                <a:latin typeface="CMG Sans SemiBold"/>
              </a:rPr>
              <a:t>29</a:t>
            </a:r>
            <a:r>
              <a:rPr lang="en-US" sz="3200" dirty="0">
                <a:solidFill>
                  <a:schemeClr val="bg1"/>
                </a:solidFill>
                <a:latin typeface="CMG Sans SemiBold"/>
              </a:rPr>
              <a:t> They asked each other, “Who did this?” When they carefully investigated, they were told, “Gideon son of </a:t>
            </a:r>
            <a:r>
              <a:rPr lang="en-US" sz="3200" dirty="0" err="1">
                <a:solidFill>
                  <a:schemeClr val="bg1"/>
                </a:solidFill>
                <a:latin typeface="CMG Sans SemiBold"/>
              </a:rPr>
              <a:t>Joash</a:t>
            </a:r>
            <a:r>
              <a:rPr lang="en-US" sz="3200" dirty="0">
                <a:solidFill>
                  <a:schemeClr val="bg1"/>
                </a:solidFill>
                <a:latin typeface="CMG Sans SemiBold"/>
              </a:rPr>
              <a:t> did it.”</a:t>
            </a:r>
            <a:endParaRPr lang="en-GB" sz="3200" dirty="0">
              <a:solidFill>
                <a:schemeClr val="bg1"/>
              </a:solidFill>
              <a:latin typeface="CMG Sans SemiBold"/>
            </a:endParaRPr>
          </a:p>
        </p:txBody>
      </p:sp>
    </p:spTree>
    <p:extLst>
      <p:ext uri="{BB962C8B-B14F-4D97-AF65-F5344CB8AC3E}">
        <p14:creationId xmlns:p14="http://schemas.microsoft.com/office/powerpoint/2010/main" val="35844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9F0527-25BE-5EDB-68F3-BFD803D61193}"/>
              </a:ext>
            </a:extLst>
          </p:cNvPr>
          <p:cNvPicPr>
            <a:picLocks noChangeAspect="1"/>
          </p:cNvPicPr>
          <p:nvPr/>
        </p:nvPicPr>
        <p:blipFill>
          <a:blip r:embed="rId2"/>
          <a:stretch>
            <a:fillRect/>
          </a:stretch>
        </p:blipFill>
        <p:spPr>
          <a:xfrm>
            <a:off x="277091" y="207818"/>
            <a:ext cx="12224000" cy="6876000"/>
          </a:xfrm>
          <a:prstGeom prst="rect">
            <a:avLst/>
          </a:prstGeom>
        </p:spPr>
      </p:pic>
      <p:sp>
        <p:nvSpPr>
          <p:cNvPr id="6" name="Content Placeholder 5">
            <a:extLst>
              <a:ext uri="{FF2B5EF4-FFF2-40B4-BE49-F238E27FC236}">
                <a16:creationId xmlns:a16="http://schemas.microsoft.com/office/drawing/2014/main" id="{E1EE1F9A-6946-B95F-1471-8A6F98262AD1}"/>
              </a:ext>
            </a:extLst>
          </p:cNvPr>
          <p:cNvSpPr txBox="1">
            <a:spLocks noGrp="1"/>
          </p:cNvSpPr>
          <p:nvPr>
            <p:ph idx="1"/>
          </p:nvPr>
        </p:nvSpPr>
        <p:spPr>
          <a:xfrm>
            <a:off x="838200" y="1102722"/>
            <a:ext cx="10515600" cy="4652556"/>
          </a:xfrm>
          <a:prstGeom prst="rect">
            <a:avLst/>
          </a:prstGeom>
          <a:noFill/>
        </p:spPr>
        <p:txBody>
          <a:bodyPr wrap="square">
            <a:spAutoFit/>
          </a:bodyPr>
          <a:lstStyle/>
          <a:p>
            <a:pPr marL="0" indent="0">
              <a:buNone/>
            </a:pPr>
            <a:r>
              <a:rPr lang="en-US" sz="3200" dirty="0">
                <a:solidFill>
                  <a:srgbClr val="FFFF00"/>
                </a:solidFill>
                <a:latin typeface="CMG Sans SemiBold"/>
              </a:rPr>
              <a:t>30</a:t>
            </a:r>
            <a:r>
              <a:rPr lang="en-US" sz="3200" dirty="0">
                <a:solidFill>
                  <a:schemeClr val="bg1"/>
                </a:solidFill>
                <a:latin typeface="CMG Sans SemiBold"/>
              </a:rPr>
              <a:t> The people of the town demanded of </a:t>
            </a:r>
            <a:r>
              <a:rPr lang="en-US" sz="3200" dirty="0" err="1">
                <a:solidFill>
                  <a:schemeClr val="bg1"/>
                </a:solidFill>
                <a:latin typeface="CMG Sans SemiBold"/>
              </a:rPr>
              <a:t>Joash</a:t>
            </a:r>
            <a:r>
              <a:rPr lang="en-US" sz="3200" dirty="0">
                <a:solidFill>
                  <a:schemeClr val="bg1"/>
                </a:solidFill>
                <a:latin typeface="CMG Sans SemiBold"/>
              </a:rPr>
              <a:t>, “Bring out your son. He must die, because he has broken down Baal’s altar and cut down the Asherah pole beside it.” </a:t>
            </a:r>
            <a:r>
              <a:rPr lang="en-US" sz="3200" dirty="0">
                <a:solidFill>
                  <a:srgbClr val="FFFF00"/>
                </a:solidFill>
                <a:latin typeface="CMG Sans SemiBold"/>
              </a:rPr>
              <a:t>31</a:t>
            </a:r>
            <a:r>
              <a:rPr lang="en-US" sz="3200" dirty="0">
                <a:solidFill>
                  <a:schemeClr val="bg1"/>
                </a:solidFill>
                <a:latin typeface="CMG Sans SemiBold"/>
              </a:rPr>
              <a:t> But </a:t>
            </a:r>
            <a:r>
              <a:rPr lang="en-US" sz="3200" dirty="0" err="1">
                <a:solidFill>
                  <a:schemeClr val="bg1"/>
                </a:solidFill>
                <a:latin typeface="CMG Sans SemiBold"/>
              </a:rPr>
              <a:t>Joash</a:t>
            </a:r>
            <a:r>
              <a:rPr lang="en-US" sz="3200" dirty="0">
                <a:solidFill>
                  <a:schemeClr val="bg1"/>
                </a:solidFill>
                <a:latin typeface="CMG Sans SemiBold"/>
              </a:rPr>
              <a:t> replied to the hostile crowd around him, “Are you going to plead Baal’s cause? Are you trying to save him? Whoever fights for him shall be put to death by morning! If Baal really is a god, he can defend himself when someone breaks down his altar.” </a:t>
            </a:r>
            <a:r>
              <a:rPr lang="en-US" sz="3200" dirty="0">
                <a:solidFill>
                  <a:srgbClr val="FFFF00"/>
                </a:solidFill>
                <a:latin typeface="CMG Sans SemiBold"/>
              </a:rPr>
              <a:t>32</a:t>
            </a:r>
            <a:r>
              <a:rPr lang="en-US" sz="3200" dirty="0">
                <a:solidFill>
                  <a:schemeClr val="bg1"/>
                </a:solidFill>
                <a:latin typeface="CMG Sans SemiBold"/>
              </a:rPr>
              <a:t> So because Gideon broke down Baal’s altar, they gave him the name </a:t>
            </a:r>
            <a:r>
              <a:rPr lang="en-US" sz="3200" dirty="0" err="1">
                <a:solidFill>
                  <a:schemeClr val="bg1"/>
                </a:solidFill>
                <a:latin typeface="CMG Sans SemiBold"/>
              </a:rPr>
              <a:t>Jerub</a:t>
            </a:r>
            <a:r>
              <a:rPr lang="en-US" sz="3200" dirty="0">
                <a:solidFill>
                  <a:schemeClr val="bg1"/>
                </a:solidFill>
                <a:latin typeface="CMG Sans SemiBold"/>
              </a:rPr>
              <a:t>-Baal that day, saying, “Let Baal contend with him.”   </a:t>
            </a:r>
            <a:r>
              <a:rPr lang="en-US" sz="3200" b="1" dirty="0">
                <a:solidFill>
                  <a:srgbClr val="FFFF00"/>
                </a:solidFill>
                <a:latin typeface="CMG Sans SemiBold"/>
              </a:rPr>
              <a:t>Judges 6:12-32 NIV</a:t>
            </a:r>
            <a:endParaRPr lang="en-GB" sz="3200" b="1" dirty="0">
              <a:solidFill>
                <a:srgbClr val="FFFF00"/>
              </a:solidFill>
              <a:latin typeface="CMG Sans SemiBold"/>
            </a:endParaRPr>
          </a:p>
        </p:txBody>
      </p:sp>
    </p:spTree>
    <p:extLst>
      <p:ext uri="{BB962C8B-B14F-4D97-AF65-F5344CB8AC3E}">
        <p14:creationId xmlns:p14="http://schemas.microsoft.com/office/powerpoint/2010/main" val="282305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06435AC-3B1D-9C97-0792-F5AA43D4B090}"/>
              </a:ext>
            </a:extLst>
          </p:cNvPr>
          <p:cNvSpPr>
            <a:spLocks noGrp="1"/>
          </p:cNvSpPr>
          <p:nvPr>
            <p:ph idx="1"/>
          </p:nvPr>
        </p:nvSpPr>
        <p:spPr>
          <a:xfrm>
            <a:off x="838200" y="1205348"/>
            <a:ext cx="10515600" cy="5306289"/>
          </a:xfrm>
        </p:spPr>
        <p:txBody>
          <a:bodyPr>
            <a:noAutofit/>
          </a:bodyPr>
          <a:lstStyle/>
          <a:p>
            <a:pPr marL="0" indent="0">
              <a:buNone/>
            </a:pPr>
            <a:r>
              <a:rPr lang="en-GB" sz="3200" b="1" dirty="0">
                <a:solidFill>
                  <a:srgbClr val="FFFF00"/>
                </a:solidFill>
                <a:latin typeface="CMG Sans SemiBold"/>
              </a:rPr>
              <a:t>I am forgiven</a:t>
            </a:r>
            <a:r>
              <a:rPr lang="en-GB" sz="3200" b="1" dirty="0">
                <a:solidFill>
                  <a:schemeClr val="bg1"/>
                </a:solidFill>
                <a:latin typeface="CMG Sans SemiBold"/>
              </a:rPr>
              <a:t> </a:t>
            </a:r>
            <a:r>
              <a:rPr lang="en-GB" sz="3200" dirty="0">
                <a:solidFill>
                  <a:schemeClr val="bg1"/>
                </a:solidFill>
                <a:latin typeface="CMG Sans SemiBold"/>
              </a:rPr>
              <a:t>– “In him we have redemption through his blood, </a:t>
            </a:r>
            <a:r>
              <a:rPr lang="en-GB" sz="3200" b="1" dirty="0">
                <a:solidFill>
                  <a:srgbClr val="FFFF00"/>
                </a:solidFill>
                <a:latin typeface="CMG Sans SemiBold"/>
              </a:rPr>
              <a:t>the</a:t>
            </a:r>
            <a:r>
              <a:rPr lang="en-GB" sz="3200" dirty="0">
                <a:solidFill>
                  <a:schemeClr val="bg1"/>
                </a:solidFill>
                <a:latin typeface="CMG Sans SemiBold"/>
              </a:rPr>
              <a:t> </a:t>
            </a:r>
            <a:r>
              <a:rPr lang="en-GB" sz="3200" b="1" dirty="0">
                <a:solidFill>
                  <a:srgbClr val="FFFF00"/>
                </a:solidFill>
                <a:latin typeface="CMG Sans SemiBold"/>
              </a:rPr>
              <a:t>forgiveness of sins</a:t>
            </a:r>
            <a:r>
              <a:rPr lang="en-GB" sz="3200" dirty="0">
                <a:solidFill>
                  <a:schemeClr val="bg1"/>
                </a:solidFill>
                <a:latin typeface="CMG Sans SemiBold"/>
              </a:rPr>
              <a:t> ….” Eph. 1:7,8</a:t>
            </a:r>
          </a:p>
          <a:p>
            <a:pPr marL="0" indent="0">
              <a:buNone/>
            </a:pPr>
            <a:endParaRPr lang="en-GB" sz="3200" dirty="0">
              <a:solidFill>
                <a:schemeClr val="bg1"/>
              </a:solidFill>
              <a:latin typeface="CMG Sans SemiBold"/>
            </a:endParaRPr>
          </a:p>
          <a:p>
            <a:pPr marL="0" indent="0">
              <a:buNone/>
            </a:pPr>
            <a:r>
              <a:rPr lang="en-GB" sz="3200" dirty="0">
                <a:solidFill>
                  <a:schemeClr val="bg1"/>
                </a:solidFill>
                <a:latin typeface="CMG Sans SemiBold"/>
              </a:rPr>
              <a:t>“</a:t>
            </a:r>
            <a:r>
              <a:rPr lang="en-GB" sz="3200" b="1" dirty="0">
                <a:solidFill>
                  <a:srgbClr val="FFFF00"/>
                </a:solidFill>
                <a:latin typeface="CMG Sans SemiBold"/>
              </a:rPr>
              <a:t>I am blessed</a:t>
            </a:r>
            <a:r>
              <a:rPr lang="en-GB" sz="3200" dirty="0">
                <a:solidFill>
                  <a:schemeClr val="bg1"/>
                </a:solidFill>
                <a:latin typeface="CMG Sans SemiBold"/>
              </a:rPr>
              <a:t> in the heavenly realms with </a:t>
            </a:r>
            <a:r>
              <a:rPr lang="en-GB" sz="3200" b="1" dirty="0">
                <a:solidFill>
                  <a:srgbClr val="FFFF00"/>
                </a:solidFill>
                <a:latin typeface="CMG Sans SemiBold"/>
              </a:rPr>
              <a:t>every</a:t>
            </a:r>
            <a:r>
              <a:rPr lang="en-GB" sz="3200" dirty="0">
                <a:solidFill>
                  <a:schemeClr val="bg1"/>
                </a:solidFill>
                <a:latin typeface="CMG Sans SemiBold"/>
              </a:rPr>
              <a:t> spiritual blessing </a:t>
            </a:r>
            <a:r>
              <a:rPr lang="en-GB" sz="3200" b="1" dirty="0">
                <a:solidFill>
                  <a:srgbClr val="FFFF00"/>
                </a:solidFill>
                <a:latin typeface="CMG Sans SemiBold"/>
              </a:rPr>
              <a:t>in Christ</a:t>
            </a:r>
            <a:r>
              <a:rPr lang="en-GB" sz="3200" dirty="0">
                <a:solidFill>
                  <a:schemeClr val="bg1"/>
                </a:solidFill>
                <a:latin typeface="CMG Sans SemiBold"/>
              </a:rPr>
              <a:t>.” Eph. 1:3</a:t>
            </a:r>
          </a:p>
          <a:p>
            <a:pPr marL="0" indent="0">
              <a:buNone/>
            </a:pPr>
            <a:endParaRPr lang="en-GB" sz="3200" dirty="0">
              <a:solidFill>
                <a:schemeClr val="bg1"/>
              </a:solidFill>
              <a:latin typeface="CMG Sans SemiBold"/>
            </a:endParaRPr>
          </a:p>
          <a:p>
            <a:pPr marL="0" indent="0">
              <a:buNone/>
            </a:pPr>
            <a:r>
              <a:rPr lang="en-GB" sz="3200" b="1" dirty="0">
                <a:solidFill>
                  <a:srgbClr val="FFFF00"/>
                </a:solidFill>
                <a:latin typeface="CMG Sans SemiBold"/>
              </a:rPr>
              <a:t>I am victorious</a:t>
            </a:r>
            <a:r>
              <a:rPr lang="en-GB" sz="3200" dirty="0">
                <a:solidFill>
                  <a:schemeClr val="bg1"/>
                </a:solidFill>
                <a:latin typeface="CMG Sans SemiBold"/>
              </a:rPr>
              <a:t> – “This is the victory that has overcome the world, even our faith.” 1 John 5:4</a:t>
            </a:r>
          </a:p>
          <a:p>
            <a:pPr marL="0" indent="0">
              <a:buNone/>
            </a:pPr>
            <a:endParaRPr lang="en-GB" sz="3200" dirty="0">
              <a:solidFill>
                <a:schemeClr val="bg1"/>
              </a:solidFill>
              <a:latin typeface="CMG Sans SemiBold"/>
            </a:endParaRPr>
          </a:p>
          <a:p>
            <a:pPr marL="0" indent="0">
              <a:buNone/>
            </a:pPr>
            <a:r>
              <a:rPr lang="en-GB" sz="3200" dirty="0">
                <a:solidFill>
                  <a:schemeClr val="bg1"/>
                </a:solidFill>
                <a:latin typeface="CMG Sans SemiBold"/>
              </a:rPr>
              <a:t>“The Lord is with you, </a:t>
            </a:r>
            <a:r>
              <a:rPr lang="en-GB" sz="3200" b="1" dirty="0">
                <a:solidFill>
                  <a:srgbClr val="FFFF00"/>
                </a:solidFill>
                <a:latin typeface="CMG Sans SemiBold"/>
              </a:rPr>
              <a:t>mighty warrior</a:t>
            </a:r>
            <a:r>
              <a:rPr lang="en-GB" sz="3200" dirty="0">
                <a:solidFill>
                  <a:schemeClr val="bg1"/>
                </a:solidFill>
                <a:latin typeface="CMG Sans SemiBold"/>
              </a:rPr>
              <a:t>.” Judges 6:12</a:t>
            </a:r>
          </a:p>
        </p:txBody>
      </p:sp>
      <p:sp>
        <p:nvSpPr>
          <p:cNvPr id="11" name="TextBox 10">
            <a:extLst>
              <a:ext uri="{FF2B5EF4-FFF2-40B4-BE49-F238E27FC236}">
                <a16:creationId xmlns:a16="http://schemas.microsoft.com/office/drawing/2014/main" id="{509124AA-F547-5765-23CF-D3AAD55BE895}"/>
              </a:ext>
            </a:extLst>
          </p:cNvPr>
          <p:cNvSpPr txBox="1"/>
          <p:nvPr/>
        </p:nvSpPr>
        <p:spPr>
          <a:xfrm>
            <a:off x="1856510" y="346363"/>
            <a:ext cx="7495309" cy="584775"/>
          </a:xfrm>
          <a:prstGeom prst="rect">
            <a:avLst/>
          </a:prstGeom>
          <a:noFill/>
        </p:spPr>
        <p:txBody>
          <a:bodyPr wrap="square" rtlCol="0">
            <a:spAutoFit/>
          </a:bodyPr>
          <a:lstStyle/>
          <a:p>
            <a:pPr algn="ctr"/>
            <a:r>
              <a:rPr lang="en-GB" sz="3200" b="1" dirty="0">
                <a:solidFill>
                  <a:srgbClr val="FFFF00"/>
                </a:solidFill>
                <a:latin typeface="CMG Sans SemiBold"/>
              </a:rPr>
              <a:t>I AM WHO GOD SAYS I AM</a:t>
            </a:r>
          </a:p>
        </p:txBody>
      </p:sp>
    </p:spTree>
    <p:extLst>
      <p:ext uri="{BB962C8B-B14F-4D97-AF65-F5344CB8AC3E}">
        <p14:creationId xmlns:p14="http://schemas.microsoft.com/office/powerpoint/2010/main" val="143296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06435AC-3B1D-9C97-0792-F5AA43D4B090}"/>
              </a:ext>
            </a:extLst>
          </p:cNvPr>
          <p:cNvSpPr>
            <a:spLocks noGrp="1"/>
          </p:cNvSpPr>
          <p:nvPr>
            <p:ph idx="1"/>
          </p:nvPr>
        </p:nvSpPr>
        <p:spPr>
          <a:xfrm>
            <a:off x="838200" y="1141163"/>
            <a:ext cx="10515600" cy="5301200"/>
          </a:xfrm>
        </p:spPr>
        <p:txBody>
          <a:bodyPr>
            <a:normAutofit/>
          </a:bodyPr>
          <a:lstStyle/>
          <a:p>
            <a:pPr marL="0" indent="0">
              <a:buNone/>
            </a:pPr>
            <a:r>
              <a:rPr lang="en-GB" sz="3200" b="1" dirty="0">
                <a:solidFill>
                  <a:srgbClr val="FFFF00"/>
                </a:solidFill>
                <a:latin typeface="CMG Sans SemiBold"/>
              </a:rPr>
              <a:t>Confused </a:t>
            </a:r>
            <a:r>
              <a:rPr lang="en-GB" sz="3200" b="1" dirty="0">
                <a:solidFill>
                  <a:schemeClr val="bg1"/>
                </a:solidFill>
                <a:latin typeface="CMG Sans SemiBold"/>
              </a:rPr>
              <a:t>-</a:t>
            </a:r>
            <a:r>
              <a:rPr lang="en-GB" sz="3200" b="1" dirty="0">
                <a:solidFill>
                  <a:srgbClr val="FFFF00"/>
                </a:solidFill>
                <a:latin typeface="CMG Sans SemiBold"/>
              </a:rPr>
              <a:t> </a:t>
            </a:r>
            <a:r>
              <a:rPr lang="en-GB" sz="3200" b="1" dirty="0">
                <a:solidFill>
                  <a:schemeClr val="bg1"/>
                </a:solidFill>
                <a:latin typeface="CMG Sans SemiBold"/>
              </a:rPr>
              <a:t>“If the Lord is with us, why has all this happened 		 to us?” v13</a:t>
            </a:r>
          </a:p>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Powerless</a:t>
            </a:r>
            <a:r>
              <a:rPr lang="en-GB" sz="3200" b="1" dirty="0">
                <a:solidFill>
                  <a:schemeClr val="bg1"/>
                </a:solidFill>
                <a:latin typeface="CMG Sans SemiBold"/>
              </a:rPr>
              <a:t> - “Where are all his wonders that our fathers told 		   us about …” v13</a:t>
            </a:r>
          </a:p>
          <a:p>
            <a:pPr marL="0" indent="0">
              <a:buNone/>
            </a:pPr>
            <a:endParaRPr lang="en-GB" sz="3200" b="1" dirty="0">
              <a:solidFill>
                <a:schemeClr val="bg1"/>
              </a:solidFill>
              <a:latin typeface="CMG Sans SemiBold"/>
            </a:endParaRPr>
          </a:p>
          <a:p>
            <a:pPr marL="0" indent="0">
              <a:buNone/>
            </a:pPr>
            <a:r>
              <a:rPr lang="en-GB" sz="3200" b="1" dirty="0">
                <a:solidFill>
                  <a:srgbClr val="FFFF00"/>
                </a:solidFill>
                <a:latin typeface="CMG Sans SemiBold"/>
              </a:rPr>
              <a:t>Abandoned </a:t>
            </a:r>
            <a:r>
              <a:rPr lang="en-GB" sz="3200" b="1" dirty="0">
                <a:solidFill>
                  <a:schemeClr val="bg1"/>
                </a:solidFill>
                <a:latin typeface="CMG Sans SemiBold"/>
              </a:rPr>
              <a:t>- “But now the Lord has abandoned us…” v13</a:t>
            </a:r>
          </a:p>
          <a:p>
            <a:pPr marL="0" indent="0">
              <a:buNone/>
            </a:pPr>
            <a:endParaRPr lang="en-GB" sz="3200" b="1" dirty="0">
              <a:solidFill>
                <a:srgbClr val="FFFF00"/>
              </a:solidFill>
              <a:latin typeface="CMG Sans SemiBold"/>
            </a:endParaRPr>
          </a:p>
          <a:p>
            <a:pPr marL="0" indent="0">
              <a:buNone/>
            </a:pPr>
            <a:r>
              <a:rPr lang="en-GB" sz="3200" b="1" dirty="0">
                <a:solidFill>
                  <a:srgbClr val="FFFF00"/>
                </a:solidFill>
                <a:latin typeface="CMG Sans SemiBold"/>
              </a:rPr>
              <a:t>Disqualified</a:t>
            </a:r>
            <a:r>
              <a:rPr lang="en-GB" sz="3200" b="1" dirty="0">
                <a:solidFill>
                  <a:schemeClr val="bg1"/>
                </a:solidFill>
                <a:latin typeface="CMG Sans SemiBold"/>
              </a:rPr>
              <a:t> - “My clan is the weakest…, and I am the least in 	 	     my family.” v15 </a:t>
            </a:r>
            <a:r>
              <a:rPr lang="en-GB" sz="3200" b="1" dirty="0" err="1">
                <a:solidFill>
                  <a:schemeClr val="bg1"/>
                </a:solidFill>
                <a:latin typeface="CMG Sans SemiBold"/>
              </a:rPr>
              <a:t>eg</a:t>
            </a:r>
            <a:r>
              <a:rPr lang="en-GB" sz="3200" b="1" dirty="0">
                <a:solidFill>
                  <a:schemeClr val="bg1"/>
                </a:solidFill>
                <a:latin typeface="CMG Sans SemiBold"/>
              </a:rPr>
              <a:t> WS Pages 197,198 &amp; Mum</a:t>
            </a:r>
          </a:p>
          <a:p>
            <a:pPr marL="0" indent="0">
              <a:buNone/>
            </a:pPr>
            <a:endParaRPr lang="en-GB" b="1" dirty="0">
              <a:solidFill>
                <a:schemeClr val="bg1"/>
              </a:solidFill>
            </a:endParaRPr>
          </a:p>
          <a:p>
            <a:pPr marL="0" indent="0">
              <a:buNone/>
            </a:pPr>
            <a:endParaRPr lang="en-GB" b="1" dirty="0">
              <a:solidFill>
                <a:schemeClr val="bg1"/>
              </a:solidFill>
            </a:endParaRPr>
          </a:p>
          <a:p>
            <a:pPr marL="0" indent="0">
              <a:buNone/>
            </a:pPr>
            <a:endParaRPr lang="en-GB" b="1" dirty="0">
              <a:solidFill>
                <a:srgbClr val="FFFF00"/>
              </a:solidFill>
            </a:endParaRPr>
          </a:p>
          <a:p>
            <a:pPr marL="0" indent="0">
              <a:buNone/>
            </a:pPr>
            <a:endParaRPr lang="en-GB" b="1" dirty="0">
              <a:solidFill>
                <a:srgbClr val="FFFF00"/>
              </a:solidFill>
            </a:endParaRPr>
          </a:p>
        </p:txBody>
      </p:sp>
      <p:sp>
        <p:nvSpPr>
          <p:cNvPr id="2" name="TextBox 1">
            <a:extLst>
              <a:ext uri="{FF2B5EF4-FFF2-40B4-BE49-F238E27FC236}">
                <a16:creationId xmlns:a16="http://schemas.microsoft.com/office/drawing/2014/main" id="{6D4B5A1E-C07F-EC81-A08A-8B4C0D468D5E}"/>
              </a:ext>
            </a:extLst>
          </p:cNvPr>
          <p:cNvSpPr txBox="1"/>
          <p:nvPr/>
        </p:nvSpPr>
        <p:spPr>
          <a:xfrm>
            <a:off x="1653887" y="304800"/>
            <a:ext cx="8884226" cy="584775"/>
          </a:xfrm>
          <a:prstGeom prst="rect">
            <a:avLst/>
          </a:prstGeom>
          <a:noFill/>
        </p:spPr>
        <p:txBody>
          <a:bodyPr wrap="square" rtlCol="0">
            <a:spAutoFit/>
          </a:bodyPr>
          <a:lstStyle/>
          <a:p>
            <a:r>
              <a:rPr lang="en-GB" sz="3200" b="1" dirty="0">
                <a:solidFill>
                  <a:srgbClr val="FFFF00"/>
                </a:solidFill>
                <a:latin typeface="CMG Sans SemiBold"/>
              </a:rPr>
              <a:t>I AM NOT WHO MY CIRCUMSTANCES TELL ME I AM</a:t>
            </a:r>
          </a:p>
        </p:txBody>
      </p:sp>
    </p:spTree>
    <p:extLst>
      <p:ext uri="{BB962C8B-B14F-4D97-AF65-F5344CB8AC3E}">
        <p14:creationId xmlns:p14="http://schemas.microsoft.com/office/powerpoint/2010/main" val="1513484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489</TotalTime>
  <Words>1297</Words>
  <Application>Microsoft Office PowerPoint</Application>
  <PresentationFormat>Widescreen</PresentationFormat>
  <Paragraphs>76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Aptos Display</vt:lpstr>
      <vt:lpstr>Arial</vt:lpstr>
      <vt:lpstr>CMG Sans SemiBold</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A.McDonald</cp:lastModifiedBy>
  <cp:revision>23</cp:revision>
  <dcterms:created xsi:type="dcterms:W3CDTF">2023-10-04T08:51:02Z</dcterms:created>
  <dcterms:modified xsi:type="dcterms:W3CDTF">2023-10-30T20:35:45Z</dcterms:modified>
</cp:coreProperties>
</file>