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358" r:id="rId3"/>
    <p:sldId id="260" r:id="rId4"/>
    <p:sldId id="261" r:id="rId5"/>
    <p:sldId id="262" r:id="rId6"/>
    <p:sldId id="360" r:id="rId7"/>
    <p:sldId id="361" r:id="rId8"/>
    <p:sldId id="263" r:id="rId9"/>
    <p:sldId id="362" r:id="rId10"/>
    <p:sldId id="364" r:id="rId11"/>
    <p:sldId id="363" r:id="rId12"/>
    <p:sldId id="264" r:id="rId13"/>
    <p:sldId id="258" r:id="rId14"/>
    <p:sldId id="359" r:id="rId15"/>
    <p:sldId id="351" r:id="rId16"/>
    <p:sldId id="357"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2"/>
    <p:restoredTop sz="86587"/>
  </p:normalViewPr>
  <p:slideViewPr>
    <p:cSldViewPr snapToGrid="0" snapToObjects="1">
      <p:cViewPr varScale="1">
        <p:scale>
          <a:sx n="93" d="100"/>
          <a:sy n="93" d="100"/>
        </p:scale>
        <p:origin x="1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8E4709-3E58-B74D-959A-4F693E25D0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F44BA-7AE5-534C-9D3E-E5482BBBABFC}"/>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35863D-F419-A64B-BAB9-150A00FF218A}" type="datetimeFigureOut">
              <a:rPr lang="en-US" smtClean="0"/>
              <a:t>11/16/18</a:t>
            </a:fld>
            <a:endParaRPr lang="en-US"/>
          </a:p>
        </p:txBody>
      </p:sp>
      <p:sp>
        <p:nvSpPr>
          <p:cNvPr id="4" name="Footer Placeholder 3">
            <a:extLst>
              <a:ext uri="{FF2B5EF4-FFF2-40B4-BE49-F238E27FC236}">
                <a16:creationId xmlns:a16="http://schemas.microsoft.com/office/drawing/2014/main" id="{EF1188E8-D5C2-4E44-B522-CE751286137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38FDB5-3FEF-F74F-97F3-059321003A4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F933A29-A67E-0B43-BDD9-71406202DFDF}" type="slidenum">
              <a:rPr lang="en-US" smtClean="0"/>
              <a:t>‹#›</a:t>
            </a:fld>
            <a:endParaRPr lang="en-US"/>
          </a:p>
        </p:txBody>
      </p:sp>
    </p:spTree>
    <p:extLst>
      <p:ext uri="{BB962C8B-B14F-4D97-AF65-F5344CB8AC3E}">
        <p14:creationId xmlns:p14="http://schemas.microsoft.com/office/powerpoint/2010/main" val="70640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7B29B1F-C125-E14C-B202-DA58C7AC374A}" type="datetimeFigureOut">
              <a:rPr lang="en-US" smtClean="0"/>
              <a:t>11/16/18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BC5B3C9-E994-864D-8AD6-044CDCE802B4}" type="slidenum">
              <a:rPr lang="en-US" smtClean="0"/>
              <a:t>‹#›</a:t>
            </a:fld>
            <a:endParaRPr lang="en-US"/>
          </a:p>
        </p:txBody>
      </p:sp>
    </p:spTree>
    <p:extLst>
      <p:ext uri="{BB962C8B-B14F-4D97-AF65-F5344CB8AC3E}">
        <p14:creationId xmlns:p14="http://schemas.microsoft.com/office/powerpoint/2010/main" val="257250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1</a:t>
            </a:fld>
            <a:endParaRPr lang="en-US"/>
          </a:p>
        </p:txBody>
      </p:sp>
    </p:spTree>
    <p:extLst>
      <p:ext uri="{BB962C8B-B14F-4D97-AF65-F5344CB8AC3E}">
        <p14:creationId xmlns:p14="http://schemas.microsoft.com/office/powerpoint/2010/main" val="33249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2</a:t>
            </a:fld>
            <a:endParaRPr lang="en-US"/>
          </a:p>
        </p:txBody>
      </p:sp>
    </p:spTree>
    <p:extLst>
      <p:ext uri="{BB962C8B-B14F-4D97-AF65-F5344CB8AC3E}">
        <p14:creationId xmlns:p14="http://schemas.microsoft.com/office/powerpoint/2010/main" val="398387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15</a:t>
            </a:fld>
            <a:endParaRPr lang="en-US"/>
          </a:p>
        </p:txBody>
      </p:sp>
    </p:spTree>
    <p:extLst>
      <p:ext uri="{BB962C8B-B14F-4D97-AF65-F5344CB8AC3E}">
        <p14:creationId xmlns:p14="http://schemas.microsoft.com/office/powerpoint/2010/main" val="80070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16</a:t>
            </a:fld>
            <a:endParaRPr lang="en-US"/>
          </a:p>
        </p:txBody>
      </p:sp>
    </p:spTree>
    <p:extLst>
      <p:ext uri="{BB962C8B-B14F-4D97-AF65-F5344CB8AC3E}">
        <p14:creationId xmlns:p14="http://schemas.microsoft.com/office/powerpoint/2010/main" val="51926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7FF-2413-2748-B3BF-E395F8C75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307C92-0DB0-0143-977A-914761CBC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CAEB17-A163-544A-887B-E849F43B9184}"/>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5" name="Footer Placeholder 4">
            <a:extLst>
              <a:ext uri="{FF2B5EF4-FFF2-40B4-BE49-F238E27FC236}">
                <a16:creationId xmlns:a16="http://schemas.microsoft.com/office/drawing/2014/main" id="{06C2FDFB-9954-B741-8470-D5027469F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AF400-0FB2-2D4B-898E-919629C3ACF1}"/>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397768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95C8-862F-CE4D-9E21-EF6F75728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0E975A-72C3-F243-8BD0-7B0A986881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C650-E59E-664E-AE0F-CFE947F9B21A}"/>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5" name="Footer Placeholder 4">
            <a:extLst>
              <a:ext uri="{FF2B5EF4-FFF2-40B4-BE49-F238E27FC236}">
                <a16:creationId xmlns:a16="http://schemas.microsoft.com/office/drawing/2014/main" id="{5F87A095-4F17-9F47-9C07-8857AF1F2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2528A-FD6B-5C4E-A43A-C7C9B146EC6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9255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F93BB-41F3-5345-AD8A-D4D206B69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2E1125-BE9D-3B4B-B840-6C9147496F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0F2AF-63FF-2D43-950C-4DB6BF35DFBD}"/>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5" name="Footer Placeholder 4">
            <a:extLst>
              <a:ext uri="{FF2B5EF4-FFF2-40B4-BE49-F238E27FC236}">
                <a16:creationId xmlns:a16="http://schemas.microsoft.com/office/drawing/2014/main" id="{A0749E0A-DCCA-034B-AB56-3258C5CEC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E8DD-4098-F142-B1D8-038DF0A8AAE0}"/>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81265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46AE-542B-114F-BF97-EBCE2836E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13971-BB22-FD4F-AFEE-84DF0DAB7B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AD2EC-E91E-F149-80A3-7783ACC45059}"/>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5" name="Footer Placeholder 4">
            <a:extLst>
              <a:ext uri="{FF2B5EF4-FFF2-40B4-BE49-F238E27FC236}">
                <a16:creationId xmlns:a16="http://schemas.microsoft.com/office/drawing/2014/main" id="{C50B9B4E-9185-3642-AC76-873B0DA71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D922C-F77C-2F42-A8F3-748296EB5EC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40640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5FA8-A75D-2542-B459-BEDF1423E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961CCB-0EED-DF4E-9E56-CD7A288DFF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B5611A-0CE2-1A4A-A740-4F32594705EC}"/>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5" name="Footer Placeholder 4">
            <a:extLst>
              <a:ext uri="{FF2B5EF4-FFF2-40B4-BE49-F238E27FC236}">
                <a16:creationId xmlns:a16="http://schemas.microsoft.com/office/drawing/2014/main" id="{BE347D4C-7120-8C4B-BAA5-76B2C6710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B2A39-89CA-F442-83D5-E6ED9B10F1E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100671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0D76-8940-7644-BD7E-0A060BBFE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8DE94-9822-664F-A589-0AD293050B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57F3A-717D-104E-99F0-71C80DCB87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2AD03F-128D-5341-8327-6C971D9CBAEE}"/>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6" name="Footer Placeholder 5">
            <a:extLst>
              <a:ext uri="{FF2B5EF4-FFF2-40B4-BE49-F238E27FC236}">
                <a16:creationId xmlns:a16="http://schemas.microsoft.com/office/drawing/2014/main" id="{C68A6C83-9D6D-9242-A264-916F2BDC8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0F199-6B9D-2F47-9DC6-A2A0C7B42106}"/>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26968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BA3B-2A81-DE4D-A4C2-8AF123D4C8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4E00E-C066-7448-9281-2BEB481A8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9B3571-0BF6-6747-827E-8653AE5FD1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86E3C-9B5F-D748-869D-32830F580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382515-27E9-F342-95DB-F77A361649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5ED4D-4361-B445-8EDB-5F477B84085C}"/>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8" name="Footer Placeholder 7">
            <a:extLst>
              <a:ext uri="{FF2B5EF4-FFF2-40B4-BE49-F238E27FC236}">
                <a16:creationId xmlns:a16="http://schemas.microsoft.com/office/drawing/2014/main" id="{1899E005-55F0-374C-AD9F-D22D36D54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F3B90-982A-A84A-A38A-B088974ED764}"/>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58151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6482-86C6-E94B-8301-4C9C128E28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D0AA5-575C-1048-B559-86F03A99EB4D}"/>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4" name="Footer Placeholder 3">
            <a:extLst>
              <a:ext uri="{FF2B5EF4-FFF2-40B4-BE49-F238E27FC236}">
                <a16:creationId xmlns:a16="http://schemas.microsoft.com/office/drawing/2014/main" id="{347AD55C-7AE7-CE48-850D-E4F63BD7E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107A24-CC63-DD49-92CD-DE4AF55AADFC}"/>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323836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9A582-3E2C-1347-9810-D295B11FC8B7}"/>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3" name="Footer Placeholder 2">
            <a:extLst>
              <a:ext uri="{FF2B5EF4-FFF2-40B4-BE49-F238E27FC236}">
                <a16:creationId xmlns:a16="http://schemas.microsoft.com/office/drawing/2014/main" id="{0AF76D09-4264-4649-89C4-ADA0A658A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E176EB-D348-514C-9C86-916A3F346C67}"/>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80066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60A2-E0C9-404A-8AD1-121BB1A34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4F5C3-7538-E748-872A-CE040E777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F97187-AA81-E049-8D87-1053DEED5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8DD044-D73F-874B-80CB-8774B115E220}"/>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6" name="Footer Placeholder 5">
            <a:extLst>
              <a:ext uri="{FF2B5EF4-FFF2-40B4-BE49-F238E27FC236}">
                <a16:creationId xmlns:a16="http://schemas.microsoft.com/office/drawing/2014/main" id="{96BFFE4E-DEFB-C44D-8EDD-65DB6BE25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7DCD7-37FA-DF4F-9A5E-B65424F6D13E}"/>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178559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C331-BB4B-6A41-868A-0E9E1B17F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807DBC-E4A4-2A46-9990-09D5C467A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85DA05-E82C-E340-BEE8-E903115BB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815067-81FB-7140-8FF9-1CF17CF88E13}"/>
              </a:ext>
            </a:extLst>
          </p:cNvPr>
          <p:cNvSpPr>
            <a:spLocks noGrp="1"/>
          </p:cNvSpPr>
          <p:nvPr>
            <p:ph type="dt" sz="half" idx="10"/>
          </p:nvPr>
        </p:nvSpPr>
        <p:spPr/>
        <p:txBody>
          <a:bodyPr/>
          <a:lstStyle/>
          <a:p>
            <a:fld id="{AB4F38E3-BDD9-0E48-98E2-83030807D924}" type="datetimeFigureOut">
              <a:rPr lang="en-US" smtClean="0"/>
              <a:t>11/16/18</a:t>
            </a:fld>
            <a:endParaRPr lang="en-US"/>
          </a:p>
        </p:txBody>
      </p:sp>
      <p:sp>
        <p:nvSpPr>
          <p:cNvPr id="6" name="Footer Placeholder 5">
            <a:extLst>
              <a:ext uri="{FF2B5EF4-FFF2-40B4-BE49-F238E27FC236}">
                <a16:creationId xmlns:a16="http://schemas.microsoft.com/office/drawing/2014/main" id="{FD1E98D4-9950-E54D-A5A0-0E3AA4353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6F8A3-9CF0-EA4B-BBB6-4457B4D7CA81}"/>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401674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2A047-847F-4840-AFB2-57BFAFB05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8666F-FF6E-E846-815F-3C5AA5AC7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8F906-D253-AD42-8806-49F7EDE07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F38E3-BDD9-0E48-98E2-83030807D924}" type="datetimeFigureOut">
              <a:rPr lang="en-US" smtClean="0"/>
              <a:t>11/16/18</a:t>
            </a:fld>
            <a:endParaRPr lang="en-US"/>
          </a:p>
        </p:txBody>
      </p:sp>
      <p:sp>
        <p:nvSpPr>
          <p:cNvPr id="5" name="Footer Placeholder 4">
            <a:extLst>
              <a:ext uri="{FF2B5EF4-FFF2-40B4-BE49-F238E27FC236}">
                <a16:creationId xmlns:a16="http://schemas.microsoft.com/office/drawing/2014/main" id="{43FB90E7-C89F-7541-ABAC-FCAF07E95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DC97BE-6B59-E547-A309-E3DFF9C62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D236E-3BBD-B24A-B43B-F811D199BB84}" type="slidenum">
              <a:rPr lang="en-US" smtClean="0"/>
              <a:t>‹#›</a:t>
            </a:fld>
            <a:endParaRPr lang="en-US"/>
          </a:p>
        </p:txBody>
      </p:sp>
    </p:spTree>
    <p:extLst>
      <p:ext uri="{BB962C8B-B14F-4D97-AF65-F5344CB8AC3E}">
        <p14:creationId xmlns:p14="http://schemas.microsoft.com/office/powerpoint/2010/main" val="12199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AD27AB-5F0B-3D45-B35B-9D947EC0472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53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4385789"/>
          </a:xfrm>
        </p:spPr>
        <p:txBody>
          <a:bodyPr>
            <a:noAutofit/>
          </a:bodyPr>
          <a:lstStyle/>
          <a:p>
            <a:pPr marL="0" lvl="0" indent="0">
              <a:lnSpc>
                <a:spcPct val="100000"/>
              </a:lnSpc>
              <a:buNone/>
            </a:pPr>
            <a:r>
              <a:rPr lang="en-GB" sz="3200" baseline="30000" dirty="0">
                <a:solidFill>
                  <a:srgbClr val="E8DBD4"/>
                </a:solidFill>
                <a:latin typeface="Montserrat" panose="02000505000000020004" pitchFamily="2" charset="77"/>
              </a:rPr>
              <a:t>28 </a:t>
            </a:r>
            <a:r>
              <a:rPr lang="en-GB" sz="3200" dirty="0">
                <a:solidFill>
                  <a:srgbClr val="E8DBD4"/>
                </a:solidFill>
                <a:latin typeface="Montserrat" panose="02000505000000020004" pitchFamily="2" charset="77"/>
              </a:rPr>
              <a:t>And he said to them, “You yourselves know how unlawful it is for a Jew to associate with or to visit anyone of another nation, but God has shown me that I should not call any person common or unclean. </a:t>
            </a:r>
            <a:r>
              <a:rPr lang="en-GB" sz="3200" baseline="30000" dirty="0">
                <a:solidFill>
                  <a:srgbClr val="E8DBD4"/>
                </a:solidFill>
                <a:latin typeface="Montserrat" panose="02000505000000020004" pitchFamily="2" charset="77"/>
              </a:rPr>
              <a:t>29</a:t>
            </a:r>
            <a:r>
              <a:rPr lang="en-GB" sz="3200" dirty="0">
                <a:solidFill>
                  <a:srgbClr val="FFFF00"/>
                </a:solidFill>
                <a:latin typeface="Montserrat" panose="02000505000000020004" pitchFamily="2" charset="77"/>
              </a:rPr>
              <a:t>So when I was sent for, I came without objection</a:t>
            </a:r>
            <a:r>
              <a:rPr lang="en-GB" sz="3200" dirty="0">
                <a:solidFill>
                  <a:srgbClr val="E8DBD4"/>
                </a:solidFill>
                <a:latin typeface="Montserrat" panose="02000505000000020004" pitchFamily="2" charset="77"/>
              </a:rPr>
              <a:t>. I ask then why you sent for me.”</a:t>
            </a:r>
          </a:p>
          <a:p>
            <a:pPr marL="0" lvl="0" indent="0" algn="r">
              <a:lnSpc>
                <a:spcPct val="100000"/>
              </a:lnSpc>
              <a:buNone/>
            </a:pPr>
            <a:r>
              <a:rPr lang="en-GB" sz="2400" dirty="0">
                <a:solidFill>
                  <a:srgbClr val="E8DBD4"/>
                </a:solidFill>
                <a:latin typeface="Montserrat" panose="02000505000000020004" pitchFamily="2" charset="77"/>
              </a:rPr>
              <a:t>Acts 10:28 ESV</a:t>
            </a:r>
          </a:p>
        </p:txBody>
      </p:sp>
    </p:spTree>
    <p:extLst>
      <p:ext uri="{BB962C8B-B14F-4D97-AF65-F5344CB8AC3E}">
        <p14:creationId xmlns:p14="http://schemas.microsoft.com/office/powerpoint/2010/main" val="161790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4385789"/>
          </a:xfrm>
        </p:spPr>
        <p:txBody>
          <a:bodyPr>
            <a:noAutofit/>
          </a:bodyPr>
          <a:lstStyle/>
          <a:p>
            <a:pPr marL="0" indent="0">
              <a:lnSpc>
                <a:spcPct val="100000"/>
              </a:lnSpc>
              <a:buNone/>
            </a:pPr>
            <a:r>
              <a:rPr lang="en-GB" sz="3100" baseline="30000" dirty="0">
                <a:solidFill>
                  <a:srgbClr val="E8DBD4"/>
                </a:solidFill>
                <a:latin typeface="Montserrat" panose="02000505000000020004" pitchFamily="2" charset="77"/>
                <a:cs typeface="Open Sans"/>
              </a:rPr>
              <a:t>1 </a:t>
            </a:r>
            <a:r>
              <a:rPr lang="en-GB" sz="3100" dirty="0">
                <a:solidFill>
                  <a:srgbClr val="E8DBD4"/>
                </a:solidFill>
                <a:latin typeface="Montserrat" panose="02000505000000020004" pitchFamily="2" charset="77"/>
                <a:cs typeface="Open Sans"/>
              </a:rPr>
              <a:t>I therefore, a prisoner for the Lord, urge you to</a:t>
            </a:r>
            <a:r>
              <a:rPr lang="en-GB" sz="3100" dirty="0">
                <a:solidFill>
                  <a:schemeClr val="bg1"/>
                </a:solidFill>
                <a:latin typeface="Montserrat" panose="02000505000000020004" pitchFamily="2" charset="77"/>
                <a:cs typeface="Open Sans"/>
              </a:rPr>
              <a:t> </a:t>
            </a:r>
            <a:r>
              <a:rPr lang="en-GB" sz="3100" dirty="0">
                <a:solidFill>
                  <a:srgbClr val="FFFF00"/>
                </a:solidFill>
                <a:latin typeface="Montserrat" panose="02000505000000020004" pitchFamily="2" charset="77"/>
                <a:cs typeface="Open Sans"/>
              </a:rPr>
              <a:t>walk in a manner worthy of the calling </a:t>
            </a:r>
            <a:r>
              <a:rPr lang="en-GB" sz="3100" dirty="0">
                <a:solidFill>
                  <a:srgbClr val="E8DBD4"/>
                </a:solidFill>
                <a:latin typeface="Montserrat" panose="02000505000000020004" pitchFamily="2" charset="77"/>
                <a:cs typeface="Open Sans"/>
              </a:rPr>
              <a:t>to which you have been called, </a:t>
            </a:r>
            <a:r>
              <a:rPr lang="en-GB" sz="3100" baseline="30000" dirty="0">
                <a:solidFill>
                  <a:srgbClr val="E8DBD4"/>
                </a:solidFill>
                <a:latin typeface="Montserrat" panose="02000505000000020004" pitchFamily="2" charset="77"/>
                <a:cs typeface="Open Sans"/>
              </a:rPr>
              <a:t>2 </a:t>
            </a:r>
            <a:r>
              <a:rPr lang="en-GB" sz="3100" dirty="0">
                <a:solidFill>
                  <a:srgbClr val="E8DBD4"/>
                </a:solidFill>
                <a:latin typeface="Montserrat" panose="02000505000000020004" pitchFamily="2" charset="77"/>
                <a:cs typeface="Open Sans"/>
              </a:rPr>
              <a:t>with all humility and gentleness, with patience</a:t>
            </a:r>
            <a:r>
              <a:rPr lang="en-GB" sz="3100" dirty="0">
                <a:solidFill>
                  <a:schemeClr val="bg1"/>
                </a:solidFill>
                <a:latin typeface="Montserrat" panose="02000505000000020004" pitchFamily="2" charset="77"/>
                <a:cs typeface="Open Sans"/>
              </a:rPr>
              <a:t>, </a:t>
            </a:r>
            <a:r>
              <a:rPr lang="en-GB" sz="3100" dirty="0">
                <a:solidFill>
                  <a:srgbClr val="FFFF00"/>
                </a:solidFill>
                <a:latin typeface="Montserrat" panose="02000505000000020004" pitchFamily="2" charset="77"/>
                <a:cs typeface="Open Sans"/>
              </a:rPr>
              <a:t>bearing with one another in love</a:t>
            </a:r>
            <a:r>
              <a:rPr lang="en-GB" sz="3100" dirty="0">
                <a:solidFill>
                  <a:schemeClr val="bg1"/>
                </a:solidFill>
                <a:latin typeface="Montserrat" panose="02000505000000020004" pitchFamily="2" charset="77"/>
                <a:cs typeface="Open Sans"/>
              </a:rPr>
              <a:t>, </a:t>
            </a:r>
            <a:r>
              <a:rPr lang="en-GB" sz="3100" baseline="30000" dirty="0">
                <a:solidFill>
                  <a:schemeClr val="bg1"/>
                </a:solidFill>
                <a:latin typeface="Montserrat" panose="02000505000000020004" pitchFamily="2" charset="77"/>
                <a:cs typeface="Open Sans"/>
              </a:rPr>
              <a:t>3 </a:t>
            </a:r>
            <a:r>
              <a:rPr lang="en-GB" sz="3100" dirty="0">
                <a:solidFill>
                  <a:srgbClr val="FFFF00"/>
                </a:solidFill>
                <a:latin typeface="Montserrat" panose="02000505000000020004" pitchFamily="2" charset="77"/>
                <a:cs typeface="Open Sans"/>
              </a:rPr>
              <a:t>eager to maintain the unity of the Spirit</a:t>
            </a:r>
            <a:r>
              <a:rPr lang="en-GB" sz="3100" dirty="0">
                <a:solidFill>
                  <a:schemeClr val="bg1"/>
                </a:solidFill>
                <a:latin typeface="Montserrat" panose="02000505000000020004" pitchFamily="2" charset="77"/>
                <a:cs typeface="Open Sans"/>
              </a:rPr>
              <a:t> </a:t>
            </a:r>
            <a:r>
              <a:rPr lang="en-GB" sz="3100" dirty="0">
                <a:solidFill>
                  <a:srgbClr val="E8DBD4"/>
                </a:solidFill>
                <a:latin typeface="Montserrat" panose="02000505000000020004" pitchFamily="2" charset="77"/>
                <a:cs typeface="Open Sans"/>
              </a:rPr>
              <a:t>in the bond of peace</a:t>
            </a:r>
            <a:r>
              <a:rPr lang="en-GB" sz="3200" dirty="0">
                <a:solidFill>
                  <a:srgbClr val="E8DBD4"/>
                </a:solidFill>
                <a:latin typeface="Montserrat" panose="02000505000000020004" pitchFamily="2" charset="77"/>
                <a:cs typeface="Open Sans"/>
              </a:rPr>
              <a:t>.</a:t>
            </a:r>
          </a:p>
          <a:p>
            <a:pPr marL="0" indent="0" algn="r">
              <a:lnSpc>
                <a:spcPct val="100000"/>
              </a:lnSpc>
              <a:buNone/>
            </a:pPr>
            <a:endParaRPr lang="en-GB" sz="2667" b="1" dirty="0">
              <a:solidFill>
                <a:srgbClr val="E8DBD4"/>
              </a:solidFill>
              <a:latin typeface="Montserrat" panose="02000505000000020004" pitchFamily="2" charset="77"/>
              <a:cs typeface="Open Sans"/>
            </a:endParaRPr>
          </a:p>
          <a:p>
            <a:pPr marL="0" indent="0" algn="r">
              <a:lnSpc>
                <a:spcPct val="100000"/>
              </a:lnSpc>
              <a:buNone/>
            </a:pPr>
            <a:r>
              <a:rPr lang="en-GB" sz="2667" dirty="0">
                <a:solidFill>
                  <a:srgbClr val="E8DBD4"/>
                </a:solidFill>
                <a:latin typeface="Montserrat" panose="02000505000000020004" pitchFamily="2" charset="77"/>
                <a:cs typeface="Open Sans"/>
              </a:rPr>
              <a:t>Ephesians 4:1-3 ESV </a:t>
            </a:r>
          </a:p>
        </p:txBody>
      </p:sp>
    </p:spTree>
    <p:extLst>
      <p:ext uri="{BB962C8B-B14F-4D97-AF65-F5344CB8AC3E}">
        <p14:creationId xmlns:p14="http://schemas.microsoft.com/office/powerpoint/2010/main" val="136924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4844073"/>
          </a:xfrm>
          <a:effectLst>
            <a:glow>
              <a:schemeClr val="accent2"/>
            </a:glow>
          </a:effectLst>
        </p:spPr>
        <p:txBody>
          <a:bodyPr>
            <a:noAutofit/>
          </a:bodyPr>
          <a:lstStyle/>
          <a:p>
            <a:pPr marL="0" indent="0">
              <a:lnSpc>
                <a:spcPct val="100000"/>
              </a:lnSpc>
              <a:buNone/>
            </a:pPr>
            <a:r>
              <a:rPr lang="en-GB" sz="3100" baseline="30000" dirty="0">
                <a:solidFill>
                  <a:srgbClr val="E8DBD4"/>
                </a:solidFill>
                <a:latin typeface="Montserrat" panose="02000505000000020004" pitchFamily="2" charset="77"/>
                <a:cs typeface="Open Sans"/>
              </a:rPr>
              <a:t>1</a:t>
            </a:r>
            <a:r>
              <a:rPr lang="en-GB" sz="3100" dirty="0">
                <a:solidFill>
                  <a:srgbClr val="E8DBD4"/>
                </a:solidFill>
                <a:latin typeface="Montserrat" panose="02000505000000020004" pitchFamily="2" charset="77"/>
                <a:cs typeface="Open Sans"/>
              </a:rPr>
              <a:t>I therefore, a prisoner for the Lord, urge you to</a:t>
            </a:r>
            <a:r>
              <a:rPr lang="en-GB" sz="3100" dirty="0">
                <a:solidFill>
                  <a:schemeClr val="bg1"/>
                </a:solidFill>
                <a:latin typeface="Montserrat" panose="02000505000000020004" pitchFamily="2" charset="77"/>
                <a:cs typeface="Open Sans"/>
              </a:rPr>
              <a:t> </a:t>
            </a:r>
            <a:r>
              <a:rPr lang="en-GB" sz="3100" dirty="0">
                <a:solidFill>
                  <a:srgbClr val="FFFF00"/>
                </a:solidFill>
                <a:latin typeface="Montserrat" panose="02000505000000020004" pitchFamily="2" charset="77"/>
                <a:cs typeface="Open Sans"/>
              </a:rPr>
              <a:t>walk in a manner worthy of the calling </a:t>
            </a:r>
            <a:r>
              <a:rPr lang="en-GB" sz="3100" dirty="0">
                <a:solidFill>
                  <a:srgbClr val="E8DBD4"/>
                </a:solidFill>
                <a:latin typeface="Montserrat" panose="02000505000000020004" pitchFamily="2" charset="77"/>
                <a:cs typeface="Open Sans"/>
              </a:rPr>
              <a:t>to which you have been called, </a:t>
            </a:r>
            <a:r>
              <a:rPr lang="en-GB" sz="3100" baseline="30000" dirty="0">
                <a:solidFill>
                  <a:srgbClr val="E8DBD4"/>
                </a:solidFill>
                <a:latin typeface="Montserrat" panose="02000505000000020004" pitchFamily="2" charset="77"/>
                <a:cs typeface="Open Sans"/>
              </a:rPr>
              <a:t>2</a:t>
            </a:r>
            <a:r>
              <a:rPr lang="en-GB" sz="3100" dirty="0">
                <a:solidFill>
                  <a:srgbClr val="E8DBD4"/>
                </a:solidFill>
                <a:latin typeface="Montserrat" panose="02000505000000020004" pitchFamily="2" charset="77"/>
                <a:cs typeface="Open Sans"/>
              </a:rPr>
              <a:t>with all humility and gentleness, with patience, </a:t>
            </a:r>
            <a:r>
              <a:rPr lang="en-GB" sz="3100" dirty="0">
                <a:solidFill>
                  <a:srgbClr val="FFFF00"/>
                </a:solidFill>
                <a:latin typeface="Montserrat" panose="02000505000000020004" pitchFamily="2" charset="77"/>
                <a:cs typeface="Open Sans"/>
              </a:rPr>
              <a:t>bearing with one another in love</a:t>
            </a:r>
            <a:r>
              <a:rPr lang="en-GB" sz="3100" dirty="0">
                <a:solidFill>
                  <a:schemeClr val="bg1"/>
                </a:solidFill>
                <a:latin typeface="Montserrat" panose="02000505000000020004" pitchFamily="2" charset="77"/>
                <a:cs typeface="Open Sans"/>
              </a:rPr>
              <a:t>, </a:t>
            </a:r>
            <a:r>
              <a:rPr lang="en-GB" sz="3100" baseline="30000" dirty="0">
                <a:solidFill>
                  <a:schemeClr val="bg1"/>
                </a:solidFill>
                <a:latin typeface="Montserrat" panose="02000505000000020004" pitchFamily="2" charset="77"/>
                <a:cs typeface="Open Sans"/>
              </a:rPr>
              <a:t>3</a:t>
            </a:r>
            <a:r>
              <a:rPr lang="en-GB" sz="3100" dirty="0">
                <a:solidFill>
                  <a:srgbClr val="FFFF00"/>
                </a:solidFill>
                <a:latin typeface="Montserrat" panose="02000505000000020004" pitchFamily="2" charset="77"/>
                <a:cs typeface="Open Sans"/>
              </a:rPr>
              <a:t>eager to </a:t>
            </a:r>
            <a:r>
              <a:rPr lang="en-GB" sz="3100" u="sng" dirty="0">
                <a:solidFill>
                  <a:srgbClr val="FFFF00"/>
                </a:solidFill>
                <a:latin typeface="Montserrat" panose="02000505000000020004" pitchFamily="2" charset="77"/>
                <a:cs typeface="Open Sans"/>
              </a:rPr>
              <a:t>maintain</a:t>
            </a:r>
            <a:r>
              <a:rPr lang="en-GB" sz="3100" dirty="0">
                <a:solidFill>
                  <a:srgbClr val="FFFF00"/>
                </a:solidFill>
                <a:latin typeface="Montserrat" panose="02000505000000020004" pitchFamily="2" charset="77"/>
                <a:cs typeface="Open Sans"/>
              </a:rPr>
              <a:t> the unity of the Spirit</a:t>
            </a:r>
            <a:r>
              <a:rPr lang="en-GB" sz="3100" dirty="0">
                <a:solidFill>
                  <a:schemeClr val="bg1"/>
                </a:solidFill>
                <a:latin typeface="Montserrat" panose="02000505000000020004" pitchFamily="2" charset="77"/>
                <a:cs typeface="Open Sans"/>
              </a:rPr>
              <a:t> </a:t>
            </a:r>
            <a:r>
              <a:rPr lang="en-GB" sz="3100" dirty="0">
                <a:solidFill>
                  <a:srgbClr val="E8DBD4"/>
                </a:solidFill>
                <a:latin typeface="Montserrat" panose="02000505000000020004" pitchFamily="2" charset="77"/>
                <a:cs typeface="Open Sans"/>
              </a:rPr>
              <a:t>in the bond of peace. </a:t>
            </a:r>
          </a:p>
          <a:p>
            <a:pPr marL="0" indent="0" algn="r">
              <a:lnSpc>
                <a:spcPct val="100000"/>
              </a:lnSpc>
              <a:buNone/>
            </a:pPr>
            <a:r>
              <a:rPr lang="en-GB" sz="2400" dirty="0">
                <a:solidFill>
                  <a:srgbClr val="E8DBD4"/>
                </a:solidFill>
                <a:latin typeface="Montserrat" panose="02000505000000020004" pitchFamily="2" charset="77"/>
                <a:cs typeface="Open Sans"/>
              </a:rPr>
              <a:t>Ephesians 4:1-3 ESV</a:t>
            </a:r>
            <a:r>
              <a:rPr lang="en-GB" sz="2400" dirty="0">
                <a:solidFill>
                  <a:schemeClr val="bg1"/>
                </a:solidFill>
                <a:latin typeface="Montserrat" panose="02000505000000020004" pitchFamily="2" charset="77"/>
                <a:cs typeface="Open Sans"/>
              </a:rPr>
              <a:t> </a:t>
            </a:r>
            <a:endParaRPr lang="en-GB" sz="2667" dirty="0">
              <a:solidFill>
                <a:schemeClr val="bg1"/>
              </a:solidFill>
              <a:latin typeface="Montserrat" panose="02000505000000020004" pitchFamily="2" charset="77"/>
              <a:cs typeface="Open Sans"/>
            </a:endParaRPr>
          </a:p>
          <a:p>
            <a:pPr marL="0" indent="0">
              <a:lnSpc>
                <a:spcPct val="100000"/>
              </a:lnSpc>
              <a:buNone/>
            </a:pPr>
            <a:endParaRPr lang="en-GB" sz="3200" baseline="30000" dirty="0">
              <a:solidFill>
                <a:schemeClr val="bg1"/>
              </a:solidFill>
              <a:latin typeface="Montserrat" panose="02000505000000020004" pitchFamily="2" charset="77"/>
              <a:cs typeface="Open Sans"/>
            </a:endParaRPr>
          </a:p>
          <a:p>
            <a:pPr marL="0" indent="0">
              <a:lnSpc>
                <a:spcPct val="100000"/>
              </a:lnSpc>
              <a:buNone/>
            </a:pPr>
            <a:r>
              <a:rPr lang="en-GB" sz="3200" baseline="30000" dirty="0">
                <a:solidFill>
                  <a:schemeClr val="bg1"/>
                </a:solidFill>
                <a:latin typeface="Montserrat" panose="02000505000000020004" pitchFamily="2" charset="77"/>
                <a:cs typeface="Open Sans"/>
              </a:rPr>
              <a:t>3</a:t>
            </a:r>
            <a:r>
              <a:rPr lang="en-GB" sz="3200" dirty="0">
                <a:solidFill>
                  <a:schemeClr val="bg1"/>
                </a:solidFill>
                <a:latin typeface="Montserrat" panose="02000505000000020004" pitchFamily="2" charset="77"/>
                <a:cs typeface="Open Sans"/>
              </a:rPr>
              <a:t> </a:t>
            </a:r>
            <a:r>
              <a:rPr lang="en-GB" sz="3200" dirty="0">
                <a:solidFill>
                  <a:srgbClr val="FFFF00"/>
                </a:solidFill>
                <a:latin typeface="Montserrat" panose="02000505000000020004" pitchFamily="2" charset="77"/>
                <a:cs typeface="Open Sans"/>
              </a:rPr>
              <a:t>Make every effort to </a:t>
            </a:r>
            <a:r>
              <a:rPr lang="en-GB" sz="3200" u="sng" dirty="0">
                <a:solidFill>
                  <a:srgbClr val="FFFF00"/>
                </a:solidFill>
                <a:latin typeface="Montserrat" panose="02000505000000020004" pitchFamily="2" charset="77"/>
                <a:cs typeface="Open Sans"/>
              </a:rPr>
              <a:t>keep</a:t>
            </a:r>
            <a:r>
              <a:rPr lang="en-GB" sz="3200" dirty="0">
                <a:solidFill>
                  <a:srgbClr val="FFFF00"/>
                </a:solidFill>
                <a:latin typeface="Montserrat" panose="02000505000000020004" pitchFamily="2" charset="77"/>
                <a:cs typeface="Open Sans"/>
              </a:rPr>
              <a:t> the unity </a:t>
            </a:r>
            <a:r>
              <a:rPr lang="en-GB" sz="3200" dirty="0">
                <a:solidFill>
                  <a:srgbClr val="E8DBD4"/>
                </a:solidFill>
                <a:latin typeface="Montserrat" panose="02000505000000020004" pitchFamily="2" charset="77"/>
                <a:cs typeface="Open Sans"/>
              </a:rPr>
              <a:t>of the Spirit through the bond of peace. (NIV)</a:t>
            </a:r>
            <a:endParaRPr lang="en-GB" sz="2400" dirty="0">
              <a:solidFill>
                <a:srgbClr val="E8DBD4"/>
              </a:solidFill>
              <a:latin typeface="Montserrat" panose="02000505000000020004" pitchFamily="2" charset="77"/>
              <a:cs typeface="Open Sans"/>
            </a:endParaRPr>
          </a:p>
          <a:p>
            <a:pPr marL="0" indent="0">
              <a:lnSpc>
                <a:spcPct val="100000"/>
              </a:lnSpc>
              <a:buNone/>
            </a:pPr>
            <a:endParaRPr lang="en-GB" sz="2667" dirty="0">
              <a:solidFill>
                <a:srgbClr val="FFFFFF"/>
              </a:solidFill>
              <a:latin typeface="Montserrat" panose="02000505000000020004" pitchFamily="2" charset="77"/>
              <a:cs typeface="Open Sans"/>
            </a:endParaRPr>
          </a:p>
        </p:txBody>
      </p:sp>
    </p:spTree>
    <p:extLst>
      <p:ext uri="{BB962C8B-B14F-4D97-AF65-F5344CB8AC3E}">
        <p14:creationId xmlns:p14="http://schemas.microsoft.com/office/powerpoint/2010/main" val="384055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885" y="763351"/>
            <a:ext cx="11465025" cy="4385789"/>
          </a:xfrm>
        </p:spPr>
        <p:txBody>
          <a:bodyPr>
            <a:noAutofit/>
          </a:bodyPr>
          <a:lstStyle/>
          <a:p>
            <a:pPr marL="0" indent="0">
              <a:lnSpc>
                <a:spcPct val="100000"/>
              </a:lnSpc>
              <a:buNone/>
            </a:pPr>
            <a:r>
              <a:rPr lang="en-GB" sz="3200" baseline="30000" dirty="0">
                <a:solidFill>
                  <a:srgbClr val="E8DBD4"/>
                </a:solidFill>
                <a:latin typeface="Montserrat" panose="02000505000000020004" pitchFamily="2" charset="77"/>
              </a:rPr>
              <a:t>9 </a:t>
            </a:r>
            <a:r>
              <a:rPr lang="en-GB" sz="3200" dirty="0">
                <a:solidFill>
                  <a:srgbClr val="E8DBD4"/>
                </a:solidFill>
                <a:latin typeface="Montserrat" panose="02000505000000020004" pitchFamily="2" charset="77"/>
              </a:rPr>
              <a:t>After this I looked, and behold, a </a:t>
            </a:r>
            <a:r>
              <a:rPr lang="en-GB" sz="3200" dirty="0">
                <a:solidFill>
                  <a:srgbClr val="FFFF00"/>
                </a:solidFill>
                <a:latin typeface="Montserrat" panose="02000505000000020004" pitchFamily="2" charset="77"/>
              </a:rPr>
              <a:t>great multitude </a:t>
            </a:r>
            <a:r>
              <a:rPr lang="en-GB" sz="3200" dirty="0">
                <a:solidFill>
                  <a:srgbClr val="E8DBD4"/>
                </a:solidFill>
                <a:latin typeface="Montserrat" panose="02000505000000020004" pitchFamily="2" charset="77"/>
              </a:rPr>
              <a:t>that no one could number, </a:t>
            </a:r>
            <a:r>
              <a:rPr lang="en-GB" sz="3200" dirty="0">
                <a:solidFill>
                  <a:srgbClr val="FFFF00"/>
                </a:solidFill>
                <a:latin typeface="Montserrat" panose="02000505000000020004" pitchFamily="2" charset="77"/>
              </a:rPr>
              <a:t>from every nation, from all tribes and peoples and languages</a:t>
            </a:r>
            <a:r>
              <a:rPr lang="en-GB" sz="3200" dirty="0">
                <a:solidFill>
                  <a:srgbClr val="E8DBD4"/>
                </a:solidFill>
                <a:latin typeface="Montserrat" panose="02000505000000020004" pitchFamily="2" charset="77"/>
              </a:rPr>
              <a:t>, standing before the throne and before the Lamb, clothed in white robes, with palm branches in their hands,</a:t>
            </a:r>
            <a:r>
              <a:rPr lang="en-GB" sz="3200" baseline="30000" dirty="0">
                <a:solidFill>
                  <a:srgbClr val="E8DBD4"/>
                </a:solidFill>
                <a:latin typeface="Montserrat" panose="02000505000000020004" pitchFamily="2" charset="77"/>
              </a:rPr>
              <a:t>10 </a:t>
            </a:r>
            <a:r>
              <a:rPr lang="en-GB" sz="3200" dirty="0">
                <a:solidFill>
                  <a:srgbClr val="E8DBD4"/>
                </a:solidFill>
                <a:latin typeface="Montserrat" panose="02000505000000020004" pitchFamily="2" charset="77"/>
              </a:rPr>
              <a:t>and crying out with a loud voice, “Salvation belongs to our God who sits on the throne, and to the Lamb!” </a:t>
            </a:r>
          </a:p>
          <a:p>
            <a:pPr marL="0" indent="0" algn="r">
              <a:lnSpc>
                <a:spcPct val="100000"/>
              </a:lnSpc>
              <a:buNone/>
            </a:pPr>
            <a:r>
              <a:rPr lang="en-GB" sz="2667" dirty="0">
                <a:solidFill>
                  <a:srgbClr val="E8DBD4"/>
                </a:solidFill>
                <a:latin typeface="Montserrat" panose="02000505000000020004" pitchFamily="2" charset="77"/>
                <a:cs typeface="Open Sans"/>
              </a:rPr>
              <a:t>Isaiah 2:2-3 ESV </a:t>
            </a:r>
          </a:p>
        </p:txBody>
      </p:sp>
    </p:spTree>
    <p:extLst>
      <p:ext uri="{BB962C8B-B14F-4D97-AF65-F5344CB8AC3E}">
        <p14:creationId xmlns:p14="http://schemas.microsoft.com/office/powerpoint/2010/main" val="419079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885" y="763351"/>
            <a:ext cx="11465025" cy="4385789"/>
          </a:xfrm>
        </p:spPr>
        <p:txBody>
          <a:bodyPr>
            <a:noAutofit/>
          </a:bodyPr>
          <a:lstStyle/>
          <a:p>
            <a:pPr marL="0" indent="0">
              <a:lnSpc>
                <a:spcPct val="110000"/>
              </a:lnSpc>
              <a:buNone/>
            </a:pPr>
            <a:r>
              <a:rPr lang="en-GB" sz="3200" dirty="0">
                <a:solidFill>
                  <a:srgbClr val="E8DBD4"/>
                </a:solidFill>
                <a:latin typeface="Montserrat" panose="02000505000000020004" pitchFamily="2" charset="77"/>
                <a:cs typeface="Open Sans"/>
              </a:rPr>
              <a:t>It shall come to pass in the latter days that the mountain of the house of the Lord shall be established as the </a:t>
            </a:r>
            <a:r>
              <a:rPr lang="en-GB" sz="3200" dirty="0">
                <a:solidFill>
                  <a:srgbClr val="FFFF00"/>
                </a:solidFill>
                <a:latin typeface="Montserrat" panose="02000505000000020004" pitchFamily="2" charset="77"/>
                <a:cs typeface="Open Sans"/>
              </a:rPr>
              <a:t>highest of the mountains</a:t>
            </a:r>
            <a:r>
              <a:rPr lang="en-GB" sz="3200" dirty="0">
                <a:solidFill>
                  <a:schemeClr val="bg1"/>
                </a:solidFill>
                <a:latin typeface="Montserrat" panose="02000505000000020004" pitchFamily="2" charset="77"/>
                <a:cs typeface="Open Sans"/>
              </a:rPr>
              <a:t>, </a:t>
            </a:r>
            <a:r>
              <a:rPr lang="en-GB" sz="3200" dirty="0">
                <a:solidFill>
                  <a:srgbClr val="E8DBD4"/>
                </a:solidFill>
                <a:latin typeface="Montserrat" panose="02000505000000020004" pitchFamily="2" charset="77"/>
                <a:cs typeface="Open Sans"/>
              </a:rPr>
              <a:t>and shall be </a:t>
            </a:r>
            <a:r>
              <a:rPr lang="en-GB" sz="3200" dirty="0">
                <a:solidFill>
                  <a:srgbClr val="FFFF00"/>
                </a:solidFill>
                <a:latin typeface="Montserrat" panose="02000505000000020004" pitchFamily="2" charset="77"/>
                <a:cs typeface="Open Sans"/>
              </a:rPr>
              <a:t>lifted up above the hills</a:t>
            </a:r>
            <a:r>
              <a:rPr lang="en-GB" sz="3200" dirty="0">
                <a:solidFill>
                  <a:srgbClr val="E8DBD4"/>
                </a:solidFill>
                <a:latin typeface="Montserrat" panose="02000505000000020004" pitchFamily="2" charset="77"/>
                <a:cs typeface="Open Sans"/>
              </a:rPr>
              <a:t>; and </a:t>
            </a:r>
            <a:r>
              <a:rPr lang="en-GB" sz="3200" dirty="0">
                <a:solidFill>
                  <a:srgbClr val="FFFF00"/>
                </a:solidFill>
                <a:latin typeface="Montserrat" panose="02000505000000020004" pitchFamily="2" charset="77"/>
                <a:cs typeface="Open Sans"/>
              </a:rPr>
              <a:t>all the nations shall flow to it</a:t>
            </a:r>
            <a:r>
              <a:rPr lang="en-GB" sz="3200" dirty="0">
                <a:solidFill>
                  <a:schemeClr val="bg1"/>
                </a:solidFill>
                <a:latin typeface="Montserrat" panose="02000505000000020004" pitchFamily="2" charset="77"/>
                <a:cs typeface="Open Sans"/>
              </a:rPr>
              <a:t>, </a:t>
            </a:r>
            <a:r>
              <a:rPr lang="en-GB" sz="3200" baseline="30000" dirty="0">
                <a:solidFill>
                  <a:srgbClr val="E8DBD4"/>
                </a:solidFill>
                <a:latin typeface="Montserrat" panose="02000505000000020004" pitchFamily="2" charset="77"/>
                <a:cs typeface="Open Sans"/>
              </a:rPr>
              <a:t>3 </a:t>
            </a:r>
            <a:r>
              <a:rPr lang="en-GB" sz="3200" dirty="0">
                <a:solidFill>
                  <a:srgbClr val="E8DBD4"/>
                </a:solidFill>
                <a:latin typeface="Montserrat" panose="02000505000000020004" pitchFamily="2" charset="77"/>
                <a:cs typeface="Open Sans"/>
              </a:rPr>
              <a:t>and</a:t>
            </a:r>
            <a:r>
              <a:rPr lang="en-GB" sz="3200" dirty="0">
                <a:solidFill>
                  <a:schemeClr val="bg1"/>
                </a:solidFill>
                <a:latin typeface="Montserrat" panose="02000505000000020004" pitchFamily="2" charset="77"/>
                <a:cs typeface="Open Sans"/>
              </a:rPr>
              <a:t> </a:t>
            </a:r>
            <a:r>
              <a:rPr lang="en-GB" sz="3200" dirty="0">
                <a:solidFill>
                  <a:srgbClr val="FFFF00"/>
                </a:solidFill>
                <a:latin typeface="Montserrat" panose="02000505000000020004" pitchFamily="2" charset="77"/>
                <a:cs typeface="Open Sans"/>
              </a:rPr>
              <a:t>many peoples shall come</a:t>
            </a:r>
            <a:r>
              <a:rPr lang="en-GB" sz="3200" dirty="0">
                <a:solidFill>
                  <a:srgbClr val="E8DBD4"/>
                </a:solidFill>
                <a:latin typeface="Montserrat" panose="02000505000000020004" pitchFamily="2" charset="77"/>
                <a:cs typeface="Open Sans"/>
              </a:rPr>
              <a:t>, and say: “Come, let us go up to the mountain of the Lord. to the house of the God of Jacob, that he may teach us his ways and that we may walk in his paths.”</a:t>
            </a:r>
          </a:p>
          <a:p>
            <a:pPr marL="0" indent="0" algn="r">
              <a:lnSpc>
                <a:spcPct val="110000"/>
              </a:lnSpc>
              <a:buNone/>
            </a:pPr>
            <a:r>
              <a:rPr lang="en-GB" sz="2667" dirty="0">
                <a:solidFill>
                  <a:srgbClr val="E8DBD4"/>
                </a:solidFill>
                <a:latin typeface="Montserrat" panose="02000505000000020004" pitchFamily="2" charset="77"/>
                <a:cs typeface="Open Sans"/>
              </a:rPr>
              <a:t>Isaiah 2:2-3 ESV </a:t>
            </a:r>
          </a:p>
        </p:txBody>
      </p:sp>
    </p:spTree>
    <p:extLst>
      <p:ext uri="{BB962C8B-B14F-4D97-AF65-F5344CB8AC3E}">
        <p14:creationId xmlns:p14="http://schemas.microsoft.com/office/powerpoint/2010/main" val="143082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AB059-423F-3E4B-833D-6933A251DDB1}"/>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96BF603-631B-D74E-BDE2-A3F11C04249C}"/>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551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AD27AB-5F0B-3D45-B35B-9D947EC0472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260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AB059-423F-3E4B-833D-6933A251DDB1}"/>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96BF603-631B-D74E-BDE2-A3F11C04249C}"/>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6259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4385789"/>
          </a:xfrm>
        </p:spPr>
        <p:txBody>
          <a:bodyPr>
            <a:noAutofit/>
          </a:bodyPr>
          <a:lstStyle/>
          <a:p>
            <a:pPr marL="0" indent="0">
              <a:lnSpc>
                <a:spcPct val="100000"/>
              </a:lnSpc>
              <a:buNone/>
            </a:pPr>
            <a:r>
              <a:rPr lang="en-GB" sz="3200" b="1" baseline="30000" dirty="0">
                <a:solidFill>
                  <a:srgbClr val="E8DBD4"/>
                </a:solidFill>
                <a:latin typeface="Montserrat" panose="02000505000000020004" pitchFamily="2" charset="77"/>
                <a:cs typeface="Open Sans"/>
              </a:rPr>
              <a:t>10 </a:t>
            </a:r>
            <a:r>
              <a:rPr lang="en-GB" sz="3200" dirty="0">
                <a:solidFill>
                  <a:srgbClr val="E8DBD4"/>
                </a:solidFill>
                <a:latin typeface="Montserrat" panose="02000505000000020004" pitchFamily="2" charset="77"/>
                <a:cs typeface="Open Sans"/>
              </a:rPr>
              <a:t>so that </a:t>
            </a:r>
            <a:r>
              <a:rPr lang="en-GB" sz="3200" u="sng" dirty="0">
                <a:solidFill>
                  <a:srgbClr val="FFFF00"/>
                </a:solidFill>
                <a:latin typeface="Montserrat" panose="02000505000000020004" pitchFamily="2" charset="77"/>
                <a:cs typeface="Open Sans"/>
              </a:rPr>
              <a:t>through the church</a:t>
            </a:r>
            <a:r>
              <a:rPr lang="en-GB" sz="3200" dirty="0">
                <a:solidFill>
                  <a:srgbClr val="FFFF00"/>
                </a:solidFill>
                <a:latin typeface="Montserrat" panose="02000505000000020004" pitchFamily="2" charset="77"/>
                <a:cs typeface="Open Sans"/>
              </a:rPr>
              <a:t> </a:t>
            </a:r>
            <a:r>
              <a:rPr lang="en-GB" sz="3200" dirty="0">
                <a:solidFill>
                  <a:srgbClr val="E8DBD4"/>
                </a:solidFill>
                <a:latin typeface="Montserrat" panose="02000505000000020004" pitchFamily="2" charset="77"/>
                <a:cs typeface="Open Sans"/>
              </a:rPr>
              <a:t>the manifold wisdom of God might now be made known to the rulers and authorities in the heavenly places. </a:t>
            </a:r>
          </a:p>
          <a:p>
            <a:pPr marL="0" indent="0" algn="r">
              <a:lnSpc>
                <a:spcPct val="100000"/>
              </a:lnSpc>
              <a:buNone/>
            </a:pPr>
            <a:endParaRPr lang="en-GB" sz="2667" b="1" dirty="0">
              <a:solidFill>
                <a:srgbClr val="E8DBD4"/>
              </a:solidFill>
              <a:latin typeface="Montserrat" panose="02000505000000020004" pitchFamily="2" charset="77"/>
              <a:cs typeface="Open Sans"/>
            </a:endParaRPr>
          </a:p>
          <a:p>
            <a:pPr marL="0" indent="0" algn="r">
              <a:lnSpc>
                <a:spcPct val="100000"/>
              </a:lnSpc>
              <a:buNone/>
            </a:pPr>
            <a:r>
              <a:rPr lang="en-GB" sz="2400" dirty="0">
                <a:solidFill>
                  <a:srgbClr val="E8DBD4"/>
                </a:solidFill>
                <a:latin typeface="Montserrat" panose="02000505000000020004" pitchFamily="2" charset="77"/>
                <a:cs typeface="Open Sans"/>
              </a:rPr>
              <a:t>Ephesians 3:10 ESV </a:t>
            </a:r>
          </a:p>
        </p:txBody>
      </p:sp>
    </p:spTree>
    <p:extLst>
      <p:ext uri="{BB962C8B-B14F-4D97-AF65-F5344CB8AC3E}">
        <p14:creationId xmlns:p14="http://schemas.microsoft.com/office/powerpoint/2010/main" val="306420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5341614"/>
          </a:xfrm>
        </p:spPr>
        <p:txBody>
          <a:bodyPr>
            <a:noAutofit/>
          </a:bodyPr>
          <a:lstStyle/>
          <a:p>
            <a:pPr marL="0" indent="0">
              <a:lnSpc>
                <a:spcPct val="100000"/>
              </a:lnSpc>
              <a:buNone/>
            </a:pPr>
            <a:r>
              <a:rPr lang="en-GB" sz="3000" baseline="30000" dirty="0">
                <a:solidFill>
                  <a:srgbClr val="E8DBD4"/>
                </a:solidFill>
                <a:latin typeface="Montserrat" panose="02000505000000020004" pitchFamily="2" charset="77"/>
                <a:cs typeface="Open Sans"/>
              </a:rPr>
              <a:t>11</a:t>
            </a:r>
            <a:r>
              <a:rPr lang="en-GB" sz="3000" dirty="0">
                <a:solidFill>
                  <a:srgbClr val="E8DBD4"/>
                </a:solidFill>
                <a:latin typeface="Montserrat" panose="02000505000000020004" pitchFamily="2" charset="77"/>
                <a:cs typeface="Open Sans"/>
              </a:rPr>
              <a:t> Therefore remember that at one time you Gentiles in the flesh, called “the uncircumcision” by what is called the circumcision, which is made in the flesh by hands </a:t>
            </a:r>
            <a:r>
              <a:rPr lang="en-GB" sz="3000" baseline="30000" dirty="0">
                <a:solidFill>
                  <a:srgbClr val="E8DBD4"/>
                </a:solidFill>
                <a:latin typeface="Montserrat" panose="02000505000000020004" pitchFamily="2" charset="77"/>
                <a:cs typeface="Open Sans"/>
              </a:rPr>
              <a:t>12</a:t>
            </a:r>
            <a:r>
              <a:rPr lang="en-GB" sz="3000" dirty="0">
                <a:solidFill>
                  <a:srgbClr val="E8DBD4"/>
                </a:solidFill>
                <a:latin typeface="Montserrat" panose="02000505000000020004" pitchFamily="2" charset="77"/>
                <a:cs typeface="Open Sans"/>
              </a:rPr>
              <a:t>remember that you were at that time separated from Christ, alienated from the commonwealth of Israel and strangers to the covenants of promise, having no hope and without God in the world. </a:t>
            </a:r>
            <a:r>
              <a:rPr lang="en-GB" sz="3000" baseline="30000" dirty="0">
                <a:solidFill>
                  <a:srgbClr val="E8DBD4"/>
                </a:solidFill>
                <a:latin typeface="Montserrat" panose="02000505000000020004" pitchFamily="2" charset="77"/>
                <a:cs typeface="Open Sans"/>
              </a:rPr>
              <a:t>13 </a:t>
            </a:r>
            <a:r>
              <a:rPr lang="en-GB" sz="3000" dirty="0">
                <a:solidFill>
                  <a:srgbClr val="E8DBD4"/>
                </a:solidFill>
                <a:latin typeface="Montserrat" panose="02000505000000020004" pitchFamily="2" charset="77"/>
                <a:cs typeface="Open Sans"/>
              </a:rPr>
              <a:t>But now in Christ Jesus </a:t>
            </a:r>
            <a:r>
              <a:rPr lang="en-GB" sz="3000" dirty="0">
                <a:solidFill>
                  <a:srgbClr val="FFFF00"/>
                </a:solidFill>
                <a:latin typeface="Montserrat" panose="02000505000000020004" pitchFamily="2" charset="77"/>
                <a:cs typeface="Open Sans"/>
              </a:rPr>
              <a:t>you who once were far off have been brought near by the blood of Christ.</a:t>
            </a:r>
          </a:p>
          <a:p>
            <a:pPr marL="0" indent="0" algn="r">
              <a:lnSpc>
                <a:spcPct val="100000"/>
              </a:lnSpc>
              <a:buNone/>
            </a:pPr>
            <a:endParaRPr lang="en-GB" sz="2400" dirty="0">
              <a:solidFill>
                <a:schemeClr val="bg1"/>
              </a:solidFill>
              <a:latin typeface="Montserrat" panose="02000505000000020004" pitchFamily="2" charset="77"/>
              <a:cs typeface="Open Sans"/>
            </a:endParaRPr>
          </a:p>
          <a:p>
            <a:pPr marL="0" indent="0" algn="r">
              <a:lnSpc>
                <a:spcPct val="100000"/>
              </a:lnSpc>
              <a:buNone/>
            </a:pPr>
            <a:r>
              <a:rPr lang="en-GB" sz="2400" dirty="0">
                <a:solidFill>
                  <a:srgbClr val="E8DBD4"/>
                </a:solidFill>
                <a:latin typeface="Montserrat" panose="02000505000000020004" pitchFamily="2" charset="77"/>
                <a:cs typeface="Open Sans"/>
              </a:rPr>
              <a:t>Ephesians 2:11-13 ESV</a:t>
            </a:r>
          </a:p>
        </p:txBody>
      </p:sp>
    </p:spTree>
    <p:extLst>
      <p:ext uri="{BB962C8B-B14F-4D97-AF65-F5344CB8AC3E}">
        <p14:creationId xmlns:p14="http://schemas.microsoft.com/office/powerpoint/2010/main" val="39157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4682708"/>
          </a:xfrm>
        </p:spPr>
        <p:txBody>
          <a:bodyPr>
            <a:noAutofit/>
          </a:bodyPr>
          <a:lstStyle/>
          <a:p>
            <a:pPr marL="0" indent="0">
              <a:lnSpc>
                <a:spcPct val="100000"/>
              </a:lnSpc>
              <a:buNone/>
            </a:pPr>
            <a:r>
              <a:rPr lang="en-GB" sz="3100" dirty="0">
                <a:solidFill>
                  <a:schemeClr val="bg1"/>
                </a:solidFill>
                <a:latin typeface="Montserrat" panose="02000505000000020004" pitchFamily="2" charset="77"/>
                <a:cs typeface="Open Sans"/>
              </a:rPr>
              <a:t> </a:t>
            </a:r>
            <a:r>
              <a:rPr lang="en-GB" sz="3100" baseline="30000" dirty="0">
                <a:solidFill>
                  <a:srgbClr val="E8DBD4"/>
                </a:solidFill>
                <a:latin typeface="Montserrat" panose="02000505000000020004" pitchFamily="2" charset="77"/>
                <a:cs typeface="Open Sans"/>
              </a:rPr>
              <a:t>14 </a:t>
            </a:r>
            <a:r>
              <a:rPr lang="en-GB" sz="3100" dirty="0">
                <a:solidFill>
                  <a:srgbClr val="E8DBD4"/>
                </a:solidFill>
                <a:latin typeface="Montserrat" panose="02000505000000020004" pitchFamily="2" charset="77"/>
                <a:cs typeface="Open Sans"/>
              </a:rPr>
              <a:t>For he himself is our peace, who has </a:t>
            </a:r>
            <a:r>
              <a:rPr lang="en-GB" sz="3100" dirty="0">
                <a:solidFill>
                  <a:srgbClr val="FFFF00"/>
                </a:solidFill>
                <a:latin typeface="Montserrat" panose="02000505000000020004" pitchFamily="2" charset="77"/>
                <a:cs typeface="Open Sans"/>
              </a:rPr>
              <a:t>made us both one</a:t>
            </a:r>
            <a:r>
              <a:rPr lang="en-GB" sz="3100" dirty="0">
                <a:solidFill>
                  <a:srgbClr val="F1AF2C"/>
                </a:solidFill>
                <a:latin typeface="Montserrat" panose="02000505000000020004" pitchFamily="2" charset="77"/>
                <a:cs typeface="Open Sans"/>
              </a:rPr>
              <a:t> </a:t>
            </a:r>
            <a:r>
              <a:rPr lang="en-GB" sz="3100" dirty="0">
                <a:solidFill>
                  <a:srgbClr val="E8DBD4"/>
                </a:solidFill>
                <a:latin typeface="Montserrat" panose="02000505000000020004" pitchFamily="2" charset="77"/>
                <a:cs typeface="Open Sans"/>
              </a:rPr>
              <a:t>and has </a:t>
            </a:r>
            <a:r>
              <a:rPr lang="en-GB" sz="3100" dirty="0">
                <a:solidFill>
                  <a:srgbClr val="FFFF00"/>
                </a:solidFill>
                <a:latin typeface="Montserrat" panose="02000505000000020004" pitchFamily="2" charset="77"/>
                <a:cs typeface="Open Sans"/>
              </a:rPr>
              <a:t>broken down</a:t>
            </a:r>
            <a:r>
              <a:rPr lang="en-GB" sz="3100" dirty="0">
                <a:solidFill>
                  <a:srgbClr val="F1AF2C"/>
                </a:solidFill>
                <a:latin typeface="Montserrat" panose="02000505000000020004" pitchFamily="2" charset="77"/>
                <a:cs typeface="Open Sans"/>
              </a:rPr>
              <a:t> </a:t>
            </a:r>
            <a:r>
              <a:rPr lang="en-GB" sz="3100" dirty="0">
                <a:solidFill>
                  <a:srgbClr val="E8DBD4"/>
                </a:solidFill>
                <a:latin typeface="Montserrat" panose="02000505000000020004" pitchFamily="2" charset="77"/>
                <a:cs typeface="Open Sans"/>
              </a:rPr>
              <a:t>in his flesh </a:t>
            </a:r>
            <a:r>
              <a:rPr lang="en-GB" sz="3100" dirty="0">
                <a:solidFill>
                  <a:srgbClr val="FFFF00"/>
                </a:solidFill>
                <a:latin typeface="Montserrat" panose="02000505000000020004" pitchFamily="2" charset="77"/>
                <a:cs typeface="Open Sans"/>
              </a:rPr>
              <a:t>the dividing wall of hostility</a:t>
            </a:r>
            <a:r>
              <a:rPr lang="en-GB" sz="3100" dirty="0">
                <a:solidFill>
                  <a:schemeClr val="bg1"/>
                </a:solidFill>
                <a:latin typeface="Montserrat" panose="02000505000000020004" pitchFamily="2" charset="77"/>
                <a:cs typeface="Open Sans"/>
              </a:rPr>
              <a:t> </a:t>
            </a:r>
            <a:r>
              <a:rPr lang="en-GB" sz="3100" baseline="30000" dirty="0">
                <a:solidFill>
                  <a:srgbClr val="E8DBD4"/>
                </a:solidFill>
                <a:latin typeface="Montserrat" panose="02000505000000020004" pitchFamily="2" charset="77"/>
                <a:cs typeface="Open Sans"/>
              </a:rPr>
              <a:t>15 </a:t>
            </a:r>
            <a:r>
              <a:rPr lang="en-GB" sz="3100" dirty="0">
                <a:solidFill>
                  <a:srgbClr val="E8DBD4"/>
                </a:solidFill>
                <a:latin typeface="Montserrat" panose="02000505000000020004" pitchFamily="2" charset="77"/>
                <a:cs typeface="Open Sans"/>
              </a:rPr>
              <a:t>by abolishing the law of commandments expressed in ordinances, that he might </a:t>
            </a:r>
            <a:r>
              <a:rPr lang="en-GB" sz="3100" dirty="0">
                <a:solidFill>
                  <a:srgbClr val="FFFF00"/>
                </a:solidFill>
                <a:latin typeface="Montserrat" panose="02000505000000020004" pitchFamily="2" charset="77"/>
                <a:cs typeface="Open Sans"/>
              </a:rPr>
              <a:t>create in himself one new man in place of the two</a:t>
            </a:r>
            <a:r>
              <a:rPr lang="en-GB" sz="3100" dirty="0">
                <a:solidFill>
                  <a:srgbClr val="E8DBD4"/>
                </a:solidFill>
                <a:latin typeface="Montserrat" panose="02000505000000020004" pitchFamily="2" charset="77"/>
                <a:cs typeface="Open Sans"/>
              </a:rPr>
              <a:t>, so making peace,</a:t>
            </a:r>
            <a:r>
              <a:rPr lang="en-GB" sz="3100" baseline="30000" dirty="0">
                <a:solidFill>
                  <a:srgbClr val="E8DBD4"/>
                </a:solidFill>
                <a:latin typeface="Montserrat" panose="02000505000000020004" pitchFamily="2" charset="77"/>
                <a:cs typeface="Open Sans"/>
              </a:rPr>
              <a:t>16 </a:t>
            </a:r>
            <a:r>
              <a:rPr lang="en-GB" sz="3100" dirty="0">
                <a:solidFill>
                  <a:srgbClr val="E8DBD4"/>
                </a:solidFill>
                <a:latin typeface="Montserrat" panose="02000505000000020004" pitchFamily="2" charset="77"/>
                <a:cs typeface="Open Sans"/>
              </a:rPr>
              <a:t>and might reconcile us both to God in one body through the cross, thereby killing the hostility.</a:t>
            </a:r>
          </a:p>
          <a:p>
            <a:pPr marL="0" indent="0" algn="r">
              <a:lnSpc>
                <a:spcPct val="110000"/>
              </a:lnSpc>
              <a:buNone/>
            </a:pPr>
            <a:endParaRPr lang="en-GB" sz="3100" b="1" dirty="0">
              <a:solidFill>
                <a:srgbClr val="E8DBD4"/>
              </a:solidFill>
              <a:latin typeface="Montserrat" panose="02000505000000020004" pitchFamily="2" charset="77"/>
              <a:cs typeface="Open Sans"/>
            </a:endParaRPr>
          </a:p>
          <a:p>
            <a:pPr marL="0" indent="0" algn="r">
              <a:lnSpc>
                <a:spcPct val="110000"/>
              </a:lnSpc>
              <a:buNone/>
            </a:pPr>
            <a:r>
              <a:rPr lang="en-GB" sz="2400" dirty="0">
                <a:solidFill>
                  <a:srgbClr val="E8DBD4"/>
                </a:solidFill>
                <a:latin typeface="Montserrat" panose="02000505000000020004" pitchFamily="2" charset="77"/>
                <a:cs typeface="Open Sans"/>
              </a:rPr>
              <a:t>Ephesians 2:14-16 ESV </a:t>
            </a:r>
          </a:p>
        </p:txBody>
      </p:sp>
    </p:spTree>
    <p:extLst>
      <p:ext uri="{BB962C8B-B14F-4D97-AF65-F5344CB8AC3E}">
        <p14:creationId xmlns:p14="http://schemas.microsoft.com/office/powerpoint/2010/main" val="13597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5341614"/>
          </a:xfrm>
        </p:spPr>
        <p:txBody>
          <a:bodyPr>
            <a:noAutofit/>
          </a:bodyPr>
          <a:lstStyle/>
          <a:p>
            <a:pPr marL="0" indent="0" algn="just">
              <a:lnSpc>
                <a:spcPct val="100000"/>
              </a:lnSpc>
              <a:buNone/>
            </a:pPr>
            <a:r>
              <a:rPr lang="en-GB" baseline="30000" dirty="0">
                <a:solidFill>
                  <a:srgbClr val="E8DBD4"/>
                </a:solidFill>
                <a:latin typeface="Montserrat" panose="02000505000000020004" pitchFamily="2" charset="77"/>
              </a:rPr>
              <a:t>14-16 </a:t>
            </a:r>
            <a:r>
              <a:rPr lang="en-GB" dirty="0">
                <a:solidFill>
                  <a:srgbClr val="E8DBD4"/>
                </a:solidFill>
                <a:latin typeface="Montserrat" panose="02000505000000020004" pitchFamily="2" charset="77"/>
              </a:rPr>
              <a:t>The Messiah has made things up between us so that </a:t>
            </a:r>
            <a:r>
              <a:rPr lang="en-GB" dirty="0">
                <a:solidFill>
                  <a:srgbClr val="FFFF00"/>
                </a:solidFill>
                <a:latin typeface="Montserrat" panose="02000505000000020004" pitchFamily="2" charset="77"/>
              </a:rPr>
              <a:t>we’re now together on this</a:t>
            </a:r>
            <a:r>
              <a:rPr lang="en-GB" dirty="0">
                <a:solidFill>
                  <a:srgbClr val="E8DBD4"/>
                </a:solidFill>
                <a:latin typeface="Montserrat" panose="02000505000000020004" pitchFamily="2" charset="77"/>
              </a:rPr>
              <a:t>, both non-Jewish outsiders and Jewish insiders. </a:t>
            </a:r>
            <a:r>
              <a:rPr lang="en-GB" dirty="0">
                <a:solidFill>
                  <a:srgbClr val="FFFF00"/>
                </a:solidFill>
                <a:latin typeface="Montserrat" panose="02000505000000020004" pitchFamily="2" charset="77"/>
              </a:rPr>
              <a:t>He tore down the wall we used to keep each other at a distance</a:t>
            </a:r>
            <a:r>
              <a:rPr lang="en-GB" dirty="0">
                <a:solidFill>
                  <a:srgbClr val="E8DBD4"/>
                </a:solidFill>
                <a:latin typeface="Montserrat" panose="02000505000000020004" pitchFamily="2" charset="77"/>
              </a:rPr>
              <a:t>. He repealed the law code that had become so clogged with fine print and footnotes that it hindered more than it helped. Then he started over. Instead of continuing with two groups of people separated by centuries of animosity and suspicion, </a:t>
            </a:r>
            <a:r>
              <a:rPr lang="en-GB" dirty="0">
                <a:solidFill>
                  <a:srgbClr val="FFFF00"/>
                </a:solidFill>
                <a:latin typeface="Montserrat" panose="02000505000000020004" pitchFamily="2" charset="77"/>
              </a:rPr>
              <a:t>he created a new kind of human being</a:t>
            </a:r>
            <a:r>
              <a:rPr lang="en-GB" dirty="0">
                <a:solidFill>
                  <a:srgbClr val="E8DBD4"/>
                </a:solidFill>
                <a:latin typeface="Montserrat" panose="02000505000000020004" pitchFamily="2" charset="77"/>
              </a:rPr>
              <a:t>, a fresh start for everybody. Christ brought us together through his death on the cross. </a:t>
            </a:r>
            <a:r>
              <a:rPr lang="en-GB" dirty="0">
                <a:solidFill>
                  <a:srgbClr val="FFFF00"/>
                </a:solidFill>
                <a:latin typeface="Montserrat" panose="02000505000000020004" pitchFamily="2" charset="77"/>
              </a:rPr>
              <a:t>The Cross got us to embrace, and that was the end of the hostility. </a:t>
            </a:r>
          </a:p>
          <a:p>
            <a:pPr marL="0" indent="0" algn="r">
              <a:lnSpc>
                <a:spcPct val="100000"/>
              </a:lnSpc>
              <a:buNone/>
            </a:pPr>
            <a:r>
              <a:rPr lang="en-GB" sz="2000" dirty="0">
                <a:solidFill>
                  <a:srgbClr val="E8DBD4"/>
                </a:solidFill>
                <a:latin typeface="Montserrat" panose="02000505000000020004" pitchFamily="2" charset="77"/>
                <a:cs typeface="Open Sans"/>
              </a:rPr>
              <a:t>Ephesians 2:14-16 MSG </a:t>
            </a:r>
          </a:p>
          <a:p>
            <a:pPr marL="0" indent="0" algn="r">
              <a:lnSpc>
                <a:spcPct val="100000"/>
              </a:lnSpc>
              <a:buNone/>
            </a:pPr>
            <a:endParaRPr lang="en-GB" dirty="0">
              <a:solidFill>
                <a:srgbClr val="E8DBD4"/>
              </a:solidFill>
              <a:latin typeface="Montserrat" panose="02000505000000020004" pitchFamily="2" charset="77"/>
            </a:endParaRPr>
          </a:p>
        </p:txBody>
      </p:sp>
    </p:spTree>
    <p:extLst>
      <p:ext uri="{BB962C8B-B14F-4D97-AF65-F5344CB8AC3E}">
        <p14:creationId xmlns:p14="http://schemas.microsoft.com/office/powerpoint/2010/main" val="221652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5341614"/>
          </a:xfrm>
        </p:spPr>
        <p:txBody>
          <a:bodyPr>
            <a:noAutofit/>
          </a:bodyPr>
          <a:lstStyle/>
          <a:p>
            <a:pPr marL="0" indent="0">
              <a:lnSpc>
                <a:spcPct val="100000"/>
              </a:lnSpc>
              <a:buNone/>
            </a:pPr>
            <a:r>
              <a:rPr lang="en-GB" dirty="0">
                <a:solidFill>
                  <a:srgbClr val="E8DBD4"/>
                </a:solidFill>
                <a:latin typeface="Montserrat" panose="02000505000000020004" pitchFamily="2" charset="77"/>
              </a:rPr>
              <a:t>‘I take it, then, that the wisdom of God is primarily the wisdom it took to devise a plan of redemption as great as this: a plan to unite and glorify Jew and Gentile, </a:t>
            </a:r>
            <a:r>
              <a:rPr lang="en-GB" u="sng" dirty="0">
                <a:solidFill>
                  <a:srgbClr val="E8DBD4"/>
                </a:solidFill>
                <a:latin typeface="Montserrat" panose="02000505000000020004" pitchFamily="2" charset="77"/>
              </a:rPr>
              <a:t>contrary to all human expectation</a:t>
            </a:r>
            <a:r>
              <a:rPr lang="en-GB" dirty="0">
                <a:solidFill>
                  <a:srgbClr val="E8DBD4"/>
                </a:solidFill>
                <a:latin typeface="Montserrat" panose="02000505000000020004" pitchFamily="2" charset="77"/>
              </a:rPr>
              <a:t>, by the horrible death of the mighty Messiah…[therefore] </a:t>
            </a:r>
            <a:r>
              <a:rPr lang="en-GB" dirty="0">
                <a:solidFill>
                  <a:srgbClr val="FFFF00"/>
                </a:solidFill>
                <a:latin typeface="Montserrat" panose="02000505000000020004" pitchFamily="2" charset="77"/>
              </a:rPr>
              <a:t>the target for the church is to demonstrate to the evil powers of the cosmos that God has been wise in sending his Son to die that we might have hope and be unified in one body, the church</a:t>
            </a:r>
            <a:r>
              <a:rPr lang="en-GB" dirty="0">
                <a:solidFill>
                  <a:srgbClr val="E8DBD4"/>
                </a:solidFill>
                <a:latin typeface="Montserrat" panose="02000505000000020004" pitchFamily="2" charset="77"/>
              </a:rPr>
              <a:t>. Therefore, when we fail to live in hope and to maintain the unity of the Spirit in the bond of peace, we send this signal through the galaxies: God's purpose is failing; he was not wise, he was foolish. (John Piper)</a:t>
            </a:r>
          </a:p>
          <a:p>
            <a:pPr marL="0" indent="0">
              <a:lnSpc>
                <a:spcPct val="100000"/>
              </a:lnSpc>
              <a:buNone/>
            </a:pPr>
            <a:endParaRPr lang="en-GB" dirty="0">
              <a:solidFill>
                <a:srgbClr val="E8DBD4"/>
              </a:solidFill>
              <a:latin typeface="Montserrat" panose="02000505000000020004" pitchFamily="2" charset="77"/>
            </a:endParaRPr>
          </a:p>
        </p:txBody>
      </p:sp>
    </p:spTree>
    <p:extLst>
      <p:ext uri="{BB962C8B-B14F-4D97-AF65-F5344CB8AC3E}">
        <p14:creationId xmlns:p14="http://schemas.microsoft.com/office/powerpoint/2010/main" val="386120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5471194"/>
          </a:xfrm>
        </p:spPr>
        <p:txBody>
          <a:bodyPr>
            <a:noAutofit/>
          </a:bodyPr>
          <a:lstStyle/>
          <a:p>
            <a:pPr marL="0" indent="0" algn="ctr">
              <a:lnSpc>
                <a:spcPct val="100000"/>
              </a:lnSpc>
              <a:buNone/>
            </a:pPr>
            <a:endParaRPr lang="en-GB" sz="11500" b="1" dirty="0">
              <a:solidFill>
                <a:srgbClr val="E8DBD4"/>
              </a:solidFill>
              <a:latin typeface="Montserrat" panose="02000505000000020004" pitchFamily="2" charset="77"/>
              <a:cs typeface="Open Sans"/>
            </a:endParaRPr>
          </a:p>
          <a:p>
            <a:pPr marL="0" indent="0" algn="ctr">
              <a:lnSpc>
                <a:spcPct val="100000"/>
              </a:lnSpc>
              <a:buNone/>
            </a:pPr>
            <a:r>
              <a:rPr lang="en-GB" sz="11500" b="1" dirty="0">
                <a:solidFill>
                  <a:srgbClr val="E8DBD4"/>
                </a:solidFill>
                <a:latin typeface="Montserrat" panose="02000505000000020004" pitchFamily="2" charset="77"/>
                <a:cs typeface="Open Sans"/>
              </a:rPr>
              <a:t>HOW?</a:t>
            </a:r>
            <a:endParaRPr lang="en-GB" sz="9600" b="1" dirty="0">
              <a:solidFill>
                <a:srgbClr val="E8DBD4"/>
              </a:solidFill>
              <a:latin typeface="Montserrat" panose="02000505000000020004" pitchFamily="2" charset="77"/>
              <a:cs typeface="Open Sans"/>
            </a:endParaRPr>
          </a:p>
        </p:txBody>
      </p:sp>
    </p:spTree>
    <p:extLst>
      <p:ext uri="{BB962C8B-B14F-4D97-AF65-F5344CB8AC3E}">
        <p14:creationId xmlns:p14="http://schemas.microsoft.com/office/powerpoint/2010/main" val="281565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326" y="763351"/>
            <a:ext cx="11062503" cy="4385789"/>
          </a:xfrm>
        </p:spPr>
        <p:txBody>
          <a:bodyPr>
            <a:noAutofit/>
          </a:bodyPr>
          <a:lstStyle/>
          <a:p>
            <a:pPr marL="0" indent="0">
              <a:lnSpc>
                <a:spcPct val="100000"/>
              </a:lnSpc>
              <a:buNone/>
            </a:pPr>
            <a:r>
              <a:rPr lang="en-GB" sz="3100" baseline="30000" dirty="0">
                <a:solidFill>
                  <a:srgbClr val="E8DBD4"/>
                </a:solidFill>
                <a:latin typeface="Montserrat" panose="02000505000000020004" pitchFamily="2" charset="77"/>
                <a:cs typeface="Open Sans"/>
              </a:rPr>
              <a:t>1 </a:t>
            </a:r>
            <a:r>
              <a:rPr lang="en-GB" sz="3100" dirty="0">
                <a:solidFill>
                  <a:srgbClr val="E8DBD4"/>
                </a:solidFill>
                <a:latin typeface="Montserrat" panose="02000505000000020004" pitchFamily="2" charset="77"/>
                <a:cs typeface="Open Sans"/>
              </a:rPr>
              <a:t>I therefore, a prisoner for the Lord, urge you to</a:t>
            </a:r>
            <a:r>
              <a:rPr lang="en-GB" sz="3100" dirty="0">
                <a:solidFill>
                  <a:schemeClr val="bg1"/>
                </a:solidFill>
                <a:latin typeface="Montserrat" panose="02000505000000020004" pitchFamily="2" charset="77"/>
                <a:cs typeface="Open Sans"/>
              </a:rPr>
              <a:t> </a:t>
            </a:r>
            <a:r>
              <a:rPr lang="en-GB" sz="3100" dirty="0">
                <a:solidFill>
                  <a:srgbClr val="FFFF00"/>
                </a:solidFill>
                <a:latin typeface="Montserrat" panose="02000505000000020004" pitchFamily="2" charset="77"/>
                <a:cs typeface="Open Sans"/>
              </a:rPr>
              <a:t>walk in a manner worthy of the calling </a:t>
            </a:r>
            <a:r>
              <a:rPr lang="en-GB" sz="3100" dirty="0">
                <a:solidFill>
                  <a:srgbClr val="E8DBD4"/>
                </a:solidFill>
                <a:latin typeface="Montserrat" panose="02000505000000020004" pitchFamily="2" charset="77"/>
                <a:cs typeface="Open Sans"/>
              </a:rPr>
              <a:t>to which you have been called, </a:t>
            </a:r>
            <a:r>
              <a:rPr lang="en-GB" sz="3100" baseline="30000" dirty="0">
                <a:solidFill>
                  <a:srgbClr val="E8DBD4"/>
                </a:solidFill>
                <a:latin typeface="Montserrat" panose="02000505000000020004" pitchFamily="2" charset="77"/>
                <a:cs typeface="Open Sans"/>
              </a:rPr>
              <a:t>2 </a:t>
            </a:r>
            <a:r>
              <a:rPr lang="en-GB" sz="3100" dirty="0">
                <a:solidFill>
                  <a:srgbClr val="E8DBD4"/>
                </a:solidFill>
                <a:latin typeface="Montserrat" panose="02000505000000020004" pitchFamily="2" charset="77"/>
                <a:cs typeface="Open Sans"/>
              </a:rPr>
              <a:t>with all humility and gentleness, with patience</a:t>
            </a:r>
            <a:r>
              <a:rPr lang="en-GB" sz="3100" dirty="0">
                <a:solidFill>
                  <a:schemeClr val="bg1"/>
                </a:solidFill>
                <a:latin typeface="Montserrat" panose="02000505000000020004" pitchFamily="2" charset="77"/>
                <a:cs typeface="Open Sans"/>
              </a:rPr>
              <a:t>, </a:t>
            </a:r>
            <a:r>
              <a:rPr lang="en-GB" sz="3100" dirty="0">
                <a:solidFill>
                  <a:srgbClr val="FFFF00"/>
                </a:solidFill>
                <a:latin typeface="Montserrat" panose="02000505000000020004" pitchFamily="2" charset="77"/>
                <a:cs typeface="Open Sans"/>
              </a:rPr>
              <a:t>bearing with one another in love</a:t>
            </a:r>
            <a:r>
              <a:rPr lang="en-GB" sz="3100" dirty="0">
                <a:solidFill>
                  <a:schemeClr val="bg1"/>
                </a:solidFill>
                <a:latin typeface="Montserrat" panose="02000505000000020004" pitchFamily="2" charset="77"/>
                <a:cs typeface="Open Sans"/>
              </a:rPr>
              <a:t>, </a:t>
            </a:r>
            <a:r>
              <a:rPr lang="en-GB" sz="3100" baseline="30000" dirty="0">
                <a:solidFill>
                  <a:schemeClr val="bg1"/>
                </a:solidFill>
                <a:latin typeface="Montserrat" panose="02000505000000020004" pitchFamily="2" charset="77"/>
                <a:cs typeface="Open Sans"/>
              </a:rPr>
              <a:t>3 </a:t>
            </a:r>
            <a:r>
              <a:rPr lang="en-GB" sz="3100" dirty="0">
                <a:solidFill>
                  <a:srgbClr val="FFFF00"/>
                </a:solidFill>
                <a:latin typeface="Montserrat" panose="02000505000000020004" pitchFamily="2" charset="77"/>
                <a:cs typeface="Open Sans"/>
              </a:rPr>
              <a:t>eager to maintain the unity of the Spirit</a:t>
            </a:r>
            <a:r>
              <a:rPr lang="en-GB" sz="3100" dirty="0">
                <a:solidFill>
                  <a:schemeClr val="bg1"/>
                </a:solidFill>
                <a:latin typeface="Montserrat" panose="02000505000000020004" pitchFamily="2" charset="77"/>
                <a:cs typeface="Open Sans"/>
              </a:rPr>
              <a:t> </a:t>
            </a:r>
            <a:r>
              <a:rPr lang="en-GB" sz="3100" dirty="0">
                <a:solidFill>
                  <a:srgbClr val="E8DBD4"/>
                </a:solidFill>
                <a:latin typeface="Montserrat" panose="02000505000000020004" pitchFamily="2" charset="77"/>
                <a:cs typeface="Open Sans"/>
              </a:rPr>
              <a:t>in the bond of peace</a:t>
            </a:r>
            <a:r>
              <a:rPr lang="en-GB" sz="3200" dirty="0">
                <a:solidFill>
                  <a:srgbClr val="E8DBD4"/>
                </a:solidFill>
                <a:latin typeface="Montserrat" panose="02000505000000020004" pitchFamily="2" charset="77"/>
                <a:cs typeface="Open Sans"/>
              </a:rPr>
              <a:t>.</a:t>
            </a:r>
          </a:p>
          <a:p>
            <a:pPr marL="0" indent="0" algn="r">
              <a:lnSpc>
                <a:spcPct val="100000"/>
              </a:lnSpc>
              <a:buNone/>
            </a:pPr>
            <a:endParaRPr lang="en-GB" sz="2667" b="1" dirty="0">
              <a:solidFill>
                <a:srgbClr val="E8DBD4"/>
              </a:solidFill>
              <a:latin typeface="Montserrat" panose="02000505000000020004" pitchFamily="2" charset="77"/>
              <a:cs typeface="Open Sans"/>
            </a:endParaRPr>
          </a:p>
          <a:p>
            <a:pPr marL="0" indent="0" algn="r">
              <a:lnSpc>
                <a:spcPct val="100000"/>
              </a:lnSpc>
              <a:buNone/>
            </a:pPr>
            <a:r>
              <a:rPr lang="en-GB" sz="2667" dirty="0">
                <a:solidFill>
                  <a:srgbClr val="E8DBD4"/>
                </a:solidFill>
                <a:latin typeface="Montserrat" panose="02000505000000020004" pitchFamily="2" charset="77"/>
                <a:cs typeface="Open Sans"/>
              </a:rPr>
              <a:t>Ephesians 4:1-3 ESV </a:t>
            </a:r>
          </a:p>
        </p:txBody>
      </p:sp>
    </p:spTree>
    <p:extLst>
      <p:ext uri="{BB962C8B-B14F-4D97-AF65-F5344CB8AC3E}">
        <p14:creationId xmlns:p14="http://schemas.microsoft.com/office/powerpoint/2010/main" val="1549176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3243</TotalTime>
  <Words>86</Words>
  <Application>Microsoft Macintosh PowerPoint</Application>
  <PresentationFormat>Widescreen</PresentationFormat>
  <Paragraphs>34</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84</cp:revision>
  <cp:lastPrinted>2018-10-25T12:47:12Z</cp:lastPrinted>
  <dcterms:created xsi:type="dcterms:W3CDTF">2018-10-09T15:44:17Z</dcterms:created>
  <dcterms:modified xsi:type="dcterms:W3CDTF">2018-11-16T16:30:38Z</dcterms:modified>
</cp:coreProperties>
</file>