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70" r:id="rId5"/>
    <p:sldId id="258" r:id="rId6"/>
    <p:sldId id="265" r:id="rId7"/>
    <p:sldId id="264" r:id="rId8"/>
    <p:sldId id="267" r:id="rId9"/>
    <p:sldId id="263" r:id="rId10"/>
    <p:sldId id="268" r:id="rId11"/>
    <p:sldId id="262" r:id="rId12"/>
    <p:sldId id="260"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103" d="100"/>
          <a:sy n="103" d="100"/>
        </p:scale>
        <p:origin x="7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87977-E45A-48FE-916B-8512378E73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C25EFE9-9EF4-44A1-9E7B-BEF8A2D358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859A499-CA37-4196-8989-1AE5D2997308}"/>
              </a:ext>
            </a:extLst>
          </p:cNvPr>
          <p:cNvSpPr>
            <a:spLocks noGrp="1"/>
          </p:cNvSpPr>
          <p:nvPr>
            <p:ph type="dt" sz="half" idx="10"/>
          </p:nvPr>
        </p:nvSpPr>
        <p:spPr/>
        <p:txBody>
          <a:bodyPr/>
          <a:lstStyle/>
          <a:p>
            <a:fld id="{ED6DCCCE-2684-4D2D-AC17-89F36BD5348C}" type="datetimeFigureOut">
              <a:rPr lang="en-GB" smtClean="0"/>
              <a:t>01/11/2018</a:t>
            </a:fld>
            <a:endParaRPr lang="en-GB"/>
          </a:p>
        </p:txBody>
      </p:sp>
      <p:sp>
        <p:nvSpPr>
          <p:cNvPr id="5" name="Footer Placeholder 4">
            <a:extLst>
              <a:ext uri="{FF2B5EF4-FFF2-40B4-BE49-F238E27FC236}">
                <a16:creationId xmlns:a16="http://schemas.microsoft.com/office/drawing/2014/main" id="{4EF4BA9E-BFD9-47F1-A967-BF8E2E0CF4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C54846-2DF4-4102-A737-6C057F974883}"/>
              </a:ext>
            </a:extLst>
          </p:cNvPr>
          <p:cNvSpPr>
            <a:spLocks noGrp="1"/>
          </p:cNvSpPr>
          <p:nvPr>
            <p:ph type="sldNum" sz="quarter" idx="12"/>
          </p:nvPr>
        </p:nvSpPr>
        <p:spPr/>
        <p:txBody>
          <a:bodyPr/>
          <a:lstStyle/>
          <a:p>
            <a:fld id="{0398796F-C351-4D11-9767-D2D85E685B19}" type="slidenum">
              <a:rPr lang="en-GB" smtClean="0"/>
              <a:t>‹#›</a:t>
            </a:fld>
            <a:endParaRPr lang="en-GB"/>
          </a:p>
        </p:txBody>
      </p:sp>
    </p:spTree>
    <p:extLst>
      <p:ext uri="{BB962C8B-B14F-4D97-AF65-F5344CB8AC3E}">
        <p14:creationId xmlns:p14="http://schemas.microsoft.com/office/powerpoint/2010/main" val="2034865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2F20B-C165-410C-9F71-47FC9D828C7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C4D40B-AF56-4229-BAE6-6A5B2CD25D4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219326-5064-4BE0-8A14-215EDF2E1A7A}"/>
              </a:ext>
            </a:extLst>
          </p:cNvPr>
          <p:cNvSpPr>
            <a:spLocks noGrp="1"/>
          </p:cNvSpPr>
          <p:nvPr>
            <p:ph type="dt" sz="half" idx="10"/>
          </p:nvPr>
        </p:nvSpPr>
        <p:spPr/>
        <p:txBody>
          <a:bodyPr/>
          <a:lstStyle/>
          <a:p>
            <a:fld id="{ED6DCCCE-2684-4D2D-AC17-89F36BD5348C}" type="datetimeFigureOut">
              <a:rPr lang="en-GB" smtClean="0"/>
              <a:t>01/11/2018</a:t>
            </a:fld>
            <a:endParaRPr lang="en-GB"/>
          </a:p>
        </p:txBody>
      </p:sp>
      <p:sp>
        <p:nvSpPr>
          <p:cNvPr id="5" name="Footer Placeholder 4">
            <a:extLst>
              <a:ext uri="{FF2B5EF4-FFF2-40B4-BE49-F238E27FC236}">
                <a16:creationId xmlns:a16="http://schemas.microsoft.com/office/drawing/2014/main" id="{C6552458-7E29-4526-A1E8-267BFEB14B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B9F9A8-8685-48A2-95E3-C08E58B56CE7}"/>
              </a:ext>
            </a:extLst>
          </p:cNvPr>
          <p:cNvSpPr>
            <a:spLocks noGrp="1"/>
          </p:cNvSpPr>
          <p:nvPr>
            <p:ph type="sldNum" sz="quarter" idx="12"/>
          </p:nvPr>
        </p:nvSpPr>
        <p:spPr/>
        <p:txBody>
          <a:bodyPr/>
          <a:lstStyle/>
          <a:p>
            <a:fld id="{0398796F-C351-4D11-9767-D2D85E685B19}" type="slidenum">
              <a:rPr lang="en-GB" smtClean="0"/>
              <a:t>‹#›</a:t>
            </a:fld>
            <a:endParaRPr lang="en-GB"/>
          </a:p>
        </p:txBody>
      </p:sp>
    </p:spTree>
    <p:extLst>
      <p:ext uri="{BB962C8B-B14F-4D97-AF65-F5344CB8AC3E}">
        <p14:creationId xmlns:p14="http://schemas.microsoft.com/office/powerpoint/2010/main" val="1672510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B37700-8DCD-4AA6-A811-A3711B4B56D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AC3E93-2662-40A9-90AC-8869337D03B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C001FE-48EC-428C-AD91-D3D4943EC188}"/>
              </a:ext>
            </a:extLst>
          </p:cNvPr>
          <p:cNvSpPr>
            <a:spLocks noGrp="1"/>
          </p:cNvSpPr>
          <p:nvPr>
            <p:ph type="dt" sz="half" idx="10"/>
          </p:nvPr>
        </p:nvSpPr>
        <p:spPr/>
        <p:txBody>
          <a:bodyPr/>
          <a:lstStyle/>
          <a:p>
            <a:fld id="{ED6DCCCE-2684-4D2D-AC17-89F36BD5348C}" type="datetimeFigureOut">
              <a:rPr lang="en-GB" smtClean="0"/>
              <a:t>01/11/2018</a:t>
            </a:fld>
            <a:endParaRPr lang="en-GB"/>
          </a:p>
        </p:txBody>
      </p:sp>
      <p:sp>
        <p:nvSpPr>
          <p:cNvPr id="5" name="Footer Placeholder 4">
            <a:extLst>
              <a:ext uri="{FF2B5EF4-FFF2-40B4-BE49-F238E27FC236}">
                <a16:creationId xmlns:a16="http://schemas.microsoft.com/office/drawing/2014/main" id="{8D1980CF-7C22-437B-A5A4-ECC64DA51A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6B1B37-B53A-4E16-944D-4EC0DCC76FA7}"/>
              </a:ext>
            </a:extLst>
          </p:cNvPr>
          <p:cNvSpPr>
            <a:spLocks noGrp="1"/>
          </p:cNvSpPr>
          <p:nvPr>
            <p:ph type="sldNum" sz="quarter" idx="12"/>
          </p:nvPr>
        </p:nvSpPr>
        <p:spPr/>
        <p:txBody>
          <a:bodyPr/>
          <a:lstStyle/>
          <a:p>
            <a:fld id="{0398796F-C351-4D11-9767-D2D85E685B19}" type="slidenum">
              <a:rPr lang="en-GB" smtClean="0"/>
              <a:t>‹#›</a:t>
            </a:fld>
            <a:endParaRPr lang="en-GB"/>
          </a:p>
        </p:txBody>
      </p:sp>
    </p:spTree>
    <p:extLst>
      <p:ext uri="{BB962C8B-B14F-4D97-AF65-F5344CB8AC3E}">
        <p14:creationId xmlns:p14="http://schemas.microsoft.com/office/powerpoint/2010/main" val="905208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1BD09-A0F0-4663-90B1-A5EE451B291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0CF0FF-7B62-409F-9B76-E674E1D64FA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54F076-B742-424D-AE52-78BE146AFEF9}"/>
              </a:ext>
            </a:extLst>
          </p:cNvPr>
          <p:cNvSpPr>
            <a:spLocks noGrp="1"/>
          </p:cNvSpPr>
          <p:nvPr>
            <p:ph type="dt" sz="half" idx="10"/>
          </p:nvPr>
        </p:nvSpPr>
        <p:spPr/>
        <p:txBody>
          <a:bodyPr/>
          <a:lstStyle/>
          <a:p>
            <a:fld id="{ED6DCCCE-2684-4D2D-AC17-89F36BD5348C}" type="datetimeFigureOut">
              <a:rPr lang="en-GB" smtClean="0"/>
              <a:t>01/11/2018</a:t>
            </a:fld>
            <a:endParaRPr lang="en-GB"/>
          </a:p>
        </p:txBody>
      </p:sp>
      <p:sp>
        <p:nvSpPr>
          <p:cNvPr id="5" name="Footer Placeholder 4">
            <a:extLst>
              <a:ext uri="{FF2B5EF4-FFF2-40B4-BE49-F238E27FC236}">
                <a16:creationId xmlns:a16="http://schemas.microsoft.com/office/drawing/2014/main" id="{B98A27CC-FD49-4D1B-B0BE-72FBB9678A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7FD44C-95B7-4D3D-97ED-04C6008FF180}"/>
              </a:ext>
            </a:extLst>
          </p:cNvPr>
          <p:cNvSpPr>
            <a:spLocks noGrp="1"/>
          </p:cNvSpPr>
          <p:nvPr>
            <p:ph type="sldNum" sz="quarter" idx="12"/>
          </p:nvPr>
        </p:nvSpPr>
        <p:spPr/>
        <p:txBody>
          <a:bodyPr/>
          <a:lstStyle/>
          <a:p>
            <a:fld id="{0398796F-C351-4D11-9767-D2D85E685B19}" type="slidenum">
              <a:rPr lang="en-GB" smtClean="0"/>
              <a:t>‹#›</a:t>
            </a:fld>
            <a:endParaRPr lang="en-GB"/>
          </a:p>
        </p:txBody>
      </p:sp>
    </p:spTree>
    <p:extLst>
      <p:ext uri="{BB962C8B-B14F-4D97-AF65-F5344CB8AC3E}">
        <p14:creationId xmlns:p14="http://schemas.microsoft.com/office/powerpoint/2010/main" val="1417639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3B680-B3CB-4E3C-A5F3-ACD73F32E8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B6F73DA-C470-4267-82EB-F7FF9CC5CD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BB552C5-B661-40B0-A7EB-C0819828202B}"/>
              </a:ext>
            </a:extLst>
          </p:cNvPr>
          <p:cNvSpPr>
            <a:spLocks noGrp="1"/>
          </p:cNvSpPr>
          <p:nvPr>
            <p:ph type="dt" sz="half" idx="10"/>
          </p:nvPr>
        </p:nvSpPr>
        <p:spPr/>
        <p:txBody>
          <a:bodyPr/>
          <a:lstStyle/>
          <a:p>
            <a:fld id="{ED6DCCCE-2684-4D2D-AC17-89F36BD5348C}" type="datetimeFigureOut">
              <a:rPr lang="en-GB" smtClean="0"/>
              <a:t>01/11/2018</a:t>
            </a:fld>
            <a:endParaRPr lang="en-GB"/>
          </a:p>
        </p:txBody>
      </p:sp>
      <p:sp>
        <p:nvSpPr>
          <p:cNvPr id="5" name="Footer Placeholder 4">
            <a:extLst>
              <a:ext uri="{FF2B5EF4-FFF2-40B4-BE49-F238E27FC236}">
                <a16:creationId xmlns:a16="http://schemas.microsoft.com/office/drawing/2014/main" id="{C66A6E8F-400A-4D41-B460-9A307677FA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F2D5E4-21F6-4A93-BB11-0B112622C1ED}"/>
              </a:ext>
            </a:extLst>
          </p:cNvPr>
          <p:cNvSpPr>
            <a:spLocks noGrp="1"/>
          </p:cNvSpPr>
          <p:nvPr>
            <p:ph type="sldNum" sz="quarter" idx="12"/>
          </p:nvPr>
        </p:nvSpPr>
        <p:spPr/>
        <p:txBody>
          <a:bodyPr/>
          <a:lstStyle/>
          <a:p>
            <a:fld id="{0398796F-C351-4D11-9767-D2D85E685B19}" type="slidenum">
              <a:rPr lang="en-GB" smtClean="0"/>
              <a:t>‹#›</a:t>
            </a:fld>
            <a:endParaRPr lang="en-GB"/>
          </a:p>
        </p:txBody>
      </p:sp>
    </p:spTree>
    <p:extLst>
      <p:ext uri="{BB962C8B-B14F-4D97-AF65-F5344CB8AC3E}">
        <p14:creationId xmlns:p14="http://schemas.microsoft.com/office/powerpoint/2010/main" val="3432982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02EA5-DEF3-405A-BEB9-9EED484A4B2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168F63E-E793-45F3-9272-054CC92B80B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F118F9D-A545-457B-8625-3146A3D9F9C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6958F1B-BFB5-40EA-A23E-BAA11F995430}"/>
              </a:ext>
            </a:extLst>
          </p:cNvPr>
          <p:cNvSpPr>
            <a:spLocks noGrp="1"/>
          </p:cNvSpPr>
          <p:nvPr>
            <p:ph type="dt" sz="half" idx="10"/>
          </p:nvPr>
        </p:nvSpPr>
        <p:spPr/>
        <p:txBody>
          <a:bodyPr/>
          <a:lstStyle/>
          <a:p>
            <a:fld id="{ED6DCCCE-2684-4D2D-AC17-89F36BD5348C}" type="datetimeFigureOut">
              <a:rPr lang="en-GB" smtClean="0"/>
              <a:t>01/11/2018</a:t>
            </a:fld>
            <a:endParaRPr lang="en-GB"/>
          </a:p>
        </p:txBody>
      </p:sp>
      <p:sp>
        <p:nvSpPr>
          <p:cNvPr id="6" name="Footer Placeholder 5">
            <a:extLst>
              <a:ext uri="{FF2B5EF4-FFF2-40B4-BE49-F238E27FC236}">
                <a16:creationId xmlns:a16="http://schemas.microsoft.com/office/drawing/2014/main" id="{C7E03DAE-9849-4371-80AB-EC47C2CFDA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FF35EA-0C31-4079-9786-F8BB8C1378FE}"/>
              </a:ext>
            </a:extLst>
          </p:cNvPr>
          <p:cNvSpPr>
            <a:spLocks noGrp="1"/>
          </p:cNvSpPr>
          <p:nvPr>
            <p:ph type="sldNum" sz="quarter" idx="12"/>
          </p:nvPr>
        </p:nvSpPr>
        <p:spPr/>
        <p:txBody>
          <a:bodyPr/>
          <a:lstStyle/>
          <a:p>
            <a:fld id="{0398796F-C351-4D11-9767-D2D85E685B19}" type="slidenum">
              <a:rPr lang="en-GB" smtClean="0"/>
              <a:t>‹#›</a:t>
            </a:fld>
            <a:endParaRPr lang="en-GB"/>
          </a:p>
        </p:txBody>
      </p:sp>
    </p:spTree>
    <p:extLst>
      <p:ext uri="{BB962C8B-B14F-4D97-AF65-F5344CB8AC3E}">
        <p14:creationId xmlns:p14="http://schemas.microsoft.com/office/powerpoint/2010/main" val="968974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BCEEF-1152-4395-AD2E-E6011BCA6F7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8022DF-75AB-4E9E-8D8A-FE29F34B00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700FF6E-7BFD-4F67-B511-D42CCD9E56A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A298AC3-BBAB-4815-BBEE-2FDBC1FBD2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F16BCB1-611A-4F6D-9BBA-FB4B385CBE6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D28E140-D757-403F-98E4-7135A420EB87}"/>
              </a:ext>
            </a:extLst>
          </p:cNvPr>
          <p:cNvSpPr>
            <a:spLocks noGrp="1"/>
          </p:cNvSpPr>
          <p:nvPr>
            <p:ph type="dt" sz="half" idx="10"/>
          </p:nvPr>
        </p:nvSpPr>
        <p:spPr/>
        <p:txBody>
          <a:bodyPr/>
          <a:lstStyle/>
          <a:p>
            <a:fld id="{ED6DCCCE-2684-4D2D-AC17-89F36BD5348C}" type="datetimeFigureOut">
              <a:rPr lang="en-GB" smtClean="0"/>
              <a:t>01/11/2018</a:t>
            </a:fld>
            <a:endParaRPr lang="en-GB"/>
          </a:p>
        </p:txBody>
      </p:sp>
      <p:sp>
        <p:nvSpPr>
          <p:cNvPr id="8" name="Footer Placeholder 7">
            <a:extLst>
              <a:ext uri="{FF2B5EF4-FFF2-40B4-BE49-F238E27FC236}">
                <a16:creationId xmlns:a16="http://schemas.microsoft.com/office/drawing/2014/main" id="{1DE6B268-793D-4165-9315-6F5EBC9102C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CA87061-6CA9-46D2-9E7B-7F5A50FD355C}"/>
              </a:ext>
            </a:extLst>
          </p:cNvPr>
          <p:cNvSpPr>
            <a:spLocks noGrp="1"/>
          </p:cNvSpPr>
          <p:nvPr>
            <p:ph type="sldNum" sz="quarter" idx="12"/>
          </p:nvPr>
        </p:nvSpPr>
        <p:spPr/>
        <p:txBody>
          <a:bodyPr/>
          <a:lstStyle/>
          <a:p>
            <a:fld id="{0398796F-C351-4D11-9767-D2D85E685B19}" type="slidenum">
              <a:rPr lang="en-GB" smtClean="0"/>
              <a:t>‹#›</a:t>
            </a:fld>
            <a:endParaRPr lang="en-GB"/>
          </a:p>
        </p:txBody>
      </p:sp>
    </p:spTree>
    <p:extLst>
      <p:ext uri="{BB962C8B-B14F-4D97-AF65-F5344CB8AC3E}">
        <p14:creationId xmlns:p14="http://schemas.microsoft.com/office/powerpoint/2010/main" val="2182361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46018-27DC-4A14-BF6F-DE94DE46182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197FFCA-9F20-4C77-AAD5-1463331A537C}"/>
              </a:ext>
            </a:extLst>
          </p:cNvPr>
          <p:cNvSpPr>
            <a:spLocks noGrp="1"/>
          </p:cNvSpPr>
          <p:nvPr>
            <p:ph type="dt" sz="half" idx="10"/>
          </p:nvPr>
        </p:nvSpPr>
        <p:spPr/>
        <p:txBody>
          <a:bodyPr/>
          <a:lstStyle/>
          <a:p>
            <a:fld id="{ED6DCCCE-2684-4D2D-AC17-89F36BD5348C}" type="datetimeFigureOut">
              <a:rPr lang="en-GB" smtClean="0"/>
              <a:t>01/11/2018</a:t>
            </a:fld>
            <a:endParaRPr lang="en-GB"/>
          </a:p>
        </p:txBody>
      </p:sp>
      <p:sp>
        <p:nvSpPr>
          <p:cNvPr id="4" name="Footer Placeholder 3">
            <a:extLst>
              <a:ext uri="{FF2B5EF4-FFF2-40B4-BE49-F238E27FC236}">
                <a16:creationId xmlns:a16="http://schemas.microsoft.com/office/drawing/2014/main" id="{3385221A-1B8B-4A06-9762-9501E4FA6D2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CBE06E-6587-4FD3-89C0-BE7597A4DA0B}"/>
              </a:ext>
            </a:extLst>
          </p:cNvPr>
          <p:cNvSpPr>
            <a:spLocks noGrp="1"/>
          </p:cNvSpPr>
          <p:nvPr>
            <p:ph type="sldNum" sz="quarter" idx="12"/>
          </p:nvPr>
        </p:nvSpPr>
        <p:spPr/>
        <p:txBody>
          <a:bodyPr/>
          <a:lstStyle/>
          <a:p>
            <a:fld id="{0398796F-C351-4D11-9767-D2D85E685B19}" type="slidenum">
              <a:rPr lang="en-GB" smtClean="0"/>
              <a:t>‹#›</a:t>
            </a:fld>
            <a:endParaRPr lang="en-GB"/>
          </a:p>
        </p:txBody>
      </p:sp>
    </p:spTree>
    <p:extLst>
      <p:ext uri="{BB962C8B-B14F-4D97-AF65-F5344CB8AC3E}">
        <p14:creationId xmlns:p14="http://schemas.microsoft.com/office/powerpoint/2010/main" val="293256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2C5EF9-E411-45E9-8D2F-6E866ED56CE4}"/>
              </a:ext>
            </a:extLst>
          </p:cNvPr>
          <p:cNvSpPr>
            <a:spLocks noGrp="1"/>
          </p:cNvSpPr>
          <p:nvPr>
            <p:ph type="dt" sz="half" idx="10"/>
          </p:nvPr>
        </p:nvSpPr>
        <p:spPr/>
        <p:txBody>
          <a:bodyPr/>
          <a:lstStyle/>
          <a:p>
            <a:fld id="{ED6DCCCE-2684-4D2D-AC17-89F36BD5348C}" type="datetimeFigureOut">
              <a:rPr lang="en-GB" smtClean="0"/>
              <a:t>01/11/2018</a:t>
            </a:fld>
            <a:endParaRPr lang="en-GB"/>
          </a:p>
        </p:txBody>
      </p:sp>
      <p:sp>
        <p:nvSpPr>
          <p:cNvPr id="3" name="Footer Placeholder 2">
            <a:extLst>
              <a:ext uri="{FF2B5EF4-FFF2-40B4-BE49-F238E27FC236}">
                <a16:creationId xmlns:a16="http://schemas.microsoft.com/office/drawing/2014/main" id="{7FC95E01-0A82-4C5D-9E35-9B4448EF9FE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7473C18-FC54-4F14-9DB1-A5757BAF03A5}"/>
              </a:ext>
            </a:extLst>
          </p:cNvPr>
          <p:cNvSpPr>
            <a:spLocks noGrp="1"/>
          </p:cNvSpPr>
          <p:nvPr>
            <p:ph type="sldNum" sz="quarter" idx="12"/>
          </p:nvPr>
        </p:nvSpPr>
        <p:spPr/>
        <p:txBody>
          <a:bodyPr/>
          <a:lstStyle/>
          <a:p>
            <a:fld id="{0398796F-C351-4D11-9767-D2D85E685B19}" type="slidenum">
              <a:rPr lang="en-GB" smtClean="0"/>
              <a:t>‹#›</a:t>
            </a:fld>
            <a:endParaRPr lang="en-GB"/>
          </a:p>
        </p:txBody>
      </p:sp>
    </p:spTree>
    <p:extLst>
      <p:ext uri="{BB962C8B-B14F-4D97-AF65-F5344CB8AC3E}">
        <p14:creationId xmlns:p14="http://schemas.microsoft.com/office/powerpoint/2010/main" val="3522959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00381-8B6F-4571-B162-AE0320ECC6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D96F16-7937-46B7-83E2-F858A2BD47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499110-954D-442E-8F54-C06A5C0311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03D5239-46AF-44AC-BD29-8614FDFAECD9}"/>
              </a:ext>
            </a:extLst>
          </p:cNvPr>
          <p:cNvSpPr>
            <a:spLocks noGrp="1"/>
          </p:cNvSpPr>
          <p:nvPr>
            <p:ph type="dt" sz="half" idx="10"/>
          </p:nvPr>
        </p:nvSpPr>
        <p:spPr/>
        <p:txBody>
          <a:bodyPr/>
          <a:lstStyle/>
          <a:p>
            <a:fld id="{ED6DCCCE-2684-4D2D-AC17-89F36BD5348C}" type="datetimeFigureOut">
              <a:rPr lang="en-GB" smtClean="0"/>
              <a:t>01/11/2018</a:t>
            </a:fld>
            <a:endParaRPr lang="en-GB"/>
          </a:p>
        </p:txBody>
      </p:sp>
      <p:sp>
        <p:nvSpPr>
          <p:cNvPr id="6" name="Footer Placeholder 5">
            <a:extLst>
              <a:ext uri="{FF2B5EF4-FFF2-40B4-BE49-F238E27FC236}">
                <a16:creationId xmlns:a16="http://schemas.microsoft.com/office/drawing/2014/main" id="{5CC36246-0F36-4B93-946F-8C92436225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429B27-9E0D-4B78-9C4C-323A8A078B17}"/>
              </a:ext>
            </a:extLst>
          </p:cNvPr>
          <p:cNvSpPr>
            <a:spLocks noGrp="1"/>
          </p:cNvSpPr>
          <p:nvPr>
            <p:ph type="sldNum" sz="quarter" idx="12"/>
          </p:nvPr>
        </p:nvSpPr>
        <p:spPr/>
        <p:txBody>
          <a:bodyPr/>
          <a:lstStyle/>
          <a:p>
            <a:fld id="{0398796F-C351-4D11-9767-D2D85E685B19}" type="slidenum">
              <a:rPr lang="en-GB" smtClean="0"/>
              <a:t>‹#›</a:t>
            </a:fld>
            <a:endParaRPr lang="en-GB"/>
          </a:p>
        </p:txBody>
      </p:sp>
    </p:spTree>
    <p:extLst>
      <p:ext uri="{BB962C8B-B14F-4D97-AF65-F5344CB8AC3E}">
        <p14:creationId xmlns:p14="http://schemas.microsoft.com/office/powerpoint/2010/main" val="1253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2AEB4-3E5E-42FB-ADB4-57C9B438CC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5D5A375-DF66-420B-A9AC-5E6B15B55D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89E7357-3F22-487A-9A49-E0C01574C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13A18B-5DE5-4111-96DF-7DD5B416150B}"/>
              </a:ext>
            </a:extLst>
          </p:cNvPr>
          <p:cNvSpPr>
            <a:spLocks noGrp="1"/>
          </p:cNvSpPr>
          <p:nvPr>
            <p:ph type="dt" sz="half" idx="10"/>
          </p:nvPr>
        </p:nvSpPr>
        <p:spPr/>
        <p:txBody>
          <a:bodyPr/>
          <a:lstStyle/>
          <a:p>
            <a:fld id="{ED6DCCCE-2684-4D2D-AC17-89F36BD5348C}" type="datetimeFigureOut">
              <a:rPr lang="en-GB" smtClean="0"/>
              <a:t>01/11/2018</a:t>
            </a:fld>
            <a:endParaRPr lang="en-GB"/>
          </a:p>
        </p:txBody>
      </p:sp>
      <p:sp>
        <p:nvSpPr>
          <p:cNvPr id="6" name="Footer Placeholder 5">
            <a:extLst>
              <a:ext uri="{FF2B5EF4-FFF2-40B4-BE49-F238E27FC236}">
                <a16:creationId xmlns:a16="http://schemas.microsoft.com/office/drawing/2014/main" id="{D406A3B1-B51A-4775-8373-4CF7EBEF4E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22EEEC-7AA6-4264-8B7F-AB6925256EC5}"/>
              </a:ext>
            </a:extLst>
          </p:cNvPr>
          <p:cNvSpPr>
            <a:spLocks noGrp="1"/>
          </p:cNvSpPr>
          <p:nvPr>
            <p:ph type="sldNum" sz="quarter" idx="12"/>
          </p:nvPr>
        </p:nvSpPr>
        <p:spPr/>
        <p:txBody>
          <a:bodyPr/>
          <a:lstStyle/>
          <a:p>
            <a:fld id="{0398796F-C351-4D11-9767-D2D85E685B19}" type="slidenum">
              <a:rPr lang="en-GB" smtClean="0"/>
              <a:t>‹#›</a:t>
            </a:fld>
            <a:endParaRPr lang="en-GB"/>
          </a:p>
        </p:txBody>
      </p:sp>
    </p:spTree>
    <p:extLst>
      <p:ext uri="{BB962C8B-B14F-4D97-AF65-F5344CB8AC3E}">
        <p14:creationId xmlns:p14="http://schemas.microsoft.com/office/powerpoint/2010/main" val="998259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5F3BF1-2A77-4D1D-8F1B-57E53CD3FC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68DA08-BE57-470F-8849-3A9E18AB78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C373F6-3CED-4233-9445-363782F9D5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6DCCCE-2684-4D2D-AC17-89F36BD5348C}" type="datetimeFigureOut">
              <a:rPr lang="en-GB" smtClean="0"/>
              <a:t>01/11/2018</a:t>
            </a:fld>
            <a:endParaRPr lang="en-GB"/>
          </a:p>
        </p:txBody>
      </p:sp>
      <p:sp>
        <p:nvSpPr>
          <p:cNvPr id="5" name="Footer Placeholder 4">
            <a:extLst>
              <a:ext uri="{FF2B5EF4-FFF2-40B4-BE49-F238E27FC236}">
                <a16:creationId xmlns:a16="http://schemas.microsoft.com/office/drawing/2014/main" id="{F3B27C78-C9D5-4B63-9A06-9C85D5358C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D3FDEC-E6D0-4E1D-9C08-10BA6DBB32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8796F-C351-4D11-9767-D2D85E685B19}" type="slidenum">
              <a:rPr lang="en-GB" smtClean="0"/>
              <a:t>‹#›</a:t>
            </a:fld>
            <a:endParaRPr lang="en-GB"/>
          </a:p>
        </p:txBody>
      </p:sp>
    </p:spTree>
    <p:extLst>
      <p:ext uri="{BB962C8B-B14F-4D97-AF65-F5344CB8AC3E}">
        <p14:creationId xmlns:p14="http://schemas.microsoft.com/office/powerpoint/2010/main" val="1209225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89A47-95FF-4EB4-BFFA-DBFE9DA7408A}"/>
              </a:ext>
            </a:extLst>
          </p:cNvPr>
          <p:cNvSpPr>
            <a:spLocks noGrp="1"/>
          </p:cNvSpPr>
          <p:nvPr>
            <p:ph type="ctrTitle"/>
          </p:nvPr>
        </p:nvSpPr>
        <p:spPr>
          <a:xfrm>
            <a:off x="1523999" y="1122362"/>
            <a:ext cx="10152185" cy="5011151"/>
          </a:xfrm>
        </p:spPr>
        <p:txBody>
          <a:bodyPr/>
          <a:lstStyle/>
          <a:p>
            <a:endParaRPr lang="en-GB" dirty="0" err="1"/>
          </a:p>
        </p:txBody>
      </p:sp>
      <p:pic>
        <p:nvPicPr>
          <p:cNvPr id="4" name="Picture 3">
            <a:extLst>
              <a:ext uri="{FF2B5EF4-FFF2-40B4-BE49-F238E27FC236}">
                <a16:creationId xmlns:a16="http://schemas.microsoft.com/office/drawing/2014/main" id="{C95BA3A7-EACD-479F-8F2B-6C0DF46C99C6}"/>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3595713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89F749-CAE9-4E58-998F-E94A7C3AA90F}"/>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7F7EC276-13AD-44BE-9A2E-832F1B34F13E}"/>
              </a:ext>
            </a:extLst>
          </p:cNvPr>
          <p:cNvSpPr txBox="1"/>
          <p:nvPr/>
        </p:nvSpPr>
        <p:spPr>
          <a:xfrm>
            <a:off x="344556" y="291549"/>
            <a:ext cx="11423373" cy="6494085"/>
          </a:xfrm>
          <a:prstGeom prst="rect">
            <a:avLst/>
          </a:prstGeom>
          <a:noFill/>
        </p:spPr>
        <p:txBody>
          <a:bodyPr wrap="square" rtlCol="0">
            <a:spAutoFit/>
          </a:bodyPr>
          <a:lstStyle/>
          <a:p>
            <a:r>
              <a:rPr lang="en-GB" sz="2600" dirty="0">
                <a:solidFill>
                  <a:schemeClr val="bg1"/>
                </a:solidFill>
                <a:latin typeface="Montserrat" panose="02000505000000020004" pitchFamily="2" charset="77"/>
              </a:rPr>
              <a:t>4.	Because </a:t>
            </a:r>
            <a:r>
              <a:rPr lang="en-GB" sz="2600" b="1" dirty="0">
                <a:solidFill>
                  <a:srgbClr val="FFFF00"/>
                </a:solidFill>
                <a:latin typeface="Montserrat" panose="02000505000000020004" pitchFamily="2" charset="77"/>
              </a:rPr>
              <a:t>together</a:t>
            </a:r>
            <a:r>
              <a:rPr lang="en-GB" sz="2600" dirty="0">
                <a:solidFill>
                  <a:schemeClr val="bg1"/>
                </a:solidFill>
                <a:latin typeface="Montserrat" panose="02000505000000020004" pitchFamily="2" charset="77"/>
              </a:rPr>
              <a:t>, we long for revival</a:t>
            </a:r>
          </a:p>
          <a:p>
            <a:pPr marL="514350" indent="-514350">
              <a:buAutoNum type="arabicPeriod" startAt="3"/>
            </a:pPr>
            <a:endParaRPr lang="en-GB" sz="2600" dirty="0">
              <a:solidFill>
                <a:schemeClr val="bg1"/>
              </a:solidFill>
              <a:latin typeface="Montserrat" panose="02000505000000020004" pitchFamily="2" charset="77"/>
            </a:endParaRPr>
          </a:p>
          <a:p>
            <a:r>
              <a:rPr lang="en-GB" sz="2600" dirty="0">
                <a:solidFill>
                  <a:schemeClr val="bg1"/>
                </a:solidFill>
                <a:latin typeface="Montserrat" panose="02000505000000020004" pitchFamily="2" charset="77"/>
              </a:rPr>
              <a:t>“There are practical lessons to be learned, but let us be sure of this: revival is always preceded by </a:t>
            </a:r>
            <a:r>
              <a:rPr lang="en-GB" sz="2600" b="1" dirty="0">
                <a:solidFill>
                  <a:srgbClr val="FFFF00"/>
                </a:solidFill>
                <a:latin typeface="Montserrat" panose="02000505000000020004" pitchFamily="2" charset="77"/>
              </a:rPr>
              <a:t>strong corporate prayer</a:t>
            </a:r>
            <a:r>
              <a:rPr lang="en-GB" sz="2600" dirty="0">
                <a:solidFill>
                  <a:schemeClr val="bg1"/>
                </a:solidFill>
                <a:latin typeface="Montserrat" panose="02000505000000020004" pitchFamily="2" charset="77"/>
              </a:rPr>
              <a:t> and, indeed, has often broken out in the very prayer meetings themselves.”  Terry Virgo</a:t>
            </a:r>
          </a:p>
          <a:p>
            <a:endParaRPr lang="en-GB" sz="2600" dirty="0">
              <a:solidFill>
                <a:schemeClr val="bg1"/>
              </a:solidFill>
              <a:latin typeface="Montserrat" panose="02000505000000020004" pitchFamily="2" charset="77"/>
            </a:endParaRPr>
          </a:p>
          <a:p>
            <a:r>
              <a:rPr lang="en-GB" sz="2600" dirty="0">
                <a:solidFill>
                  <a:schemeClr val="bg1"/>
                </a:solidFill>
                <a:latin typeface="Montserrat" panose="02000505000000020004" pitchFamily="2" charset="77"/>
              </a:rPr>
              <a:t>We long for the church worldwide, to be stirred and inspired to increasingly fervent prayer to see the outpouring of the Holy Spirit that as a result she will passionately love Christ &amp; see the nations turning again to Him. </a:t>
            </a:r>
          </a:p>
          <a:p>
            <a:endParaRPr lang="en-GB" sz="2600" dirty="0">
              <a:solidFill>
                <a:schemeClr val="bg1"/>
              </a:solidFill>
              <a:latin typeface="Montserrat" panose="02000505000000020004" pitchFamily="2" charset="77"/>
            </a:endParaRPr>
          </a:p>
          <a:p>
            <a:r>
              <a:rPr lang="en-GB" sz="2600" dirty="0">
                <a:solidFill>
                  <a:schemeClr val="bg1"/>
                </a:solidFill>
                <a:latin typeface="Montserrat" panose="02000505000000020004" pitchFamily="2" charset="77"/>
              </a:rPr>
              <a:t>Jeremiah </a:t>
            </a:r>
            <a:r>
              <a:rPr lang="en-GB" sz="2600" dirty="0" err="1">
                <a:solidFill>
                  <a:schemeClr val="bg1"/>
                </a:solidFill>
                <a:latin typeface="Montserrat" panose="02000505000000020004" pitchFamily="2" charset="77"/>
              </a:rPr>
              <a:t>Lamphier</a:t>
            </a:r>
            <a:r>
              <a:rPr lang="en-GB" sz="2600" dirty="0">
                <a:solidFill>
                  <a:schemeClr val="bg1"/>
                </a:solidFill>
                <a:latin typeface="Montserrat" panose="02000505000000020004" pitchFamily="2" charset="77"/>
              </a:rPr>
              <a:t> – 1</a:t>
            </a:r>
            <a:r>
              <a:rPr lang="en-GB" sz="2600" baseline="30000" dirty="0">
                <a:solidFill>
                  <a:schemeClr val="bg1"/>
                </a:solidFill>
                <a:latin typeface="Montserrat" panose="02000505000000020004" pitchFamily="2" charset="77"/>
              </a:rPr>
              <a:t>st</a:t>
            </a:r>
            <a:r>
              <a:rPr lang="en-GB" sz="2600" dirty="0">
                <a:solidFill>
                  <a:schemeClr val="bg1"/>
                </a:solidFill>
                <a:latin typeface="Montserrat" panose="02000505000000020004" pitchFamily="2" charset="77"/>
              </a:rPr>
              <a:t> week in October started daily prayer, within 6 months 10,000 businessmen were meeting every day to pray for revival. Within 2 years a million converts had been added to the American churches.</a:t>
            </a:r>
          </a:p>
        </p:txBody>
      </p:sp>
    </p:spTree>
    <p:extLst>
      <p:ext uri="{BB962C8B-B14F-4D97-AF65-F5344CB8AC3E}">
        <p14:creationId xmlns:p14="http://schemas.microsoft.com/office/powerpoint/2010/main" val="875817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89F749-CAE9-4E58-998F-E94A7C3AA90F}"/>
              </a:ext>
            </a:extLst>
          </p:cNvPr>
          <p:cNvPicPr/>
          <p:nvPr/>
        </p:nvPicPr>
        <p:blipFill>
          <a:blip r:embed="rId2">
            <a:extLst>
              <a:ext uri="{28A0092B-C50C-407E-A947-70E740481C1C}">
                <a14:useLocalDpi xmlns:a14="http://schemas.microsoft.com/office/drawing/2010/main" val="0"/>
              </a:ext>
            </a:extLst>
          </a:blip>
          <a:stretch>
            <a:fillRect/>
          </a:stretch>
        </p:blipFill>
        <p:spPr>
          <a:xfrm>
            <a:off x="0" y="-33371"/>
            <a:ext cx="12192000" cy="6858000"/>
          </a:xfrm>
          <a:prstGeom prst="rect">
            <a:avLst/>
          </a:prstGeom>
        </p:spPr>
      </p:pic>
      <p:sp>
        <p:nvSpPr>
          <p:cNvPr id="3" name="TextBox 2">
            <a:extLst>
              <a:ext uri="{FF2B5EF4-FFF2-40B4-BE49-F238E27FC236}">
                <a16:creationId xmlns:a16="http://schemas.microsoft.com/office/drawing/2014/main" id="{3DF21914-FCA7-4B72-9BD5-7D6B1813D9F7}"/>
              </a:ext>
            </a:extLst>
          </p:cNvPr>
          <p:cNvSpPr txBox="1"/>
          <p:nvPr/>
        </p:nvSpPr>
        <p:spPr>
          <a:xfrm>
            <a:off x="481287" y="424069"/>
            <a:ext cx="11229427" cy="6124754"/>
          </a:xfrm>
          <a:prstGeom prst="rect">
            <a:avLst/>
          </a:prstGeom>
          <a:noFill/>
        </p:spPr>
        <p:txBody>
          <a:bodyPr wrap="square" rtlCol="0">
            <a:spAutoFit/>
          </a:bodyPr>
          <a:lstStyle/>
          <a:p>
            <a:r>
              <a:rPr lang="en-GB" sz="2800" dirty="0">
                <a:solidFill>
                  <a:schemeClr val="bg1"/>
                </a:solidFill>
                <a:latin typeface="Montserrat" panose="02000505000000020004" pitchFamily="2" charset="77"/>
              </a:rPr>
              <a:t>5.	Because </a:t>
            </a:r>
            <a:r>
              <a:rPr lang="en-GB" sz="2800" b="1" dirty="0">
                <a:solidFill>
                  <a:srgbClr val="FFFF00"/>
                </a:solidFill>
                <a:latin typeface="Montserrat" panose="02000505000000020004" pitchFamily="2" charset="77"/>
              </a:rPr>
              <a:t>together</a:t>
            </a:r>
            <a:r>
              <a:rPr lang="en-GB" sz="2800" dirty="0">
                <a:solidFill>
                  <a:schemeClr val="bg1"/>
                </a:solidFill>
                <a:latin typeface="Montserrat" panose="02000505000000020004" pitchFamily="2" charset="77"/>
              </a:rPr>
              <a:t>, we love the lost.</a:t>
            </a:r>
          </a:p>
          <a:p>
            <a:pPr marL="514350" indent="-514350">
              <a:buAutoNum type="arabicPeriod" startAt="3"/>
            </a:pPr>
            <a:endParaRPr lang="en-GB" sz="2800" dirty="0">
              <a:solidFill>
                <a:schemeClr val="bg1"/>
              </a:solidFill>
              <a:latin typeface="Montserrat" panose="02000505000000020004" pitchFamily="2" charset="77"/>
            </a:endParaRPr>
          </a:p>
          <a:p>
            <a:r>
              <a:rPr lang="en-GB" sz="2800" dirty="0">
                <a:solidFill>
                  <a:schemeClr val="bg1"/>
                </a:solidFill>
                <a:latin typeface="Montserrat" panose="02000505000000020004" pitchFamily="2" charset="77"/>
              </a:rPr>
              <a:t>“When he saw the crowds, he had compassion on them, because they were harassed and helpless, like sheep without a shepherd.” Matt. 9:36</a:t>
            </a:r>
          </a:p>
          <a:p>
            <a:endParaRPr lang="en-GB" sz="2800" dirty="0">
              <a:solidFill>
                <a:schemeClr val="bg1"/>
              </a:solidFill>
              <a:latin typeface="Montserrat" panose="02000505000000020004" pitchFamily="2" charset="77"/>
            </a:endParaRPr>
          </a:p>
          <a:p>
            <a:r>
              <a:rPr lang="en-GB" sz="2800" dirty="0">
                <a:solidFill>
                  <a:schemeClr val="bg1"/>
                </a:solidFill>
                <a:latin typeface="Montserrat" panose="02000505000000020004" pitchFamily="2" charset="77"/>
              </a:rPr>
              <a:t>Jesus then said to his disciples: “The harvest is plentiful but the workers are few. </a:t>
            </a:r>
            <a:r>
              <a:rPr lang="en-GB" sz="2800" b="1" dirty="0">
                <a:solidFill>
                  <a:srgbClr val="FFFF00"/>
                </a:solidFill>
                <a:latin typeface="Montserrat" panose="02000505000000020004" pitchFamily="2" charset="77"/>
              </a:rPr>
              <a:t>Ask the Lord</a:t>
            </a:r>
            <a:r>
              <a:rPr lang="en-GB" sz="2800" dirty="0">
                <a:solidFill>
                  <a:schemeClr val="bg1"/>
                </a:solidFill>
                <a:latin typeface="Montserrat" panose="02000505000000020004" pitchFamily="2" charset="77"/>
              </a:rPr>
              <a:t> of the harvest, therefore, </a:t>
            </a:r>
            <a:r>
              <a:rPr lang="en-GB" sz="2800" b="1" dirty="0">
                <a:solidFill>
                  <a:srgbClr val="FFFF00"/>
                </a:solidFill>
                <a:latin typeface="Montserrat" panose="02000505000000020004" pitchFamily="2" charset="77"/>
              </a:rPr>
              <a:t>to send out workers</a:t>
            </a:r>
            <a:r>
              <a:rPr lang="en-GB" sz="2800" dirty="0">
                <a:solidFill>
                  <a:schemeClr val="bg1"/>
                </a:solidFill>
                <a:latin typeface="Montserrat" panose="02000505000000020004" pitchFamily="2" charset="77"/>
              </a:rPr>
              <a:t> into his harvest field.” Matt. 9:37,38</a:t>
            </a:r>
          </a:p>
          <a:p>
            <a:endParaRPr lang="en-GB" sz="2800" dirty="0">
              <a:solidFill>
                <a:schemeClr val="bg1"/>
              </a:solidFill>
              <a:latin typeface="Montserrat" panose="02000505000000020004" pitchFamily="2" charset="77"/>
            </a:endParaRPr>
          </a:p>
          <a:p>
            <a:r>
              <a:rPr lang="en-GB" sz="2800" dirty="0">
                <a:solidFill>
                  <a:schemeClr val="bg1"/>
                </a:solidFill>
                <a:latin typeface="Montserrat" panose="02000505000000020004" pitchFamily="2" charset="77"/>
              </a:rPr>
              <a:t>We are asking the Lord to send believers into areas of our society or other societies </a:t>
            </a:r>
            <a:r>
              <a:rPr lang="en-GB" sz="2800" b="1" dirty="0">
                <a:solidFill>
                  <a:srgbClr val="FFFF00"/>
                </a:solidFill>
                <a:latin typeface="Montserrat" panose="02000505000000020004" pitchFamily="2" charset="77"/>
              </a:rPr>
              <a:t>for the purpose of Gospel impact</a:t>
            </a:r>
            <a:r>
              <a:rPr lang="en-GB" sz="2800" dirty="0">
                <a:solidFill>
                  <a:schemeClr val="bg1"/>
                </a:solidFill>
                <a:latin typeface="Montserrat" panose="02000505000000020004" pitchFamily="2" charset="77"/>
              </a:rPr>
              <a:t> in people turning to Jesus. </a:t>
            </a:r>
            <a:r>
              <a:rPr lang="en-GB" sz="2800" dirty="0" err="1">
                <a:solidFill>
                  <a:schemeClr val="bg1"/>
                </a:solidFill>
                <a:latin typeface="Montserrat" panose="02000505000000020004" pitchFamily="2" charset="77"/>
              </a:rPr>
              <a:t>eg</a:t>
            </a:r>
            <a:r>
              <a:rPr lang="en-GB" sz="2800" dirty="0">
                <a:solidFill>
                  <a:schemeClr val="bg1"/>
                </a:solidFill>
                <a:latin typeface="Montserrat" panose="02000505000000020004" pitchFamily="2" charset="77"/>
              </a:rPr>
              <a:t> Police, NHS, Education, Financial Services.</a:t>
            </a:r>
          </a:p>
        </p:txBody>
      </p:sp>
    </p:spTree>
    <p:extLst>
      <p:ext uri="{BB962C8B-B14F-4D97-AF65-F5344CB8AC3E}">
        <p14:creationId xmlns:p14="http://schemas.microsoft.com/office/powerpoint/2010/main" val="2409939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89F749-CAE9-4E58-998F-E94A7C3AA90F}"/>
              </a:ext>
            </a:extLst>
          </p:cNvPr>
          <p:cNvPicPr/>
          <p:nvPr/>
        </p:nvPicPr>
        <p:blipFill>
          <a:blip r:embed="rId2">
            <a:extLst>
              <a:ext uri="{28A0092B-C50C-407E-A947-70E740481C1C}">
                <a14:useLocalDpi xmlns:a14="http://schemas.microsoft.com/office/drawing/2010/main" val="0"/>
              </a:ext>
            </a:extLst>
          </a:blip>
          <a:stretch>
            <a:fillRect/>
          </a:stretch>
        </p:blipFill>
        <p:spPr>
          <a:xfrm>
            <a:off x="-172277" y="0"/>
            <a:ext cx="12192000" cy="6858000"/>
          </a:xfrm>
          <a:prstGeom prst="rect">
            <a:avLst/>
          </a:prstGeom>
        </p:spPr>
      </p:pic>
      <p:sp>
        <p:nvSpPr>
          <p:cNvPr id="3" name="TextBox 2">
            <a:extLst>
              <a:ext uri="{FF2B5EF4-FFF2-40B4-BE49-F238E27FC236}">
                <a16:creationId xmlns:a16="http://schemas.microsoft.com/office/drawing/2014/main" id="{101AD135-7B46-4AC2-90CC-AB3054D4B4A2}"/>
              </a:ext>
            </a:extLst>
          </p:cNvPr>
          <p:cNvSpPr txBox="1"/>
          <p:nvPr/>
        </p:nvSpPr>
        <p:spPr>
          <a:xfrm>
            <a:off x="609600" y="715617"/>
            <a:ext cx="10972800" cy="523220"/>
          </a:xfrm>
          <a:prstGeom prst="rect">
            <a:avLst/>
          </a:prstGeom>
          <a:noFill/>
        </p:spPr>
        <p:txBody>
          <a:bodyPr wrap="square" rtlCol="0">
            <a:spAutoFit/>
          </a:bodyPr>
          <a:lstStyle/>
          <a:p>
            <a:pPr algn="ctr"/>
            <a:r>
              <a:rPr lang="en-GB" sz="2800" dirty="0">
                <a:solidFill>
                  <a:schemeClr val="bg1"/>
                </a:solidFill>
                <a:latin typeface="Montserrat" panose="02000505000000020004" pitchFamily="2" charset="77"/>
              </a:rPr>
              <a:t>Encouraging Signs of Being a ‘House of Prayer’</a:t>
            </a:r>
          </a:p>
        </p:txBody>
      </p:sp>
      <p:sp>
        <p:nvSpPr>
          <p:cNvPr id="4" name="Oval 3">
            <a:extLst>
              <a:ext uri="{FF2B5EF4-FFF2-40B4-BE49-F238E27FC236}">
                <a16:creationId xmlns:a16="http://schemas.microsoft.com/office/drawing/2014/main" id="{3F91F820-3A52-4CBF-853E-D04599622259}"/>
              </a:ext>
            </a:extLst>
          </p:cNvPr>
          <p:cNvSpPr/>
          <p:nvPr/>
        </p:nvSpPr>
        <p:spPr>
          <a:xfrm>
            <a:off x="1656522" y="1523998"/>
            <a:ext cx="2332382" cy="13252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Enough</a:t>
            </a:r>
          </a:p>
        </p:txBody>
      </p:sp>
      <p:sp>
        <p:nvSpPr>
          <p:cNvPr id="5" name="Oval 4">
            <a:extLst>
              <a:ext uri="{FF2B5EF4-FFF2-40B4-BE49-F238E27FC236}">
                <a16:creationId xmlns:a16="http://schemas.microsoft.com/office/drawing/2014/main" id="{455B7A31-D466-4CD9-A266-FD922CC1ECF7}"/>
              </a:ext>
            </a:extLst>
          </p:cNvPr>
          <p:cNvSpPr/>
          <p:nvPr/>
        </p:nvSpPr>
        <p:spPr>
          <a:xfrm>
            <a:off x="5032514" y="1523998"/>
            <a:ext cx="2332382" cy="13252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Play &amp; Pray</a:t>
            </a:r>
          </a:p>
        </p:txBody>
      </p:sp>
      <p:sp>
        <p:nvSpPr>
          <p:cNvPr id="6" name="Oval 5">
            <a:extLst>
              <a:ext uri="{FF2B5EF4-FFF2-40B4-BE49-F238E27FC236}">
                <a16:creationId xmlns:a16="http://schemas.microsoft.com/office/drawing/2014/main" id="{236A3024-4EDC-4A16-B3C8-20B61720BC11}"/>
              </a:ext>
            </a:extLst>
          </p:cNvPr>
          <p:cNvSpPr/>
          <p:nvPr/>
        </p:nvSpPr>
        <p:spPr>
          <a:xfrm>
            <a:off x="1615110" y="3385810"/>
            <a:ext cx="2332382" cy="13252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Friends</a:t>
            </a:r>
          </a:p>
        </p:txBody>
      </p:sp>
      <p:sp>
        <p:nvSpPr>
          <p:cNvPr id="7" name="Oval 6">
            <a:extLst>
              <a:ext uri="{FF2B5EF4-FFF2-40B4-BE49-F238E27FC236}">
                <a16:creationId xmlns:a16="http://schemas.microsoft.com/office/drawing/2014/main" id="{3BAAB4D7-8FFB-499F-83C4-B3DF74A5CBF5}"/>
              </a:ext>
            </a:extLst>
          </p:cNvPr>
          <p:cNvSpPr/>
          <p:nvPr/>
        </p:nvSpPr>
        <p:spPr>
          <a:xfrm>
            <a:off x="1656522" y="5138652"/>
            <a:ext cx="2332382" cy="13252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Pre &amp; Post Sunday Gathering</a:t>
            </a:r>
          </a:p>
        </p:txBody>
      </p:sp>
      <p:sp>
        <p:nvSpPr>
          <p:cNvPr id="8" name="Oval 7">
            <a:extLst>
              <a:ext uri="{FF2B5EF4-FFF2-40B4-BE49-F238E27FC236}">
                <a16:creationId xmlns:a16="http://schemas.microsoft.com/office/drawing/2014/main" id="{E764A0D4-478C-422D-BD8B-AFEF2C858066}"/>
              </a:ext>
            </a:extLst>
          </p:cNvPr>
          <p:cNvSpPr/>
          <p:nvPr/>
        </p:nvSpPr>
        <p:spPr>
          <a:xfrm>
            <a:off x="5032514" y="5092149"/>
            <a:ext cx="2332382" cy="13252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On Campus</a:t>
            </a:r>
          </a:p>
        </p:txBody>
      </p:sp>
      <p:sp>
        <p:nvSpPr>
          <p:cNvPr id="9" name="Oval 8">
            <a:extLst>
              <a:ext uri="{FF2B5EF4-FFF2-40B4-BE49-F238E27FC236}">
                <a16:creationId xmlns:a16="http://schemas.microsoft.com/office/drawing/2014/main" id="{950D8A4D-C705-4AF1-8C49-A91E00042979}"/>
              </a:ext>
            </a:extLst>
          </p:cNvPr>
          <p:cNvSpPr/>
          <p:nvPr/>
        </p:nvSpPr>
        <p:spPr>
          <a:xfrm>
            <a:off x="8272671" y="5035827"/>
            <a:ext cx="2332382" cy="13252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One-to-One Discipleship</a:t>
            </a:r>
          </a:p>
        </p:txBody>
      </p:sp>
      <p:sp>
        <p:nvSpPr>
          <p:cNvPr id="10" name="Oval 9">
            <a:extLst>
              <a:ext uri="{FF2B5EF4-FFF2-40B4-BE49-F238E27FC236}">
                <a16:creationId xmlns:a16="http://schemas.microsoft.com/office/drawing/2014/main" id="{BA4A2658-585A-40D1-B6F4-D4E9157023C3}"/>
              </a:ext>
            </a:extLst>
          </p:cNvPr>
          <p:cNvSpPr/>
          <p:nvPr/>
        </p:nvSpPr>
        <p:spPr>
          <a:xfrm>
            <a:off x="5032514" y="3339550"/>
            <a:ext cx="2332382" cy="13252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Leadership Team</a:t>
            </a:r>
          </a:p>
        </p:txBody>
      </p:sp>
      <p:sp>
        <p:nvSpPr>
          <p:cNvPr id="11" name="Oval 10">
            <a:extLst>
              <a:ext uri="{FF2B5EF4-FFF2-40B4-BE49-F238E27FC236}">
                <a16:creationId xmlns:a16="http://schemas.microsoft.com/office/drawing/2014/main" id="{D40EAD3A-AA2F-48F0-AD21-CFC4690F3C8F}"/>
              </a:ext>
            </a:extLst>
          </p:cNvPr>
          <p:cNvSpPr/>
          <p:nvPr/>
        </p:nvSpPr>
        <p:spPr>
          <a:xfrm>
            <a:off x="8272671" y="3279913"/>
            <a:ext cx="2332382" cy="13252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Early Morning Prayer</a:t>
            </a:r>
          </a:p>
        </p:txBody>
      </p:sp>
      <p:sp>
        <p:nvSpPr>
          <p:cNvPr id="12" name="Oval 11">
            <a:extLst>
              <a:ext uri="{FF2B5EF4-FFF2-40B4-BE49-F238E27FC236}">
                <a16:creationId xmlns:a16="http://schemas.microsoft.com/office/drawing/2014/main" id="{878A92B1-453B-4E62-B3B3-6E9AF8C7A180}"/>
              </a:ext>
            </a:extLst>
          </p:cNvPr>
          <p:cNvSpPr/>
          <p:nvPr/>
        </p:nvSpPr>
        <p:spPr>
          <a:xfrm>
            <a:off x="8203096" y="1523999"/>
            <a:ext cx="2332382" cy="13252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Life Groups</a:t>
            </a:r>
          </a:p>
        </p:txBody>
      </p:sp>
    </p:spTree>
    <p:extLst>
      <p:ext uri="{BB962C8B-B14F-4D97-AF65-F5344CB8AC3E}">
        <p14:creationId xmlns:p14="http://schemas.microsoft.com/office/powerpoint/2010/main" val="3171991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89A47-95FF-4EB4-BFFA-DBFE9DA7408A}"/>
              </a:ext>
            </a:extLst>
          </p:cNvPr>
          <p:cNvSpPr>
            <a:spLocks noGrp="1"/>
          </p:cNvSpPr>
          <p:nvPr>
            <p:ph type="ctrTitle"/>
          </p:nvPr>
        </p:nvSpPr>
        <p:spPr>
          <a:xfrm>
            <a:off x="1523999" y="1122362"/>
            <a:ext cx="10152185" cy="5011151"/>
          </a:xfrm>
        </p:spPr>
        <p:txBody>
          <a:bodyPr/>
          <a:lstStyle/>
          <a:p>
            <a:endParaRPr lang="en-GB" dirty="0" err="1"/>
          </a:p>
        </p:txBody>
      </p:sp>
      <p:pic>
        <p:nvPicPr>
          <p:cNvPr id="4" name="Picture 3">
            <a:extLst>
              <a:ext uri="{FF2B5EF4-FFF2-40B4-BE49-F238E27FC236}">
                <a16:creationId xmlns:a16="http://schemas.microsoft.com/office/drawing/2014/main" id="{C95BA3A7-EACD-479F-8F2B-6C0DF46C99C6}"/>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465376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34C02E-40D2-4281-8E3A-CF44CFE608D4}"/>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45242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89F749-CAE9-4E58-998F-E94A7C3AA90F}"/>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2682095F-55E4-4178-A24C-70BCBBDAECFB}"/>
              </a:ext>
            </a:extLst>
          </p:cNvPr>
          <p:cNvSpPr txBox="1"/>
          <p:nvPr/>
        </p:nvSpPr>
        <p:spPr>
          <a:xfrm>
            <a:off x="477078" y="543339"/>
            <a:ext cx="11211339" cy="646331"/>
          </a:xfrm>
          <a:prstGeom prst="rect">
            <a:avLst/>
          </a:prstGeom>
          <a:noFill/>
        </p:spPr>
        <p:txBody>
          <a:bodyPr wrap="square" rtlCol="0">
            <a:spAutoFit/>
          </a:bodyPr>
          <a:lstStyle/>
          <a:p>
            <a:pPr algn="ctr"/>
            <a:r>
              <a:rPr lang="en-GB" sz="3600" b="1" dirty="0">
                <a:solidFill>
                  <a:schemeClr val="bg1"/>
                </a:solidFill>
                <a:latin typeface="Montserrat" panose="02000505000000020004" pitchFamily="2" charset="77"/>
              </a:rPr>
              <a:t>How would you describe your Church?</a:t>
            </a:r>
          </a:p>
        </p:txBody>
      </p:sp>
      <p:sp>
        <p:nvSpPr>
          <p:cNvPr id="6" name="Oval 5">
            <a:extLst>
              <a:ext uri="{FF2B5EF4-FFF2-40B4-BE49-F238E27FC236}">
                <a16:creationId xmlns:a16="http://schemas.microsoft.com/office/drawing/2014/main" id="{8E11464A-0A4F-4D77-AD71-2831890B6DC9}"/>
              </a:ext>
            </a:extLst>
          </p:cNvPr>
          <p:cNvSpPr/>
          <p:nvPr/>
        </p:nvSpPr>
        <p:spPr>
          <a:xfrm>
            <a:off x="8781223" y="5105473"/>
            <a:ext cx="2425148" cy="1470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Little Hope Baptist Church</a:t>
            </a:r>
          </a:p>
        </p:txBody>
      </p:sp>
      <p:sp>
        <p:nvSpPr>
          <p:cNvPr id="7" name="Oval 6">
            <a:extLst>
              <a:ext uri="{FF2B5EF4-FFF2-40B4-BE49-F238E27FC236}">
                <a16:creationId xmlns:a16="http://schemas.microsoft.com/office/drawing/2014/main" id="{944A6E63-2883-40B5-8A1A-6D6AD1FB173A}"/>
              </a:ext>
            </a:extLst>
          </p:cNvPr>
          <p:cNvSpPr/>
          <p:nvPr/>
        </p:nvSpPr>
        <p:spPr>
          <a:xfrm>
            <a:off x="985629" y="3345493"/>
            <a:ext cx="2425148" cy="1470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Barking Methodist Church</a:t>
            </a:r>
          </a:p>
        </p:txBody>
      </p:sp>
      <p:sp>
        <p:nvSpPr>
          <p:cNvPr id="8" name="Oval 7">
            <a:extLst>
              <a:ext uri="{FF2B5EF4-FFF2-40B4-BE49-F238E27FC236}">
                <a16:creationId xmlns:a16="http://schemas.microsoft.com/office/drawing/2014/main" id="{A365D0D7-23C8-48E9-AA99-C1A28DC1B2A5}"/>
              </a:ext>
            </a:extLst>
          </p:cNvPr>
          <p:cNvSpPr/>
          <p:nvPr/>
        </p:nvSpPr>
        <p:spPr>
          <a:xfrm>
            <a:off x="985629" y="5105475"/>
            <a:ext cx="2425148" cy="1470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Cowboy Church</a:t>
            </a:r>
          </a:p>
        </p:txBody>
      </p:sp>
      <p:sp>
        <p:nvSpPr>
          <p:cNvPr id="9" name="Oval 8">
            <a:extLst>
              <a:ext uri="{FF2B5EF4-FFF2-40B4-BE49-F238E27FC236}">
                <a16:creationId xmlns:a16="http://schemas.microsoft.com/office/drawing/2014/main" id="{D677ED09-D857-4F3C-8822-4A4FEE1987C0}"/>
              </a:ext>
            </a:extLst>
          </p:cNvPr>
          <p:cNvSpPr/>
          <p:nvPr/>
        </p:nvSpPr>
        <p:spPr>
          <a:xfrm>
            <a:off x="5015118" y="5105474"/>
            <a:ext cx="2425148" cy="1470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Guided Missiles Church</a:t>
            </a:r>
          </a:p>
        </p:txBody>
      </p:sp>
      <p:sp>
        <p:nvSpPr>
          <p:cNvPr id="10" name="Oval 9">
            <a:extLst>
              <a:ext uri="{FF2B5EF4-FFF2-40B4-BE49-F238E27FC236}">
                <a16:creationId xmlns:a16="http://schemas.microsoft.com/office/drawing/2014/main" id="{81840BC7-82E8-4731-8FEB-1C966D2918C0}"/>
              </a:ext>
            </a:extLst>
          </p:cNvPr>
          <p:cNvSpPr/>
          <p:nvPr/>
        </p:nvSpPr>
        <p:spPr>
          <a:xfrm>
            <a:off x="5015118" y="3288339"/>
            <a:ext cx="2425148" cy="1470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Laboratory Church of God</a:t>
            </a:r>
          </a:p>
        </p:txBody>
      </p:sp>
      <p:sp>
        <p:nvSpPr>
          <p:cNvPr id="12" name="Oval 11">
            <a:extLst>
              <a:ext uri="{FF2B5EF4-FFF2-40B4-BE49-F238E27FC236}">
                <a16:creationId xmlns:a16="http://schemas.microsoft.com/office/drawing/2014/main" id="{86CE80BB-5D38-4CFB-B22E-1ACB6F6DF590}"/>
              </a:ext>
            </a:extLst>
          </p:cNvPr>
          <p:cNvSpPr/>
          <p:nvPr/>
        </p:nvSpPr>
        <p:spPr>
          <a:xfrm>
            <a:off x="8781223" y="3330692"/>
            <a:ext cx="2425148" cy="1470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Run For Your Life Intl Chapel</a:t>
            </a:r>
          </a:p>
        </p:txBody>
      </p:sp>
      <p:sp>
        <p:nvSpPr>
          <p:cNvPr id="14" name="TextBox 13">
            <a:extLst>
              <a:ext uri="{FF2B5EF4-FFF2-40B4-BE49-F238E27FC236}">
                <a16:creationId xmlns:a16="http://schemas.microsoft.com/office/drawing/2014/main" id="{FEC3D777-256E-4CCE-8516-1891689936C6}"/>
              </a:ext>
            </a:extLst>
          </p:cNvPr>
          <p:cNvSpPr txBox="1"/>
          <p:nvPr/>
        </p:nvSpPr>
        <p:spPr>
          <a:xfrm>
            <a:off x="1046922" y="1590261"/>
            <a:ext cx="10098157" cy="1384995"/>
          </a:xfrm>
          <a:prstGeom prst="rect">
            <a:avLst/>
          </a:prstGeom>
          <a:noFill/>
        </p:spPr>
        <p:txBody>
          <a:bodyPr wrap="square" rtlCol="0">
            <a:spAutoFit/>
          </a:bodyPr>
          <a:lstStyle/>
          <a:p>
            <a:r>
              <a:rPr lang="en-GB" sz="2800" dirty="0">
                <a:solidFill>
                  <a:schemeClr val="bg1"/>
                </a:solidFill>
                <a:latin typeface="Montserrat" panose="02000505000000020004" pitchFamily="2" charset="77"/>
              </a:rPr>
              <a:t>“---------------- is an urban, multi-generational, and multi-ethnic church striving to be an incarnational presence in a postmodern and post-church culture.”</a:t>
            </a:r>
          </a:p>
        </p:txBody>
      </p:sp>
    </p:spTree>
    <p:extLst>
      <p:ext uri="{BB962C8B-B14F-4D97-AF65-F5344CB8AC3E}">
        <p14:creationId xmlns:p14="http://schemas.microsoft.com/office/powerpoint/2010/main" val="3596201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9E4B42-BFA9-0F4B-AC84-26241B1212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0685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89F749-CAE9-4E58-998F-E94A7C3AA90F}"/>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6AA57F2C-A573-4BFF-84B7-D5E7242FE575}"/>
              </a:ext>
            </a:extLst>
          </p:cNvPr>
          <p:cNvSpPr txBox="1"/>
          <p:nvPr/>
        </p:nvSpPr>
        <p:spPr>
          <a:xfrm>
            <a:off x="1205947" y="265043"/>
            <a:ext cx="10124661" cy="707886"/>
          </a:xfrm>
          <a:prstGeom prst="rect">
            <a:avLst/>
          </a:prstGeom>
          <a:noFill/>
        </p:spPr>
        <p:txBody>
          <a:bodyPr wrap="square" rtlCol="0">
            <a:spAutoFit/>
          </a:bodyPr>
          <a:lstStyle/>
          <a:p>
            <a:pPr algn="ctr"/>
            <a:r>
              <a:rPr lang="en-GB" sz="4000" dirty="0">
                <a:solidFill>
                  <a:schemeClr val="bg1"/>
                </a:solidFill>
                <a:latin typeface="Montserrat" panose="02000505000000020004" pitchFamily="2" charset="77"/>
              </a:rPr>
              <a:t>A House of Prayer </a:t>
            </a:r>
          </a:p>
        </p:txBody>
      </p:sp>
      <p:sp>
        <p:nvSpPr>
          <p:cNvPr id="4" name="TextBox 3">
            <a:extLst>
              <a:ext uri="{FF2B5EF4-FFF2-40B4-BE49-F238E27FC236}">
                <a16:creationId xmlns:a16="http://schemas.microsoft.com/office/drawing/2014/main" id="{9C2BB6BC-51C9-4992-AF3A-C671E7CD7539}"/>
              </a:ext>
            </a:extLst>
          </p:cNvPr>
          <p:cNvSpPr txBox="1"/>
          <p:nvPr/>
        </p:nvSpPr>
        <p:spPr>
          <a:xfrm>
            <a:off x="308919" y="1176417"/>
            <a:ext cx="11343503" cy="4893647"/>
          </a:xfrm>
          <a:prstGeom prst="rect">
            <a:avLst/>
          </a:prstGeom>
          <a:noFill/>
        </p:spPr>
        <p:txBody>
          <a:bodyPr wrap="square" rtlCol="0">
            <a:spAutoFit/>
          </a:bodyPr>
          <a:lstStyle/>
          <a:p>
            <a:r>
              <a:rPr lang="en-GB" sz="2600" dirty="0">
                <a:solidFill>
                  <a:schemeClr val="bg1"/>
                </a:solidFill>
                <a:latin typeface="Montserrat" panose="02000505000000020004" pitchFamily="2" charset="77"/>
              </a:rPr>
              <a:t>Matthew says “Jesus entered the temple area and drove out all who were buying and selling there. He overturned the tables of the money changers and the benches of those selling doves. “It is written,” he said to them, “ ‘</a:t>
            </a:r>
            <a:r>
              <a:rPr lang="en-GB" sz="2600" b="1" u="sng" dirty="0">
                <a:solidFill>
                  <a:srgbClr val="FFFF00"/>
                </a:solidFill>
                <a:latin typeface="Montserrat" panose="02000505000000020004" pitchFamily="2" charset="77"/>
              </a:rPr>
              <a:t>My house will be called a house of prayer</a:t>
            </a:r>
            <a:r>
              <a:rPr lang="en-GB" sz="2600" dirty="0">
                <a:solidFill>
                  <a:schemeClr val="bg1"/>
                </a:solidFill>
                <a:latin typeface="Montserrat" panose="02000505000000020004" pitchFamily="2" charset="77"/>
              </a:rPr>
              <a:t>,’ but you are making it a ‘den of robbers.’ “ Matthew 21:12,13 </a:t>
            </a:r>
          </a:p>
          <a:p>
            <a:endParaRPr lang="en-GB" sz="2600" dirty="0">
              <a:solidFill>
                <a:schemeClr val="bg1"/>
              </a:solidFill>
              <a:latin typeface="Montserrat" panose="02000505000000020004" pitchFamily="2" charset="77"/>
            </a:endParaRPr>
          </a:p>
          <a:p>
            <a:r>
              <a:rPr lang="en-GB" sz="2600" dirty="0">
                <a:solidFill>
                  <a:schemeClr val="bg1"/>
                </a:solidFill>
                <a:latin typeface="Montserrat" panose="02000505000000020004" pitchFamily="2" charset="77"/>
              </a:rPr>
              <a:t>Prayer is seen as the distinctive feature of the house of God &amp; the writer of the book of Hebrews says “</a:t>
            </a:r>
            <a:r>
              <a:rPr lang="en-GB" sz="2600" b="1" u="sng" dirty="0">
                <a:solidFill>
                  <a:srgbClr val="FFFF00"/>
                </a:solidFill>
                <a:latin typeface="Montserrat" panose="02000505000000020004" pitchFamily="2" charset="77"/>
              </a:rPr>
              <a:t>we are his house</a:t>
            </a:r>
            <a:r>
              <a:rPr lang="en-GB" sz="2600" dirty="0">
                <a:solidFill>
                  <a:schemeClr val="bg1"/>
                </a:solidFill>
                <a:latin typeface="Montserrat" panose="02000505000000020004" pitchFamily="2" charset="77"/>
              </a:rPr>
              <a:t>.” Hebrews 3:6</a:t>
            </a:r>
          </a:p>
          <a:p>
            <a:endParaRPr lang="en-GB" sz="2600" dirty="0">
              <a:solidFill>
                <a:schemeClr val="bg1"/>
              </a:solidFill>
              <a:latin typeface="Montserrat" panose="02000505000000020004" pitchFamily="2" charset="77"/>
            </a:endParaRPr>
          </a:p>
          <a:p>
            <a:r>
              <a:rPr lang="en-GB" sz="2600" b="1" u="sng" dirty="0">
                <a:solidFill>
                  <a:srgbClr val="FFFF00"/>
                </a:solidFill>
                <a:latin typeface="Montserrat" panose="02000505000000020004" pitchFamily="2" charset="77"/>
              </a:rPr>
              <a:t>REFLECT</a:t>
            </a:r>
            <a:r>
              <a:rPr lang="en-GB" sz="2600" dirty="0">
                <a:solidFill>
                  <a:schemeClr val="bg1"/>
                </a:solidFill>
                <a:latin typeface="Montserrat" panose="02000505000000020004" pitchFamily="2" charset="77"/>
              </a:rPr>
              <a:t>: To what degree could our life together be called a house of prayer?</a:t>
            </a:r>
          </a:p>
        </p:txBody>
      </p:sp>
    </p:spTree>
    <p:extLst>
      <p:ext uri="{BB962C8B-B14F-4D97-AF65-F5344CB8AC3E}">
        <p14:creationId xmlns:p14="http://schemas.microsoft.com/office/powerpoint/2010/main" val="1519314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89F749-CAE9-4E58-998F-E94A7C3AA90F}"/>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26A0A139-B7A9-49E1-A294-278C058E14AD}"/>
              </a:ext>
            </a:extLst>
          </p:cNvPr>
          <p:cNvSpPr txBox="1"/>
          <p:nvPr/>
        </p:nvSpPr>
        <p:spPr>
          <a:xfrm>
            <a:off x="854766" y="742122"/>
            <a:ext cx="10482469" cy="369332"/>
          </a:xfrm>
          <a:prstGeom prst="rect">
            <a:avLst/>
          </a:prstGeom>
          <a:noFill/>
        </p:spPr>
        <p:txBody>
          <a:bodyPr wrap="square" rtlCol="0">
            <a:spAutoFit/>
          </a:bodyPr>
          <a:lstStyle/>
          <a:p>
            <a:endParaRPr lang="en-GB" dirty="0">
              <a:solidFill>
                <a:schemeClr val="bg1"/>
              </a:solidFill>
              <a:latin typeface="Montserrat" panose="02000505000000020004" pitchFamily="2" charset="77"/>
            </a:endParaRPr>
          </a:p>
        </p:txBody>
      </p:sp>
      <p:sp>
        <p:nvSpPr>
          <p:cNvPr id="4" name="TextBox 3">
            <a:extLst>
              <a:ext uri="{FF2B5EF4-FFF2-40B4-BE49-F238E27FC236}">
                <a16:creationId xmlns:a16="http://schemas.microsoft.com/office/drawing/2014/main" id="{BFEB9D08-D35F-4675-892E-2CBF8EC0D35C}"/>
              </a:ext>
            </a:extLst>
          </p:cNvPr>
          <p:cNvSpPr txBox="1"/>
          <p:nvPr/>
        </p:nvSpPr>
        <p:spPr>
          <a:xfrm>
            <a:off x="716513" y="470428"/>
            <a:ext cx="10734261" cy="769441"/>
          </a:xfrm>
          <a:prstGeom prst="rect">
            <a:avLst/>
          </a:prstGeom>
          <a:noFill/>
        </p:spPr>
        <p:txBody>
          <a:bodyPr wrap="square" rtlCol="0">
            <a:spAutoFit/>
          </a:bodyPr>
          <a:lstStyle/>
          <a:p>
            <a:pPr algn="ctr"/>
            <a:r>
              <a:rPr lang="en-GB" sz="4400" b="1" dirty="0">
                <a:solidFill>
                  <a:schemeClr val="bg1"/>
                </a:solidFill>
                <a:latin typeface="Montserrat" panose="02000505000000020004" pitchFamily="2" charset="77"/>
              </a:rPr>
              <a:t>A People Devoted To Prayer</a:t>
            </a:r>
          </a:p>
        </p:txBody>
      </p:sp>
      <p:sp>
        <p:nvSpPr>
          <p:cNvPr id="5" name="TextBox 4">
            <a:extLst>
              <a:ext uri="{FF2B5EF4-FFF2-40B4-BE49-F238E27FC236}">
                <a16:creationId xmlns:a16="http://schemas.microsoft.com/office/drawing/2014/main" id="{A02FB1F0-4922-43E0-B50F-14F2218DF146}"/>
              </a:ext>
            </a:extLst>
          </p:cNvPr>
          <p:cNvSpPr txBox="1"/>
          <p:nvPr/>
        </p:nvSpPr>
        <p:spPr>
          <a:xfrm>
            <a:off x="464721" y="1710297"/>
            <a:ext cx="11237844" cy="4401205"/>
          </a:xfrm>
          <a:prstGeom prst="rect">
            <a:avLst/>
          </a:prstGeom>
          <a:noFill/>
        </p:spPr>
        <p:txBody>
          <a:bodyPr wrap="square" rtlCol="0">
            <a:spAutoFit/>
          </a:bodyPr>
          <a:lstStyle/>
          <a:p>
            <a:r>
              <a:rPr lang="en-GB" sz="2800" dirty="0">
                <a:solidFill>
                  <a:schemeClr val="bg1"/>
                </a:solidFill>
                <a:latin typeface="Montserrat" panose="02000505000000020004" pitchFamily="2" charset="77"/>
              </a:rPr>
              <a:t>“Those who accepted his message were baptised, and about three thousand were added to their number that day. The </a:t>
            </a:r>
            <a:r>
              <a:rPr lang="en-GB" sz="2800" b="1" dirty="0">
                <a:solidFill>
                  <a:srgbClr val="FFFF00"/>
                </a:solidFill>
                <a:latin typeface="Montserrat" panose="02000505000000020004" pitchFamily="2" charset="77"/>
              </a:rPr>
              <a:t>devoted themselves</a:t>
            </a:r>
            <a:r>
              <a:rPr lang="en-GB" sz="2800" dirty="0">
                <a:solidFill>
                  <a:schemeClr val="bg1"/>
                </a:solidFill>
                <a:latin typeface="Montserrat" panose="02000505000000020004" pitchFamily="2" charset="77"/>
              </a:rPr>
              <a:t> to the apostles’ teaching and to the fellowship, to the breaking of bread and </a:t>
            </a:r>
            <a:r>
              <a:rPr lang="en-GB" sz="2800" b="1" dirty="0">
                <a:solidFill>
                  <a:srgbClr val="FFFF00"/>
                </a:solidFill>
                <a:latin typeface="Montserrat" panose="02000505000000020004" pitchFamily="2" charset="77"/>
              </a:rPr>
              <a:t>to prayer</a:t>
            </a:r>
            <a:r>
              <a:rPr lang="en-GB" sz="2800" dirty="0">
                <a:solidFill>
                  <a:schemeClr val="bg1"/>
                </a:solidFill>
                <a:latin typeface="Montserrat" panose="02000505000000020004" pitchFamily="2" charset="77"/>
              </a:rPr>
              <a:t>.” Acts 2:41,42</a:t>
            </a:r>
          </a:p>
          <a:p>
            <a:endParaRPr lang="en-GB" sz="2800" dirty="0">
              <a:solidFill>
                <a:schemeClr val="bg1"/>
              </a:solidFill>
              <a:latin typeface="Montserrat" panose="02000505000000020004" pitchFamily="2" charset="77"/>
            </a:endParaRPr>
          </a:p>
          <a:p>
            <a:r>
              <a:rPr lang="en-GB" sz="2800" dirty="0">
                <a:solidFill>
                  <a:schemeClr val="bg1"/>
                </a:solidFill>
                <a:latin typeface="Montserrat" panose="02000505000000020004" pitchFamily="2" charset="77"/>
              </a:rPr>
              <a:t>Devoted - steadfast, constant, committed, dedicated.</a:t>
            </a:r>
          </a:p>
          <a:p>
            <a:endParaRPr lang="en-GB" sz="2800" dirty="0">
              <a:solidFill>
                <a:schemeClr val="bg1"/>
              </a:solidFill>
              <a:latin typeface="Montserrat" panose="02000505000000020004" pitchFamily="2" charset="77"/>
            </a:endParaRPr>
          </a:p>
          <a:p>
            <a:r>
              <a:rPr lang="en-GB" sz="2800" b="1" u="sng" dirty="0">
                <a:solidFill>
                  <a:srgbClr val="FFFF00"/>
                </a:solidFill>
                <a:latin typeface="Montserrat" panose="02000505000000020004" pitchFamily="2" charset="77"/>
              </a:rPr>
              <a:t>REFLECT</a:t>
            </a:r>
            <a:r>
              <a:rPr lang="en-GB" sz="2800" dirty="0">
                <a:solidFill>
                  <a:schemeClr val="bg1"/>
                </a:solidFill>
                <a:latin typeface="Montserrat" panose="02000505000000020004" pitchFamily="2" charset="77"/>
              </a:rPr>
              <a:t>: Are we as a family reflecting a devotion to prayer as we relate to one another &amp; to the world around us?</a:t>
            </a:r>
          </a:p>
        </p:txBody>
      </p:sp>
    </p:spTree>
    <p:extLst>
      <p:ext uri="{BB962C8B-B14F-4D97-AF65-F5344CB8AC3E}">
        <p14:creationId xmlns:p14="http://schemas.microsoft.com/office/powerpoint/2010/main" val="174828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89F749-CAE9-4E58-998F-E94A7C3AA90F}"/>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105925E-E0DF-4A1C-A1BE-2453F73B6A63}"/>
              </a:ext>
            </a:extLst>
          </p:cNvPr>
          <p:cNvSpPr txBox="1"/>
          <p:nvPr/>
        </p:nvSpPr>
        <p:spPr>
          <a:xfrm>
            <a:off x="980661" y="622852"/>
            <a:ext cx="10349948" cy="646331"/>
          </a:xfrm>
          <a:prstGeom prst="rect">
            <a:avLst/>
          </a:prstGeom>
          <a:noFill/>
        </p:spPr>
        <p:txBody>
          <a:bodyPr wrap="square" rtlCol="0">
            <a:spAutoFit/>
          </a:bodyPr>
          <a:lstStyle/>
          <a:p>
            <a:pPr algn="ctr"/>
            <a:r>
              <a:rPr lang="en-GB" sz="3600" b="1" dirty="0">
                <a:solidFill>
                  <a:srgbClr val="FFFF00"/>
                </a:solidFill>
                <a:latin typeface="Montserrat" panose="02000505000000020004" pitchFamily="2" charset="77"/>
              </a:rPr>
              <a:t>WHY</a:t>
            </a:r>
            <a:r>
              <a:rPr lang="en-GB" sz="3600" b="1" dirty="0">
                <a:solidFill>
                  <a:schemeClr val="bg1"/>
                </a:solidFill>
                <a:latin typeface="Montserrat" panose="02000505000000020004" pitchFamily="2" charset="77"/>
              </a:rPr>
              <a:t> is </a:t>
            </a:r>
            <a:r>
              <a:rPr lang="en-GB" sz="3600" b="1" dirty="0">
                <a:solidFill>
                  <a:srgbClr val="FFFF00"/>
                </a:solidFill>
                <a:latin typeface="Montserrat" panose="02000505000000020004" pitchFamily="2" charset="77"/>
              </a:rPr>
              <a:t>PRAYER</a:t>
            </a:r>
            <a:r>
              <a:rPr lang="en-GB" sz="3600" b="1" dirty="0">
                <a:solidFill>
                  <a:schemeClr val="bg1"/>
                </a:solidFill>
                <a:latin typeface="Montserrat" panose="02000505000000020004" pitchFamily="2" charset="77"/>
              </a:rPr>
              <a:t> a </a:t>
            </a:r>
            <a:r>
              <a:rPr lang="en-GB" sz="3600" b="1" dirty="0">
                <a:solidFill>
                  <a:srgbClr val="FFFF00"/>
                </a:solidFill>
                <a:latin typeface="Montserrat" panose="02000505000000020004" pitchFamily="2" charset="77"/>
              </a:rPr>
              <a:t>CORE VALUE</a:t>
            </a:r>
            <a:r>
              <a:rPr lang="en-GB" sz="3600" b="1" dirty="0">
                <a:solidFill>
                  <a:schemeClr val="bg1"/>
                </a:solidFill>
                <a:latin typeface="Montserrat" panose="02000505000000020004" pitchFamily="2" charset="77"/>
              </a:rPr>
              <a:t>?</a:t>
            </a:r>
          </a:p>
        </p:txBody>
      </p:sp>
      <p:sp>
        <p:nvSpPr>
          <p:cNvPr id="5" name="TextBox 4">
            <a:extLst>
              <a:ext uri="{FF2B5EF4-FFF2-40B4-BE49-F238E27FC236}">
                <a16:creationId xmlns:a16="http://schemas.microsoft.com/office/drawing/2014/main" id="{E8AE8860-C661-4453-9E8D-A7BE9167F8C4}"/>
              </a:ext>
            </a:extLst>
          </p:cNvPr>
          <p:cNvSpPr txBox="1"/>
          <p:nvPr/>
        </p:nvSpPr>
        <p:spPr>
          <a:xfrm>
            <a:off x="675861" y="1424473"/>
            <a:ext cx="10654748" cy="6678751"/>
          </a:xfrm>
          <a:prstGeom prst="rect">
            <a:avLst/>
          </a:prstGeom>
          <a:noFill/>
        </p:spPr>
        <p:txBody>
          <a:bodyPr wrap="square" rtlCol="0">
            <a:spAutoFit/>
          </a:bodyPr>
          <a:lstStyle/>
          <a:p>
            <a:pPr marL="342900" indent="-342900">
              <a:buAutoNum type="arabicPeriod"/>
            </a:pPr>
            <a:r>
              <a:rPr lang="en-GB" sz="2800" dirty="0">
                <a:solidFill>
                  <a:schemeClr val="bg1"/>
                </a:solidFill>
                <a:latin typeface="Montserrat" panose="02000505000000020004" pitchFamily="2" charset="77"/>
              </a:rPr>
              <a:t>Because </a:t>
            </a:r>
            <a:r>
              <a:rPr lang="en-GB" sz="2800" b="1" dirty="0">
                <a:solidFill>
                  <a:srgbClr val="FFFF00"/>
                </a:solidFill>
                <a:latin typeface="Montserrat" panose="02000505000000020004" pitchFamily="2" charset="77"/>
              </a:rPr>
              <a:t>together</a:t>
            </a:r>
            <a:r>
              <a:rPr lang="en-GB" sz="2800" dirty="0">
                <a:solidFill>
                  <a:schemeClr val="bg1"/>
                </a:solidFill>
                <a:latin typeface="Montserrat" panose="02000505000000020004" pitchFamily="2" charset="77"/>
              </a:rPr>
              <a:t>, we are in a loving, growing relationship with Jesus.</a:t>
            </a:r>
          </a:p>
          <a:p>
            <a:pPr marL="342900" indent="-342900">
              <a:buAutoNum type="arabicPeriod"/>
            </a:pPr>
            <a:endParaRPr lang="en-GB" sz="2800" dirty="0">
              <a:solidFill>
                <a:schemeClr val="bg1"/>
              </a:solidFill>
              <a:latin typeface="Montserrat" panose="02000505000000020004" pitchFamily="2" charset="77"/>
            </a:endParaRPr>
          </a:p>
          <a:p>
            <a:r>
              <a:rPr lang="en-GB" sz="2800" dirty="0">
                <a:solidFill>
                  <a:schemeClr val="bg1"/>
                </a:solidFill>
                <a:latin typeface="Montserrat" panose="02000505000000020004" pitchFamily="2" charset="77"/>
              </a:rPr>
              <a:t>1 Peter 1:8 says “Though you have not seen him, </a:t>
            </a:r>
            <a:r>
              <a:rPr lang="en-GB" sz="2800" b="1" dirty="0">
                <a:solidFill>
                  <a:srgbClr val="FFFF00"/>
                </a:solidFill>
                <a:latin typeface="Montserrat" panose="02000505000000020004" pitchFamily="2" charset="77"/>
              </a:rPr>
              <a:t>you love him</a:t>
            </a:r>
            <a:r>
              <a:rPr lang="en-GB" sz="2800" dirty="0">
                <a:solidFill>
                  <a:schemeClr val="bg1"/>
                </a:solidFill>
                <a:latin typeface="Montserrat" panose="02000505000000020004" pitchFamily="2" charset="77"/>
              </a:rPr>
              <a:t>; and even though you do not see him now, </a:t>
            </a:r>
            <a:r>
              <a:rPr lang="en-GB" sz="2800" b="1" dirty="0">
                <a:solidFill>
                  <a:srgbClr val="FFFF00"/>
                </a:solidFill>
                <a:latin typeface="Montserrat" panose="02000505000000020004" pitchFamily="2" charset="77"/>
              </a:rPr>
              <a:t>you believe in him </a:t>
            </a:r>
            <a:r>
              <a:rPr lang="en-GB" sz="2800" dirty="0">
                <a:solidFill>
                  <a:schemeClr val="bg1"/>
                </a:solidFill>
                <a:latin typeface="Montserrat" panose="02000505000000020004" pitchFamily="2" charset="77"/>
              </a:rPr>
              <a:t>and </a:t>
            </a:r>
            <a:r>
              <a:rPr lang="en-GB" sz="2800" b="1" dirty="0">
                <a:solidFill>
                  <a:srgbClr val="FFFF00"/>
                </a:solidFill>
                <a:latin typeface="Montserrat" panose="02000505000000020004" pitchFamily="2" charset="77"/>
              </a:rPr>
              <a:t>are filled with an inexpressible and glorious joy</a:t>
            </a:r>
            <a:r>
              <a:rPr lang="en-GB" sz="2800" dirty="0">
                <a:solidFill>
                  <a:schemeClr val="bg1"/>
                </a:solidFill>
                <a:latin typeface="Montserrat" panose="02000505000000020004" pitchFamily="2" charset="77"/>
              </a:rPr>
              <a:t>,”</a:t>
            </a:r>
          </a:p>
          <a:p>
            <a:endParaRPr lang="en-GB" sz="2800" dirty="0">
              <a:solidFill>
                <a:schemeClr val="bg1"/>
              </a:solidFill>
              <a:latin typeface="Montserrat" panose="02000505000000020004" pitchFamily="2" charset="77"/>
            </a:endParaRPr>
          </a:p>
          <a:p>
            <a:r>
              <a:rPr lang="en-GB" sz="2800" dirty="0">
                <a:solidFill>
                  <a:schemeClr val="bg1"/>
                </a:solidFill>
                <a:latin typeface="Montserrat" panose="02000505000000020004" pitchFamily="2" charset="77"/>
              </a:rPr>
              <a:t>When you fall in love with someone, you want to get to know them. You want to talk together, listen to each other, journey together and to deepen your relationship with one another. </a:t>
            </a:r>
          </a:p>
          <a:p>
            <a:endParaRPr lang="en-GB" sz="2800" dirty="0">
              <a:solidFill>
                <a:schemeClr val="bg1"/>
              </a:solidFill>
              <a:latin typeface="Montserrat" panose="02000505000000020004" pitchFamily="2" charset="77"/>
            </a:endParaRPr>
          </a:p>
          <a:p>
            <a:r>
              <a:rPr lang="en-GB" sz="2800" b="1" dirty="0">
                <a:solidFill>
                  <a:srgbClr val="FFFF00"/>
                </a:solidFill>
                <a:latin typeface="Montserrat" panose="02000505000000020004" pitchFamily="2" charset="77"/>
              </a:rPr>
              <a:t>REFLECT</a:t>
            </a:r>
            <a:r>
              <a:rPr lang="en-GB" sz="2800" dirty="0">
                <a:solidFill>
                  <a:schemeClr val="bg1"/>
                </a:solidFill>
                <a:latin typeface="Montserrat" panose="02000505000000020004" pitchFamily="2" charset="77"/>
              </a:rPr>
              <a:t>: Is your relationship with Jesus growing?</a:t>
            </a:r>
            <a:endParaRPr lang="en-GB" sz="2800" dirty="0">
              <a:latin typeface="Montserrat" panose="02000505000000020004" pitchFamily="2" charset="77"/>
            </a:endParaRPr>
          </a:p>
          <a:p>
            <a:pPr marL="342900" indent="-342900">
              <a:buAutoNum type="arabicPeriod"/>
            </a:pPr>
            <a:endParaRPr lang="en-GB" dirty="0">
              <a:latin typeface="Montserrat" panose="02000505000000020004" pitchFamily="2" charset="77"/>
            </a:endParaRPr>
          </a:p>
          <a:p>
            <a:pPr marL="342900" indent="-342900">
              <a:buAutoNum type="arabicPeriod"/>
            </a:pPr>
            <a:endParaRPr lang="en-GB" dirty="0">
              <a:latin typeface="Montserrat" panose="02000505000000020004" pitchFamily="2" charset="77"/>
            </a:endParaRPr>
          </a:p>
        </p:txBody>
      </p:sp>
    </p:spTree>
    <p:extLst>
      <p:ext uri="{BB962C8B-B14F-4D97-AF65-F5344CB8AC3E}">
        <p14:creationId xmlns:p14="http://schemas.microsoft.com/office/powerpoint/2010/main" val="1236460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89F749-CAE9-4E58-998F-E94A7C3AA90F}"/>
              </a:ext>
            </a:extLst>
          </p:cNvPr>
          <p:cNvPicPr/>
          <p:nvPr/>
        </p:nvPicPr>
        <p:blipFill>
          <a:blip r:embed="rId2">
            <a:extLst>
              <a:ext uri="{28A0092B-C50C-407E-A947-70E740481C1C}">
                <a14:useLocalDpi xmlns:a14="http://schemas.microsoft.com/office/drawing/2010/main" val="0"/>
              </a:ext>
            </a:extLst>
          </a:blip>
          <a:stretch>
            <a:fillRect/>
          </a:stretch>
        </p:blipFill>
        <p:spPr>
          <a:xfrm>
            <a:off x="0" y="-33371"/>
            <a:ext cx="12192000" cy="6858000"/>
          </a:xfrm>
          <a:prstGeom prst="rect">
            <a:avLst/>
          </a:prstGeom>
        </p:spPr>
      </p:pic>
      <p:sp>
        <p:nvSpPr>
          <p:cNvPr id="3" name="TextBox 2">
            <a:extLst>
              <a:ext uri="{FF2B5EF4-FFF2-40B4-BE49-F238E27FC236}">
                <a16:creationId xmlns:a16="http://schemas.microsoft.com/office/drawing/2014/main" id="{3DF21914-FCA7-4B72-9BD5-7D6B1813D9F7}"/>
              </a:ext>
            </a:extLst>
          </p:cNvPr>
          <p:cNvSpPr txBox="1"/>
          <p:nvPr/>
        </p:nvSpPr>
        <p:spPr>
          <a:xfrm>
            <a:off x="954156" y="424069"/>
            <a:ext cx="10707757" cy="5693866"/>
          </a:xfrm>
          <a:prstGeom prst="rect">
            <a:avLst/>
          </a:prstGeom>
          <a:noFill/>
        </p:spPr>
        <p:txBody>
          <a:bodyPr wrap="square" rtlCol="0">
            <a:spAutoFit/>
          </a:bodyPr>
          <a:lstStyle/>
          <a:p>
            <a:r>
              <a:rPr lang="en-GB" sz="2600" dirty="0">
                <a:solidFill>
                  <a:schemeClr val="bg1"/>
                </a:solidFill>
                <a:latin typeface="Montserrat" panose="02000505000000020004" pitchFamily="2" charset="77"/>
              </a:rPr>
              <a:t>2.	Because </a:t>
            </a:r>
            <a:r>
              <a:rPr lang="en-GB" sz="2600" b="1" dirty="0">
                <a:solidFill>
                  <a:srgbClr val="FFFF00"/>
                </a:solidFill>
                <a:latin typeface="Montserrat" panose="02000505000000020004" pitchFamily="2" charset="77"/>
              </a:rPr>
              <a:t>together</a:t>
            </a:r>
            <a:r>
              <a:rPr lang="en-GB" sz="2600" dirty="0">
                <a:solidFill>
                  <a:schemeClr val="bg1"/>
                </a:solidFill>
                <a:latin typeface="Montserrat" panose="02000505000000020004" pitchFamily="2" charset="77"/>
              </a:rPr>
              <a:t>, we love the church.</a:t>
            </a:r>
          </a:p>
          <a:p>
            <a:endParaRPr lang="en-GB" sz="2600" dirty="0">
              <a:solidFill>
                <a:schemeClr val="bg1"/>
              </a:solidFill>
              <a:latin typeface="Montserrat" panose="02000505000000020004" pitchFamily="2" charset="77"/>
            </a:endParaRPr>
          </a:p>
          <a:p>
            <a:r>
              <a:rPr lang="en-GB" sz="2600" dirty="0">
                <a:solidFill>
                  <a:schemeClr val="bg1"/>
                </a:solidFill>
                <a:latin typeface="Montserrat" panose="02000505000000020004" pitchFamily="2" charset="77"/>
              </a:rPr>
              <a:t>Paul says “</a:t>
            </a:r>
            <a:r>
              <a:rPr lang="en-GB" sz="2600" b="1" dirty="0">
                <a:solidFill>
                  <a:srgbClr val="FFFF00"/>
                </a:solidFill>
                <a:latin typeface="Montserrat" panose="02000505000000020004" pitchFamily="2" charset="77"/>
              </a:rPr>
              <a:t>I pray</a:t>
            </a:r>
            <a:r>
              <a:rPr lang="en-GB" sz="2600" dirty="0">
                <a:solidFill>
                  <a:schemeClr val="bg1"/>
                </a:solidFill>
                <a:latin typeface="Montserrat" panose="02000505000000020004" pitchFamily="2" charset="77"/>
              </a:rPr>
              <a:t> that out of his glorious riches he may strengthen you with power through his Spirit in your inner being, so that Christ may dwell in your hearts through faith. And </a:t>
            </a:r>
            <a:r>
              <a:rPr lang="en-GB" sz="2600" b="1" dirty="0">
                <a:solidFill>
                  <a:srgbClr val="FFFF00"/>
                </a:solidFill>
                <a:latin typeface="Montserrat" panose="02000505000000020004" pitchFamily="2" charset="77"/>
              </a:rPr>
              <a:t>I pray</a:t>
            </a:r>
            <a:r>
              <a:rPr lang="en-GB" sz="2600" dirty="0">
                <a:solidFill>
                  <a:schemeClr val="bg1"/>
                </a:solidFill>
                <a:latin typeface="Montserrat" panose="02000505000000020004" pitchFamily="2" charset="77"/>
              </a:rPr>
              <a:t> that you, being rooted and established in love, may have power, </a:t>
            </a:r>
            <a:r>
              <a:rPr lang="en-GB" sz="2600" b="1" dirty="0">
                <a:solidFill>
                  <a:srgbClr val="FFFF00"/>
                </a:solidFill>
                <a:latin typeface="Montserrat" panose="02000505000000020004" pitchFamily="2" charset="77"/>
              </a:rPr>
              <a:t>together with all the saints</a:t>
            </a:r>
            <a:r>
              <a:rPr lang="en-GB" sz="2600" dirty="0">
                <a:solidFill>
                  <a:schemeClr val="bg1"/>
                </a:solidFill>
                <a:latin typeface="Montserrat" panose="02000505000000020004" pitchFamily="2" charset="77"/>
              </a:rPr>
              <a:t>, to grasp how wide and long and high and deep is the love of Christ, and to know this love that surpasses knowledge – that you may be filled to the measure of all the fullness of God.” Ephesians 3:16-19</a:t>
            </a:r>
          </a:p>
          <a:p>
            <a:endParaRPr lang="en-GB" sz="2600" dirty="0">
              <a:solidFill>
                <a:schemeClr val="bg1"/>
              </a:solidFill>
              <a:latin typeface="Montserrat" panose="02000505000000020004" pitchFamily="2" charset="77"/>
            </a:endParaRPr>
          </a:p>
          <a:p>
            <a:r>
              <a:rPr lang="en-GB" sz="2600" dirty="0">
                <a:solidFill>
                  <a:schemeClr val="bg1"/>
                </a:solidFill>
                <a:latin typeface="Montserrat" panose="02000505000000020004" pitchFamily="2" charset="77"/>
              </a:rPr>
              <a:t>We pray for one another that we would each experience all that God has for us, that his fullness would be evident in our lives.</a:t>
            </a:r>
          </a:p>
        </p:txBody>
      </p:sp>
    </p:spTree>
    <p:extLst>
      <p:ext uri="{BB962C8B-B14F-4D97-AF65-F5344CB8AC3E}">
        <p14:creationId xmlns:p14="http://schemas.microsoft.com/office/powerpoint/2010/main" val="1336595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89F749-CAE9-4E58-998F-E94A7C3AA90F}"/>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7F7EC276-13AD-44BE-9A2E-832F1B34F13E}"/>
              </a:ext>
            </a:extLst>
          </p:cNvPr>
          <p:cNvSpPr txBox="1"/>
          <p:nvPr/>
        </p:nvSpPr>
        <p:spPr>
          <a:xfrm>
            <a:off x="861391" y="1033670"/>
            <a:ext cx="10760766" cy="5262979"/>
          </a:xfrm>
          <a:prstGeom prst="rect">
            <a:avLst/>
          </a:prstGeom>
          <a:noFill/>
        </p:spPr>
        <p:txBody>
          <a:bodyPr wrap="square" rtlCol="0">
            <a:spAutoFit/>
          </a:bodyPr>
          <a:lstStyle/>
          <a:p>
            <a:r>
              <a:rPr lang="en-GB" sz="2800" dirty="0">
                <a:solidFill>
                  <a:schemeClr val="bg1"/>
                </a:solidFill>
                <a:latin typeface="Montserrat" panose="02000505000000020004" pitchFamily="2" charset="77"/>
              </a:rPr>
              <a:t>3.	Because </a:t>
            </a:r>
            <a:r>
              <a:rPr lang="en-GB" sz="2800" b="1" dirty="0">
                <a:solidFill>
                  <a:srgbClr val="FFFF00"/>
                </a:solidFill>
                <a:latin typeface="Montserrat" panose="02000505000000020004" pitchFamily="2" charset="77"/>
              </a:rPr>
              <a:t>together</a:t>
            </a:r>
            <a:r>
              <a:rPr lang="en-GB" sz="2800" dirty="0">
                <a:solidFill>
                  <a:schemeClr val="bg1"/>
                </a:solidFill>
                <a:latin typeface="Montserrat" panose="02000505000000020004" pitchFamily="2" charset="77"/>
              </a:rPr>
              <a:t>, we are in a spiritual battle. </a:t>
            </a:r>
          </a:p>
          <a:p>
            <a:endParaRPr lang="en-GB" sz="2800" dirty="0">
              <a:solidFill>
                <a:schemeClr val="bg1"/>
              </a:solidFill>
              <a:latin typeface="Montserrat" panose="02000505000000020004" pitchFamily="2" charset="77"/>
            </a:endParaRPr>
          </a:p>
          <a:p>
            <a:r>
              <a:rPr lang="en-GB" sz="2800" dirty="0">
                <a:solidFill>
                  <a:schemeClr val="bg1"/>
                </a:solidFill>
                <a:latin typeface="Montserrat" panose="02000505000000020004" pitchFamily="2" charset="77"/>
              </a:rPr>
              <a:t>Paul in Ephesians 6:12 tells us “For our struggle is not against flesh and blood, but against the rulers, against the authorities, against the powers of this dark world and against the spiritual forces of evil in the heavenly realms.” </a:t>
            </a:r>
          </a:p>
          <a:p>
            <a:endParaRPr lang="en-GB" sz="2800" dirty="0">
              <a:solidFill>
                <a:schemeClr val="bg1"/>
              </a:solidFill>
              <a:latin typeface="Montserrat" panose="02000505000000020004" pitchFamily="2" charset="77"/>
            </a:endParaRPr>
          </a:p>
          <a:p>
            <a:r>
              <a:rPr lang="en-GB" sz="2800" dirty="0">
                <a:solidFill>
                  <a:schemeClr val="bg1"/>
                </a:solidFill>
                <a:latin typeface="Montserrat" panose="02000505000000020004" pitchFamily="2" charset="77"/>
              </a:rPr>
              <a:t>Paul gives us clarity as to how we can fight a good fight and amongst other things he says “And pray in the Spirit on all occasions with all kinds of prayers and requests. With this in mind, be alert and always </a:t>
            </a:r>
            <a:r>
              <a:rPr lang="en-GB" sz="2800" b="1" dirty="0">
                <a:solidFill>
                  <a:srgbClr val="FFFF00"/>
                </a:solidFill>
                <a:latin typeface="Montserrat" panose="02000505000000020004" pitchFamily="2" charset="77"/>
              </a:rPr>
              <a:t>KEEP ON PRAYING FOR ALL THE SAINTS</a:t>
            </a:r>
            <a:r>
              <a:rPr lang="en-GB" sz="2800" dirty="0">
                <a:solidFill>
                  <a:schemeClr val="bg1"/>
                </a:solidFill>
                <a:latin typeface="Montserrat" panose="02000505000000020004" pitchFamily="2" charset="77"/>
              </a:rPr>
              <a:t>.” (Eph. 6.18)</a:t>
            </a:r>
          </a:p>
        </p:txBody>
      </p:sp>
    </p:spTree>
    <p:extLst>
      <p:ext uri="{BB962C8B-B14F-4D97-AF65-F5344CB8AC3E}">
        <p14:creationId xmlns:p14="http://schemas.microsoft.com/office/powerpoint/2010/main" val="1328442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855</TotalTime>
  <Words>405</Words>
  <Application>Microsoft Macintosh PowerPoint</Application>
  <PresentationFormat>Widescreen</PresentationFormat>
  <Paragraphs>62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Alastair McDonald</dc:creator>
  <cp:lastModifiedBy>Microsoft Office User</cp:lastModifiedBy>
  <cp:revision>51</cp:revision>
  <dcterms:created xsi:type="dcterms:W3CDTF">2018-10-20T13:13:43Z</dcterms:created>
  <dcterms:modified xsi:type="dcterms:W3CDTF">2018-11-01T11:43:33Z</dcterms:modified>
</cp:coreProperties>
</file>