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6" r:id="rId2"/>
    <p:sldId id="257" r:id="rId3"/>
    <p:sldId id="260" r:id="rId4"/>
    <p:sldId id="268" r:id="rId5"/>
    <p:sldId id="269" r:id="rId6"/>
    <p:sldId id="270" r:id="rId7"/>
    <p:sldId id="275" r:id="rId8"/>
    <p:sldId id="271" r:id="rId9"/>
    <p:sldId id="276" r:id="rId10"/>
    <p:sldId id="277" r:id="rId11"/>
    <p:sldId id="272" r:id="rId12"/>
    <p:sldId id="273" r:id="rId13"/>
    <p:sldId id="278" r:id="rId14"/>
    <p:sldId id="279" r:id="rId15"/>
    <p:sldId id="280" r:id="rId16"/>
    <p:sldId id="274" r:id="rId17"/>
    <p:sldId id="258" r:id="rId1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6CB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9" d="100"/>
          <a:sy n="129" d="100"/>
        </p:scale>
        <p:origin x="-248" y="-10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24"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GB"/>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p>
        </p:txBody>
      </p:sp>
      <p:sp>
        <p:nvSpPr>
          <p:cNvPr id="4" name="Date Placeholder 3"/>
          <p:cNvSpPr>
            <a:spLocks noGrp="1"/>
          </p:cNvSpPr>
          <p:nvPr>
            <p:ph type="dt" sz="half" idx="10"/>
          </p:nvPr>
        </p:nvSpPr>
        <p:spPr/>
        <p:txBody>
          <a:bodyPr/>
          <a:lstStyle/>
          <a:p>
            <a:fld id="{E6933B6F-8A00-7B4F-B76A-321B5582E8F9}" type="datetimeFigureOut">
              <a:rPr lang="en-US" smtClean="0"/>
              <a:t>23/01/18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9E047F-5E02-5046-967C-BCDA88EC232D}" type="slidenum">
              <a:rPr lang="en-GB" smtClean="0"/>
              <a:t>‹#›</a:t>
            </a:fld>
            <a:endParaRPr lang="en-GB"/>
          </a:p>
        </p:txBody>
      </p:sp>
    </p:spTree>
    <p:extLst>
      <p:ext uri="{BB962C8B-B14F-4D97-AF65-F5344CB8AC3E}">
        <p14:creationId xmlns:p14="http://schemas.microsoft.com/office/powerpoint/2010/main" val="1316413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E6933B6F-8A00-7B4F-B76A-321B5582E8F9}" type="datetimeFigureOut">
              <a:rPr lang="en-US" smtClean="0"/>
              <a:t>23/01/18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9E047F-5E02-5046-967C-BCDA88EC232D}" type="slidenum">
              <a:rPr lang="en-GB" smtClean="0"/>
              <a:t>‹#›</a:t>
            </a:fld>
            <a:endParaRPr lang="en-GB"/>
          </a:p>
        </p:txBody>
      </p:sp>
    </p:spTree>
    <p:extLst>
      <p:ext uri="{BB962C8B-B14F-4D97-AF65-F5344CB8AC3E}">
        <p14:creationId xmlns:p14="http://schemas.microsoft.com/office/powerpoint/2010/main" val="2822552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E6933B6F-8A00-7B4F-B76A-321B5582E8F9}" type="datetimeFigureOut">
              <a:rPr lang="en-US" smtClean="0"/>
              <a:t>23/01/18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9E047F-5E02-5046-967C-BCDA88EC232D}" type="slidenum">
              <a:rPr lang="en-GB" smtClean="0"/>
              <a:t>‹#›</a:t>
            </a:fld>
            <a:endParaRPr lang="en-GB"/>
          </a:p>
        </p:txBody>
      </p:sp>
    </p:spTree>
    <p:extLst>
      <p:ext uri="{BB962C8B-B14F-4D97-AF65-F5344CB8AC3E}">
        <p14:creationId xmlns:p14="http://schemas.microsoft.com/office/powerpoint/2010/main" val="3275041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E6933B6F-8A00-7B4F-B76A-321B5582E8F9}" type="datetimeFigureOut">
              <a:rPr lang="en-US" smtClean="0"/>
              <a:t>23/01/18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9E047F-5E02-5046-967C-BCDA88EC232D}" type="slidenum">
              <a:rPr lang="en-GB" smtClean="0"/>
              <a:t>‹#›</a:t>
            </a:fld>
            <a:endParaRPr lang="en-GB"/>
          </a:p>
        </p:txBody>
      </p:sp>
    </p:spTree>
    <p:extLst>
      <p:ext uri="{BB962C8B-B14F-4D97-AF65-F5344CB8AC3E}">
        <p14:creationId xmlns:p14="http://schemas.microsoft.com/office/powerpoint/2010/main" val="3957657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GB"/>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6933B6F-8A00-7B4F-B76A-321B5582E8F9}" type="datetimeFigureOut">
              <a:rPr lang="en-US" smtClean="0"/>
              <a:t>23/01/18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9E047F-5E02-5046-967C-BCDA88EC232D}" type="slidenum">
              <a:rPr lang="en-GB" smtClean="0"/>
              <a:t>‹#›</a:t>
            </a:fld>
            <a:endParaRPr lang="en-GB"/>
          </a:p>
        </p:txBody>
      </p:sp>
    </p:spTree>
    <p:extLst>
      <p:ext uri="{BB962C8B-B14F-4D97-AF65-F5344CB8AC3E}">
        <p14:creationId xmlns:p14="http://schemas.microsoft.com/office/powerpoint/2010/main" val="2442714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fld id="{E6933B6F-8A00-7B4F-B76A-321B5582E8F9}" type="datetimeFigureOut">
              <a:rPr lang="en-US" smtClean="0"/>
              <a:t>23/01/18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9E047F-5E02-5046-967C-BCDA88EC232D}" type="slidenum">
              <a:rPr lang="en-GB" smtClean="0"/>
              <a:t>‹#›</a:t>
            </a:fld>
            <a:endParaRPr lang="en-GB"/>
          </a:p>
        </p:txBody>
      </p:sp>
    </p:spTree>
    <p:extLst>
      <p:ext uri="{BB962C8B-B14F-4D97-AF65-F5344CB8AC3E}">
        <p14:creationId xmlns:p14="http://schemas.microsoft.com/office/powerpoint/2010/main" val="1466092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GB"/>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fld id="{E6933B6F-8A00-7B4F-B76A-321B5582E8F9}" type="datetimeFigureOut">
              <a:rPr lang="en-US" smtClean="0"/>
              <a:t>23/01/18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9E047F-5E02-5046-967C-BCDA88EC232D}" type="slidenum">
              <a:rPr lang="en-GB" smtClean="0"/>
              <a:t>‹#›</a:t>
            </a:fld>
            <a:endParaRPr lang="en-GB"/>
          </a:p>
        </p:txBody>
      </p:sp>
    </p:spTree>
    <p:extLst>
      <p:ext uri="{BB962C8B-B14F-4D97-AF65-F5344CB8AC3E}">
        <p14:creationId xmlns:p14="http://schemas.microsoft.com/office/powerpoint/2010/main" val="1144440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fld id="{E6933B6F-8A00-7B4F-B76A-321B5582E8F9}" type="datetimeFigureOut">
              <a:rPr lang="en-US" smtClean="0"/>
              <a:t>23/01/18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79E047F-5E02-5046-967C-BCDA88EC232D}" type="slidenum">
              <a:rPr lang="en-GB" smtClean="0"/>
              <a:t>‹#›</a:t>
            </a:fld>
            <a:endParaRPr lang="en-GB"/>
          </a:p>
        </p:txBody>
      </p:sp>
    </p:spTree>
    <p:extLst>
      <p:ext uri="{BB962C8B-B14F-4D97-AF65-F5344CB8AC3E}">
        <p14:creationId xmlns:p14="http://schemas.microsoft.com/office/powerpoint/2010/main" val="179631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933B6F-8A00-7B4F-B76A-321B5582E8F9}" type="datetimeFigureOut">
              <a:rPr lang="en-US" smtClean="0"/>
              <a:t>23/01/18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79E047F-5E02-5046-967C-BCDA88EC232D}" type="slidenum">
              <a:rPr lang="en-GB" smtClean="0"/>
              <a:t>‹#›</a:t>
            </a:fld>
            <a:endParaRPr lang="en-GB"/>
          </a:p>
        </p:txBody>
      </p:sp>
    </p:spTree>
    <p:extLst>
      <p:ext uri="{BB962C8B-B14F-4D97-AF65-F5344CB8AC3E}">
        <p14:creationId xmlns:p14="http://schemas.microsoft.com/office/powerpoint/2010/main" val="3556403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GB"/>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E6933B6F-8A00-7B4F-B76A-321B5582E8F9}" type="datetimeFigureOut">
              <a:rPr lang="en-US" smtClean="0"/>
              <a:t>23/01/18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9E047F-5E02-5046-967C-BCDA88EC232D}" type="slidenum">
              <a:rPr lang="en-GB" smtClean="0"/>
              <a:t>‹#›</a:t>
            </a:fld>
            <a:endParaRPr lang="en-GB"/>
          </a:p>
        </p:txBody>
      </p:sp>
    </p:spTree>
    <p:extLst>
      <p:ext uri="{BB962C8B-B14F-4D97-AF65-F5344CB8AC3E}">
        <p14:creationId xmlns:p14="http://schemas.microsoft.com/office/powerpoint/2010/main" val="3360404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GB"/>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E6933B6F-8A00-7B4F-B76A-321B5582E8F9}" type="datetimeFigureOut">
              <a:rPr lang="en-US" smtClean="0"/>
              <a:t>23/01/18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9E047F-5E02-5046-967C-BCDA88EC232D}" type="slidenum">
              <a:rPr lang="en-GB" smtClean="0"/>
              <a:t>‹#›</a:t>
            </a:fld>
            <a:endParaRPr lang="en-GB"/>
          </a:p>
        </p:txBody>
      </p:sp>
    </p:spTree>
    <p:extLst>
      <p:ext uri="{BB962C8B-B14F-4D97-AF65-F5344CB8AC3E}">
        <p14:creationId xmlns:p14="http://schemas.microsoft.com/office/powerpoint/2010/main" val="8835198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6933B6F-8A00-7B4F-B76A-321B5582E8F9}" type="datetimeFigureOut">
              <a:rPr lang="en-US" smtClean="0"/>
              <a:t>23/01/18</a:t>
            </a:fld>
            <a:endParaRPr lang="en-GB"/>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79E047F-5E02-5046-967C-BCDA88EC232D}" type="slidenum">
              <a:rPr lang="en-GB" smtClean="0"/>
              <a:t>‹#›</a:t>
            </a:fld>
            <a:endParaRPr lang="en-GB"/>
          </a:p>
        </p:txBody>
      </p:sp>
    </p:spTree>
    <p:extLst>
      <p:ext uri="{BB962C8B-B14F-4D97-AF65-F5344CB8AC3E}">
        <p14:creationId xmlns:p14="http://schemas.microsoft.com/office/powerpoint/2010/main" val="17347235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hyperlink" Target="http://stmartinsrm22.wikispaces.com/hom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hyperlink" Target="http://stmartinsrm22.wikispaces.com/home"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 Id="rId3" Type="http://schemas.openxmlformats.org/officeDocument/2006/relationships/hyperlink" Target="http://stmartinsrm22.wikispaces.com/home"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3" descr="PRAYING WITH PAUL SERIES IMAG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591" y="0"/>
            <a:ext cx="9144000" cy="5143500"/>
          </a:xfrm>
          <a:prstGeom prst="rect">
            <a:avLst/>
          </a:prstGeom>
        </p:spPr>
      </p:pic>
      <p:sp>
        <p:nvSpPr>
          <p:cNvPr id="8" name="Subtitle 2">
            <a:extLst>
              <a:ext uri="{FF2B5EF4-FFF2-40B4-BE49-F238E27FC236}">
                <a16:creationId xmlns:a16="http://schemas.microsoft.com/office/drawing/2014/main" xmlns="" id="{DE279425-7CB5-49A5-AC9F-FA059E882E9D}"/>
              </a:ext>
            </a:extLst>
          </p:cNvPr>
          <p:cNvSpPr txBox="1">
            <a:spLocks/>
          </p:cNvSpPr>
          <p:nvPr/>
        </p:nvSpPr>
        <p:spPr>
          <a:xfrm>
            <a:off x="127591" y="3757813"/>
            <a:ext cx="4369981" cy="442048"/>
          </a:xfrm>
          <a:prstGeom prst="rect">
            <a:avLst/>
          </a:prstGeom>
          <a:solidFill>
            <a:schemeClr val="bg1"/>
          </a:solidFill>
          <a:ln>
            <a:noFill/>
          </a:ln>
        </p:spPr>
        <p:txBody>
          <a:bodyPr vert="horz" lIns="91440" tIns="45720" rIns="91440" bIns="45720" rtlCol="0" anchor="ctr" anchorCtr="0">
            <a:normAutofit fontScale="8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GB" dirty="0">
                <a:solidFill>
                  <a:srgbClr val="526CB4"/>
                </a:solidFill>
                <a:latin typeface="Exo Regular"/>
                <a:cs typeface="Exo Regular"/>
              </a:rPr>
              <a:t>Ephesians 3:16-21</a:t>
            </a:r>
          </a:p>
        </p:txBody>
      </p:sp>
    </p:spTree>
    <p:extLst>
      <p:ext uri="{BB962C8B-B14F-4D97-AF65-F5344CB8AC3E}">
        <p14:creationId xmlns:p14="http://schemas.microsoft.com/office/powerpoint/2010/main" val="1362785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96926"/>
            <a:ext cx="8229600" cy="4197697"/>
          </a:xfrm>
        </p:spPr>
        <p:txBody>
          <a:bodyPr>
            <a:noAutofit/>
          </a:bodyPr>
          <a:lstStyle/>
          <a:p>
            <a:pPr marL="0" indent="0">
              <a:buNone/>
            </a:pPr>
            <a:r>
              <a:rPr lang="is-IS" sz="2400" dirty="0">
                <a:solidFill>
                  <a:schemeClr val="bg1"/>
                </a:solidFill>
                <a:latin typeface="Exo Regular"/>
                <a:cs typeface="Exo Regular"/>
              </a:rPr>
              <a:t>But when a prefix, meaning ‘down‘ is added, the word comes to mean ‘to settle down and be at home‘.</a:t>
            </a:r>
            <a:endParaRPr lang="is-IS" sz="2000" dirty="0">
              <a:solidFill>
                <a:schemeClr val="bg1"/>
              </a:solidFill>
              <a:latin typeface="Exo Regular"/>
              <a:cs typeface="Exo Regular"/>
            </a:endParaRPr>
          </a:p>
          <a:p>
            <a:pPr marL="0" indent="0">
              <a:buNone/>
            </a:pPr>
            <a:endParaRPr lang="is-IS" sz="2400" dirty="0" smtClean="0">
              <a:solidFill>
                <a:schemeClr val="bg1"/>
              </a:solidFill>
              <a:latin typeface="Exo Regular"/>
              <a:cs typeface="Exo Regular"/>
            </a:endParaRPr>
          </a:p>
          <a:p>
            <a:pPr marL="0" indent="0">
              <a:buNone/>
            </a:pPr>
            <a:r>
              <a:rPr lang="is-IS" sz="2400" dirty="0" smtClean="0">
                <a:solidFill>
                  <a:schemeClr val="bg1"/>
                </a:solidFill>
                <a:latin typeface="Exo Regular"/>
                <a:cs typeface="Exo Regular"/>
              </a:rPr>
              <a:t>We </a:t>
            </a:r>
            <a:r>
              <a:rPr lang="is-IS" sz="2400" dirty="0">
                <a:solidFill>
                  <a:schemeClr val="bg1"/>
                </a:solidFill>
                <a:latin typeface="Exo Regular"/>
                <a:cs typeface="Exo Regular"/>
              </a:rPr>
              <a:t>need the power of God to strengthen us so that we will increasingly experience Christ settling down in every single area of our lives.</a:t>
            </a:r>
          </a:p>
          <a:p>
            <a:pPr marL="0" indent="0">
              <a:buNone/>
            </a:pPr>
            <a:endParaRPr lang="is-IS" sz="2400" b="1" dirty="0" smtClean="0">
              <a:solidFill>
                <a:srgbClr val="FFFF00"/>
              </a:solidFill>
              <a:latin typeface="Exo Regular"/>
              <a:cs typeface="Exo Regular"/>
            </a:endParaRPr>
          </a:p>
          <a:p>
            <a:pPr marL="0" indent="0">
              <a:buNone/>
            </a:pPr>
            <a:r>
              <a:rPr lang="is-IS" sz="2400" b="1" dirty="0" smtClean="0">
                <a:solidFill>
                  <a:srgbClr val="FFFF00"/>
                </a:solidFill>
                <a:latin typeface="Exo Regular"/>
                <a:cs typeface="Exo Regular"/>
              </a:rPr>
              <a:t>Application</a:t>
            </a:r>
            <a:r>
              <a:rPr lang="is-IS" sz="2400" dirty="0">
                <a:solidFill>
                  <a:schemeClr val="bg1"/>
                </a:solidFill>
                <a:latin typeface="Exo Regular"/>
                <a:cs typeface="Exo Regular"/>
              </a:rPr>
              <a:t>: Am I willing to let Christ settle down in every part of my life. Is He Lord?</a:t>
            </a:r>
          </a:p>
          <a:p>
            <a:pPr marL="0" indent="0">
              <a:buNone/>
            </a:pPr>
            <a:endParaRPr lang="en-GB" sz="2000" b="1" dirty="0">
              <a:solidFill>
                <a:schemeClr val="bg1"/>
              </a:solidFill>
              <a:latin typeface="Exo Regular"/>
              <a:cs typeface="Exo Regular"/>
            </a:endParaRPr>
          </a:p>
        </p:txBody>
      </p:sp>
    </p:spTree>
    <p:extLst>
      <p:ext uri="{BB962C8B-B14F-4D97-AF65-F5344CB8AC3E}">
        <p14:creationId xmlns:p14="http://schemas.microsoft.com/office/powerpoint/2010/main" val="3304672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96926"/>
            <a:ext cx="8229600" cy="4197697"/>
          </a:xfrm>
        </p:spPr>
        <p:txBody>
          <a:bodyPr>
            <a:noAutofit/>
          </a:bodyPr>
          <a:lstStyle/>
          <a:p>
            <a:pPr marL="0" indent="0">
              <a:buNone/>
            </a:pPr>
            <a:r>
              <a:rPr lang="en-GB" b="1" dirty="0">
                <a:solidFill>
                  <a:srgbClr val="FFFF00"/>
                </a:solidFill>
                <a:latin typeface="Exo Regular"/>
                <a:cs typeface="Exo Regular"/>
              </a:rPr>
              <a:t>POWER for EXPERIENCING GOD’S LOVE</a:t>
            </a:r>
          </a:p>
          <a:p>
            <a:pPr marL="0" indent="0">
              <a:buNone/>
            </a:pPr>
            <a:endParaRPr lang="en-GB" b="1" baseline="30000" dirty="0">
              <a:solidFill>
                <a:schemeClr val="bg1"/>
              </a:solidFill>
              <a:latin typeface="Exo Regular"/>
              <a:cs typeface="Exo Regular"/>
            </a:endParaRPr>
          </a:p>
          <a:p>
            <a:pPr marL="0" indent="0">
              <a:buNone/>
            </a:pPr>
            <a:r>
              <a:rPr lang="en-GB" sz="2800" b="1" baseline="30000" dirty="0">
                <a:solidFill>
                  <a:schemeClr val="bg1"/>
                </a:solidFill>
                <a:latin typeface="Exo Regular"/>
                <a:cs typeface="Exo Regular"/>
              </a:rPr>
              <a:t>18 </a:t>
            </a:r>
            <a:r>
              <a:rPr lang="en-GB" sz="2800" dirty="0">
                <a:solidFill>
                  <a:schemeClr val="bg1"/>
                </a:solidFill>
                <a:latin typeface="Exo Regular"/>
                <a:cs typeface="Exo Regular"/>
              </a:rPr>
              <a:t>may have power, together with all the saints, to grasp how wide and long and high and deep is the love of Christ, </a:t>
            </a:r>
            <a:r>
              <a:rPr lang="en-GB" sz="2800" b="1" baseline="30000" dirty="0">
                <a:solidFill>
                  <a:schemeClr val="bg1"/>
                </a:solidFill>
                <a:latin typeface="Exo Regular"/>
                <a:cs typeface="Exo Regular"/>
              </a:rPr>
              <a:t>19 </a:t>
            </a:r>
            <a:r>
              <a:rPr lang="en-GB" sz="2800" dirty="0">
                <a:solidFill>
                  <a:schemeClr val="bg1"/>
                </a:solidFill>
                <a:latin typeface="Exo Regular"/>
                <a:cs typeface="Exo Regular"/>
              </a:rPr>
              <a:t>and to know this love that surpasses knowledge—that you may be filled to the measure of all the fullness of God. </a:t>
            </a:r>
            <a:endParaRPr lang="is-IS" sz="2800" b="1" dirty="0">
              <a:solidFill>
                <a:srgbClr val="FFFF00"/>
              </a:solidFill>
              <a:latin typeface="Exo Regular"/>
              <a:cs typeface="Exo Regular"/>
            </a:endParaRPr>
          </a:p>
        </p:txBody>
      </p:sp>
    </p:spTree>
    <p:extLst>
      <p:ext uri="{BB962C8B-B14F-4D97-AF65-F5344CB8AC3E}">
        <p14:creationId xmlns:p14="http://schemas.microsoft.com/office/powerpoint/2010/main" val="1223335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xmlns="" id="{4AC8AE53-906E-43BD-8943-220B34AE5BA0}"/>
              </a:ext>
            </a:extLst>
          </p:cNvPr>
          <p:cNvPicPr>
            <a:picLocks noGrp="1" noChangeAspect="1"/>
          </p:cNvPicPr>
          <p:nvPr>
            <p:ph idx="1"/>
          </p:nvPr>
        </p:nvPicPr>
        <p:blipFill>
          <a:blip r:embed="rId2">
            <a:extLst>
              <a:ext uri="{837473B0-CC2E-450A-ABE3-18F120FF3D39}">
                <a1611:picAttrSrcUrl xmlns:a1611="http://schemas.microsoft.com/office/drawing/2016/11/main" xmlns="" r:id="rId3"/>
              </a:ext>
            </a:extLst>
          </a:blip>
          <a:stretch>
            <a:fillRect/>
          </a:stretch>
        </p:blipFill>
        <p:spPr>
          <a:xfrm>
            <a:off x="7863840" y="0"/>
            <a:ext cx="1280160" cy="1280160"/>
          </a:xfrm>
        </p:spPr>
      </p:pic>
      <p:sp>
        <p:nvSpPr>
          <p:cNvPr id="7" name="TextBox 6">
            <a:extLst>
              <a:ext uri="{FF2B5EF4-FFF2-40B4-BE49-F238E27FC236}">
                <a16:creationId xmlns:a16="http://schemas.microsoft.com/office/drawing/2014/main" xmlns="" id="{759ED90E-A258-423B-A50D-C240F983534F}"/>
              </a:ext>
            </a:extLst>
          </p:cNvPr>
          <p:cNvSpPr txBox="1"/>
          <p:nvPr/>
        </p:nvSpPr>
        <p:spPr>
          <a:xfrm>
            <a:off x="422910" y="182880"/>
            <a:ext cx="7360920" cy="4708981"/>
          </a:xfrm>
          <a:prstGeom prst="rect">
            <a:avLst/>
          </a:prstGeom>
          <a:noFill/>
        </p:spPr>
        <p:txBody>
          <a:bodyPr wrap="square" rtlCol="0">
            <a:spAutoFit/>
          </a:bodyPr>
          <a:lstStyle/>
          <a:p>
            <a:r>
              <a:rPr lang="en-GB" sz="2000" b="1" u="sng" dirty="0">
                <a:solidFill>
                  <a:srgbClr val="FFFF00"/>
                </a:solidFill>
                <a:latin typeface="Exo Regular"/>
                <a:cs typeface="Exo Regular"/>
              </a:rPr>
              <a:t>Length</a:t>
            </a:r>
            <a:r>
              <a:rPr lang="en-GB" sz="2000" dirty="0">
                <a:solidFill>
                  <a:schemeClr val="bg1"/>
                </a:solidFill>
                <a:latin typeface="Exo Regular"/>
                <a:cs typeface="Exo Regular"/>
              </a:rPr>
              <a:t> - This dimension reminds us that this is a love which began in eternity. </a:t>
            </a:r>
          </a:p>
          <a:p>
            <a:r>
              <a:rPr lang="en-GB" sz="2000" dirty="0">
                <a:solidFill>
                  <a:schemeClr val="bg1"/>
                </a:solidFill>
                <a:latin typeface="Exo Regular"/>
                <a:cs typeface="Exo Regular"/>
              </a:rPr>
              <a:t> </a:t>
            </a:r>
          </a:p>
          <a:p>
            <a:r>
              <a:rPr lang="en-GB" sz="2000" dirty="0">
                <a:solidFill>
                  <a:schemeClr val="bg1"/>
                </a:solidFill>
                <a:latin typeface="Exo Regular"/>
                <a:cs typeface="Exo Regular"/>
              </a:rPr>
              <a:t>“Christ’s love to us did not suddenly come into being, it was there before the beginning of time. MLJ </a:t>
            </a:r>
          </a:p>
          <a:p>
            <a:endParaRPr lang="en-GB" sz="2000" dirty="0">
              <a:solidFill>
                <a:schemeClr val="bg1"/>
              </a:solidFill>
              <a:latin typeface="Exo Regular"/>
              <a:cs typeface="Exo Regular"/>
            </a:endParaRPr>
          </a:p>
          <a:p>
            <a:r>
              <a:rPr lang="en-GB" sz="2000" dirty="0">
                <a:solidFill>
                  <a:schemeClr val="bg1"/>
                </a:solidFill>
                <a:latin typeface="Exo Regular"/>
                <a:cs typeface="Exo Regular"/>
              </a:rPr>
              <a:t>Rev. 13:8 &amp; 17:8 remind us that our names were ‘written in the Lamb’s book of life from the foundation of the world’.</a:t>
            </a:r>
          </a:p>
          <a:p>
            <a:endParaRPr lang="en-GB" sz="2000" dirty="0">
              <a:solidFill>
                <a:schemeClr val="bg1"/>
              </a:solidFill>
              <a:latin typeface="Exo Regular"/>
              <a:cs typeface="Exo Regular"/>
            </a:endParaRPr>
          </a:p>
          <a:p>
            <a:r>
              <a:rPr lang="en-GB" sz="2000" b="1" u="sng" dirty="0">
                <a:solidFill>
                  <a:srgbClr val="FFFF00"/>
                </a:solidFill>
                <a:latin typeface="Exo Regular"/>
                <a:cs typeface="Exo Regular"/>
              </a:rPr>
              <a:t>Width</a:t>
            </a:r>
            <a:r>
              <a:rPr lang="en-GB" sz="2000" b="1" dirty="0">
                <a:solidFill>
                  <a:srgbClr val="FFFF00"/>
                </a:solidFill>
                <a:latin typeface="Exo Regular"/>
                <a:cs typeface="Exo Regular"/>
              </a:rPr>
              <a:t> </a:t>
            </a:r>
            <a:r>
              <a:rPr lang="en-GB" sz="2000" b="1" dirty="0">
                <a:solidFill>
                  <a:schemeClr val="bg1"/>
                </a:solidFill>
                <a:latin typeface="Exo Regular"/>
                <a:cs typeface="Exo Regular"/>
              </a:rPr>
              <a:t>– </a:t>
            </a:r>
            <a:r>
              <a:rPr lang="en-GB" sz="2000" dirty="0">
                <a:solidFill>
                  <a:schemeClr val="bg1"/>
                </a:solidFill>
                <a:latin typeface="Exo Regular"/>
                <a:cs typeface="Exo Regular"/>
              </a:rPr>
              <a:t>This dimension reminds us of the scope of God’s saving plan. </a:t>
            </a:r>
          </a:p>
          <a:p>
            <a:endParaRPr lang="en-GB" sz="2000" dirty="0">
              <a:solidFill>
                <a:schemeClr val="bg1"/>
              </a:solidFill>
              <a:latin typeface="Exo Regular"/>
              <a:cs typeface="Exo Regular"/>
            </a:endParaRPr>
          </a:p>
          <a:p>
            <a:r>
              <a:rPr lang="en-GB" sz="2000" dirty="0">
                <a:solidFill>
                  <a:schemeClr val="bg1"/>
                </a:solidFill>
                <a:latin typeface="Exo Regular"/>
                <a:cs typeface="Exo Regular"/>
              </a:rPr>
              <a:t>Rev. 5:9 says “and with your blood you purchased men for God from every tribe and language and people and nation.” The extent of his saving grace is magnificent in its vastness. </a:t>
            </a:r>
            <a:endParaRPr lang="en-GB" sz="2000" dirty="0">
              <a:solidFill>
                <a:srgbClr val="FFFF00"/>
              </a:solidFill>
              <a:latin typeface="Exo Regular"/>
              <a:cs typeface="Exo Regular"/>
            </a:endParaRPr>
          </a:p>
        </p:txBody>
      </p:sp>
    </p:spTree>
    <p:extLst>
      <p:ext uri="{BB962C8B-B14F-4D97-AF65-F5344CB8AC3E}">
        <p14:creationId xmlns:p14="http://schemas.microsoft.com/office/powerpoint/2010/main" val="4029592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a:extLst>
              <a:ext uri="{FF2B5EF4-FFF2-40B4-BE49-F238E27FC236}">
                <a16:creationId xmlns:a16="http://schemas.microsoft.com/office/drawing/2014/main" xmlns="" id="{349A19FF-DB47-4466-A1FD-E9D1E88E7694}"/>
              </a:ext>
            </a:extLst>
          </p:cNvPr>
          <p:cNvPicPr>
            <a:picLocks noGrp="1" noChangeAspect="1"/>
          </p:cNvPicPr>
          <p:nvPr>
            <p:ph idx="1"/>
          </p:nvPr>
        </p:nvPicPr>
        <p:blipFill>
          <a:blip r:embed="rId2">
            <a:extLst>
              <a:ext uri="{837473B0-CC2E-450A-ABE3-18F120FF3D39}">
                <a1611:picAttrSrcUrl xmlns:a1611="http://schemas.microsoft.com/office/drawing/2016/11/main" xmlns="" r:id="rId3"/>
              </a:ext>
            </a:extLst>
          </a:blip>
          <a:stretch>
            <a:fillRect/>
          </a:stretch>
        </p:blipFill>
        <p:spPr>
          <a:xfrm>
            <a:off x="7795260" y="0"/>
            <a:ext cx="1348740" cy="1348740"/>
          </a:xfrm>
        </p:spPr>
      </p:pic>
      <p:sp>
        <p:nvSpPr>
          <p:cNvPr id="8" name="TextBox 7">
            <a:extLst>
              <a:ext uri="{FF2B5EF4-FFF2-40B4-BE49-F238E27FC236}">
                <a16:creationId xmlns:a16="http://schemas.microsoft.com/office/drawing/2014/main" xmlns="" id="{0859292A-9966-4DBA-B293-1085E1019066}"/>
              </a:ext>
            </a:extLst>
          </p:cNvPr>
          <p:cNvSpPr txBox="1"/>
          <p:nvPr/>
        </p:nvSpPr>
        <p:spPr>
          <a:xfrm>
            <a:off x="228600" y="474345"/>
            <a:ext cx="7372350" cy="4093428"/>
          </a:xfrm>
          <a:prstGeom prst="rect">
            <a:avLst/>
          </a:prstGeom>
          <a:noFill/>
        </p:spPr>
        <p:txBody>
          <a:bodyPr wrap="square" rtlCol="0">
            <a:spAutoFit/>
          </a:bodyPr>
          <a:lstStyle/>
          <a:p>
            <a:r>
              <a:rPr lang="en-GB" sz="2000" b="1" u="sng" dirty="0">
                <a:solidFill>
                  <a:srgbClr val="FFFF00"/>
                </a:solidFill>
                <a:latin typeface="Exo Regular"/>
                <a:cs typeface="Exo Regular"/>
              </a:rPr>
              <a:t>Depth</a:t>
            </a:r>
            <a:r>
              <a:rPr lang="en-GB" sz="2000" b="1" dirty="0">
                <a:solidFill>
                  <a:srgbClr val="FFFF00"/>
                </a:solidFill>
                <a:latin typeface="Exo Regular"/>
                <a:cs typeface="Exo Regular"/>
              </a:rPr>
              <a:t> </a:t>
            </a:r>
            <a:r>
              <a:rPr lang="en-GB" sz="2000" b="1" dirty="0">
                <a:solidFill>
                  <a:schemeClr val="bg1"/>
                </a:solidFill>
                <a:latin typeface="Exo Regular"/>
                <a:cs typeface="Exo Regular"/>
              </a:rPr>
              <a:t>– </a:t>
            </a:r>
            <a:r>
              <a:rPr lang="en-GB" sz="2000" dirty="0">
                <a:solidFill>
                  <a:schemeClr val="bg1"/>
                </a:solidFill>
                <a:latin typeface="Exo Regular"/>
                <a:cs typeface="Exo Regular"/>
              </a:rPr>
              <a:t>This dimension reminds us of:</a:t>
            </a:r>
          </a:p>
          <a:p>
            <a:endParaRPr lang="en-GB" sz="2000" b="1" u="sng" dirty="0">
              <a:solidFill>
                <a:schemeClr val="bg1"/>
              </a:solidFill>
              <a:latin typeface="Exo Regular"/>
              <a:cs typeface="Exo Regular"/>
            </a:endParaRPr>
          </a:p>
          <a:p>
            <a:r>
              <a:rPr lang="en-GB" sz="2000" b="1" u="sng" dirty="0">
                <a:solidFill>
                  <a:schemeClr val="bg1"/>
                </a:solidFill>
                <a:latin typeface="Exo Regular"/>
                <a:cs typeface="Exo Regular"/>
              </a:rPr>
              <a:t>What Jesus did </a:t>
            </a:r>
            <a:r>
              <a:rPr lang="en-GB" sz="2000" dirty="0">
                <a:solidFill>
                  <a:schemeClr val="bg1"/>
                </a:solidFill>
                <a:latin typeface="Exo Regular"/>
                <a:cs typeface="Exo Regular"/>
              </a:rPr>
              <a:t>–  he came down from heaven. </a:t>
            </a:r>
          </a:p>
          <a:p>
            <a:endParaRPr lang="en-GB" sz="2000" dirty="0">
              <a:solidFill>
                <a:schemeClr val="bg1"/>
              </a:solidFill>
              <a:latin typeface="Exo Regular"/>
              <a:cs typeface="Exo Regular"/>
            </a:endParaRPr>
          </a:p>
          <a:p>
            <a:r>
              <a:rPr lang="en-GB" sz="2000" dirty="0">
                <a:solidFill>
                  <a:schemeClr val="bg1"/>
                </a:solidFill>
                <a:latin typeface="Exo Regular"/>
                <a:cs typeface="Exo Regular"/>
              </a:rPr>
              <a:t>Philippians 2:7 says he “made himself nothing, taking the very nature of a servant, being made in human likeness. And being found in appearance as a man, he humbled himself”</a:t>
            </a:r>
          </a:p>
          <a:p>
            <a:endParaRPr lang="en-GB" sz="2000" dirty="0">
              <a:solidFill>
                <a:schemeClr val="bg1"/>
              </a:solidFill>
              <a:latin typeface="Exo Regular"/>
              <a:cs typeface="Exo Regular"/>
            </a:endParaRPr>
          </a:p>
          <a:p>
            <a:r>
              <a:rPr lang="en-GB" sz="2000" b="1" u="sng" dirty="0">
                <a:solidFill>
                  <a:schemeClr val="bg1"/>
                </a:solidFill>
                <a:latin typeface="Exo Regular"/>
                <a:cs typeface="Exo Regular"/>
              </a:rPr>
              <a:t>What he suffered on our behalf</a:t>
            </a:r>
            <a:r>
              <a:rPr lang="en-GB" sz="2000" b="1" dirty="0">
                <a:solidFill>
                  <a:schemeClr val="bg1"/>
                </a:solidFill>
                <a:latin typeface="Exo Regular"/>
                <a:cs typeface="Exo Regular"/>
              </a:rPr>
              <a:t> – </a:t>
            </a:r>
            <a:r>
              <a:rPr lang="en-GB" sz="2000" dirty="0">
                <a:solidFill>
                  <a:schemeClr val="bg1"/>
                </a:solidFill>
                <a:latin typeface="Exo Regular"/>
                <a:cs typeface="Exo Regular"/>
              </a:rPr>
              <a:t>Philippians 2:8 goes on to say “and became obedient unto death – even death on a cross!” </a:t>
            </a:r>
          </a:p>
          <a:p>
            <a:endParaRPr lang="en-GB" sz="2000" dirty="0">
              <a:solidFill>
                <a:schemeClr val="bg1"/>
              </a:solidFill>
              <a:latin typeface="Exo Regular"/>
              <a:cs typeface="Exo Regular"/>
            </a:endParaRPr>
          </a:p>
          <a:p>
            <a:endParaRPr lang="en-GB" sz="2000" dirty="0">
              <a:solidFill>
                <a:schemeClr val="bg1"/>
              </a:solidFill>
              <a:latin typeface="Exo Regular"/>
              <a:cs typeface="Exo Regular"/>
            </a:endParaRPr>
          </a:p>
        </p:txBody>
      </p:sp>
    </p:spTree>
    <p:extLst>
      <p:ext uri="{BB962C8B-B14F-4D97-AF65-F5344CB8AC3E}">
        <p14:creationId xmlns:p14="http://schemas.microsoft.com/office/powerpoint/2010/main" val="3851804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8E2F95E8-86C7-413A-97A2-C9A7AED6A26F}"/>
              </a:ext>
            </a:extLst>
          </p:cNvPr>
          <p:cNvSpPr/>
          <p:nvPr/>
        </p:nvSpPr>
        <p:spPr>
          <a:xfrm>
            <a:off x="468630" y="662940"/>
            <a:ext cx="7939420" cy="3908762"/>
          </a:xfrm>
          <a:prstGeom prst="rect">
            <a:avLst/>
          </a:prstGeom>
        </p:spPr>
        <p:txBody>
          <a:bodyPr wrap="square">
            <a:spAutoFit/>
          </a:bodyPr>
          <a:lstStyle/>
          <a:p>
            <a:r>
              <a:rPr lang="en-GB" sz="2000" b="1" u="sng" dirty="0">
                <a:solidFill>
                  <a:srgbClr val="FFFF00"/>
                </a:solidFill>
                <a:latin typeface="Exo Regular"/>
                <a:cs typeface="Exo Regular"/>
              </a:rPr>
              <a:t>Height</a:t>
            </a:r>
            <a:r>
              <a:rPr lang="en-GB" sz="2000" b="1" dirty="0">
                <a:solidFill>
                  <a:srgbClr val="FFFF00"/>
                </a:solidFill>
                <a:latin typeface="Exo Regular"/>
                <a:cs typeface="Exo Regular"/>
              </a:rPr>
              <a:t> </a:t>
            </a:r>
            <a:r>
              <a:rPr lang="en-GB" sz="2000" dirty="0">
                <a:solidFill>
                  <a:schemeClr val="bg1"/>
                </a:solidFill>
                <a:latin typeface="Exo Regular"/>
                <a:cs typeface="Exo Regular"/>
              </a:rPr>
              <a:t>–</a:t>
            </a:r>
            <a:r>
              <a:rPr lang="en-GB" sz="2000" b="1" dirty="0">
                <a:solidFill>
                  <a:srgbClr val="FFFF00"/>
                </a:solidFill>
                <a:latin typeface="Exo Regular"/>
                <a:cs typeface="Exo Regular"/>
              </a:rPr>
              <a:t> </a:t>
            </a:r>
            <a:r>
              <a:rPr lang="en-GB" sz="2000" dirty="0">
                <a:solidFill>
                  <a:schemeClr val="bg1"/>
                </a:solidFill>
                <a:latin typeface="Exo Regular"/>
                <a:cs typeface="Exo Regular"/>
              </a:rPr>
              <a:t>This dimension reminds us of God’s ultimate and </a:t>
            </a:r>
            <a:endParaRPr lang="en-GB" sz="2000" dirty="0" smtClean="0">
              <a:solidFill>
                <a:schemeClr val="bg1"/>
              </a:solidFill>
              <a:latin typeface="Exo Regular"/>
              <a:cs typeface="Exo Regular"/>
            </a:endParaRPr>
          </a:p>
          <a:p>
            <a:r>
              <a:rPr lang="en-GB" sz="2000" dirty="0" smtClean="0">
                <a:solidFill>
                  <a:schemeClr val="bg1"/>
                </a:solidFill>
                <a:latin typeface="Exo Regular"/>
                <a:cs typeface="Exo Regular"/>
              </a:rPr>
              <a:t>final </a:t>
            </a:r>
            <a:r>
              <a:rPr lang="en-GB" sz="2000" dirty="0">
                <a:solidFill>
                  <a:schemeClr val="bg1"/>
                </a:solidFill>
                <a:latin typeface="Exo Regular"/>
                <a:cs typeface="Exo Regular"/>
              </a:rPr>
              <a:t>purpose for us. </a:t>
            </a:r>
          </a:p>
          <a:p>
            <a:endParaRPr lang="en-GB" sz="2000" dirty="0">
              <a:solidFill>
                <a:schemeClr val="bg1"/>
              </a:solidFill>
              <a:latin typeface="Exo Regular"/>
              <a:cs typeface="Exo Regular"/>
            </a:endParaRPr>
          </a:p>
          <a:p>
            <a:r>
              <a:rPr lang="en-GB" sz="2000" dirty="0">
                <a:solidFill>
                  <a:schemeClr val="bg1"/>
                </a:solidFill>
                <a:latin typeface="Exo Regular"/>
                <a:cs typeface="Exo Regular"/>
              </a:rPr>
              <a:t>He is not satisfied with purchasing our forgiveness and delivering us from the pollution of this sinful world, He wants us to be there with Him in heaven and to spend our eternity there.</a:t>
            </a:r>
          </a:p>
          <a:p>
            <a:endParaRPr lang="en-GB" sz="2000" dirty="0">
              <a:solidFill>
                <a:schemeClr val="bg1"/>
              </a:solidFill>
              <a:latin typeface="Exo Regular"/>
              <a:cs typeface="Exo Regular"/>
            </a:endParaRPr>
          </a:p>
          <a:p>
            <a:r>
              <a:rPr lang="en-GB" sz="2000" dirty="0">
                <a:solidFill>
                  <a:schemeClr val="bg1"/>
                </a:solidFill>
                <a:latin typeface="Exo Regular"/>
                <a:cs typeface="Exo Regular"/>
              </a:rPr>
              <a:t> “And if I go and prepare a place for you, I will come back and take you to be with me that you also may be where I am.” John 14:3</a:t>
            </a:r>
          </a:p>
          <a:p>
            <a:endParaRPr lang="en-GB" dirty="0">
              <a:solidFill>
                <a:schemeClr val="bg1"/>
              </a:solidFill>
              <a:latin typeface="Exo Regular"/>
              <a:cs typeface="Exo Regular"/>
            </a:endParaRPr>
          </a:p>
          <a:p>
            <a:r>
              <a:rPr lang="en-GB" sz="3200" b="1" dirty="0">
                <a:solidFill>
                  <a:srgbClr val="FFFF00"/>
                </a:solidFill>
                <a:latin typeface="Exo Regular"/>
                <a:cs typeface="Exo Regular"/>
              </a:rPr>
              <a:t>Application</a:t>
            </a:r>
            <a:r>
              <a:rPr lang="en-GB" dirty="0">
                <a:solidFill>
                  <a:schemeClr val="bg1"/>
                </a:solidFill>
                <a:latin typeface="Exo Regular"/>
                <a:cs typeface="Exo Regular"/>
              </a:rPr>
              <a:t>: Do I take the time to contemplate the vastness of God’s love</a:t>
            </a:r>
            <a:r>
              <a:rPr lang="en-GB" dirty="0" smtClean="0">
                <a:solidFill>
                  <a:schemeClr val="bg1"/>
                </a:solidFill>
                <a:latin typeface="Exo Regular"/>
                <a:cs typeface="Exo Regular"/>
              </a:rPr>
              <a:t>?</a:t>
            </a:r>
            <a:endParaRPr lang="en-GB" dirty="0">
              <a:solidFill>
                <a:schemeClr val="bg1"/>
              </a:solidFill>
              <a:latin typeface="Exo Regular"/>
              <a:cs typeface="Exo Regular"/>
            </a:endParaRPr>
          </a:p>
        </p:txBody>
      </p:sp>
      <p:pic>
        <p:nvPicPr>
          <p:cNvPr id="6" name="Content Placeholder 3">
            <a:extLst>
              <a:ext uri="{FF2B5EF4-FFF2-40B4-BE49-F238E27FC236}">
                <a16:creationId xmlns:a16="http://schemas.microsoft.com/office/drawing/2014/main" xmlns="" id="{D86B2E4E-3F46-463C-8D4C-F8D036A06D4C}"/>
              </a:ext>
            </a:extLst>
          </p:cNvPr>
          <p:cNvPicPr>
            <a:picLocks noChangeAspect="1"/>
          </p:cNvPicPr>
          <p:nvPr/>
        </p:nvPicPr>
        <p:blipFill>
          <a:blip r:embed="rId2">
            <a:extLst>
              <a:ext uri="{837473B0-CC2E-450A-ABE3-18F120FF3D39}">
                <a1611:picAttrSrcUrl xmlns:a1611="http://schemas.microsoft.com/office/drawing/2016/11/main" xmlns="" r:id="rId3"/>
              </a:ext>
            </a:extLst>
          </a:blip>
          <a:stretch>
            <a:fillRect/>
          </a:stretch>
        </p:blipFill>
        <p:spPr>
          <a:xfrm>
            <a:off x="7703820" y="0"/>
            <a:ext cx="1440180" cy="1440180"/>
          </a:xfrm>
          <a:prstGeom prst="rect">
            <a:avLst/>
          </a:prstGeom>
        </p:spPr>
      </p:pic>
    </p:spTree>
    <p:extLst>
      <p:ext uri="{BB962C8B-B14F-4D97-AF65-F5344CB8AC3E}">
        <p14:creationId xmlns:p14="http://schemas.microsoft.com/office/powerpoint/2010/main" val="3005862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E028D669-044B-4918-8094-2D1444937529}"/>
              </a:ext>
            </a:extLst>
          </p:cNvPr>
          <p:cNvSpPr txBox="1"/>
          <p:nvPr/>
        </p:nvSpPr>
        <p:spPr>
          <a:xfrm>
            <a:off x="372140" y="494421"/>
            <a:ext cx="7570381" cy="584775"/>
          </a:xfrm>
          <a:prstGeom prst="rect">
            <a:avLst/>
          </a:prstGeom>
          <a:noFill/>
        </p:spPr>
        <p:txBody>
          <a:bodyPr wrap="square" rtlCol="0">
            <a:spAutoFit/>
          </a:bodyPr>
          <a:lstStyle/>
          <a:p>
            <a:r>
              <a:rPr lang="en-GB" sz="3200" b="1" dirty="0">
                <a:solidFill>
                  <a:srgbClr val="FFFF00"/>
                </a:solidFill>
                <a:latin typeface="Exo Regular"/>
              </a:rPr>
              <a:t>POWER for IMMEASURABLY MORE</a:t>
            </a:r>
          </a:p>
        </p:txBody>
      </p:sp>
      <p:sp>
        <p:nvSpPr>
          <p:cNvPr id="6" name="TextBox 5">
            <a:extLst>
              <a:ext uri="{FF2B5EF4-FFF2-40B4-BE49-F238E27FC236}">
                <a16:creationId xmlns:a16="http://schemas.microsoft.com/office/drawing/2014/main" xmlns="" id="{25A5EF32-99FD-4149-9138-8B7F7BD833AD}"/>
              </a:ext>
            </a:extLst>
          </p:cNvPr>
          <p:cNvSpPr txBox="1"/>
          <p:nvPr/>
        </p:nvSpPr>
        <p:spPr>
          <a:xfrm>
            <a:off x="372140" y="1212112"/>
            <a:ext cx="8091376" cy="3108544"/>
          </a:xfrm>
          <a:prstGeom prst="rect">
            <a:avLst/>
          </a:prstGeom>
          <a:noFill/>
        </p:spPr>
        <p:txBody>
          <a:bodyPr wrap="square" rtlCol="0">
            <a:spAutoFit/>
          </a:bodyPr>
          <a:lstStyle/>
          <a:p>
            <a:r>
              <a:rPr lang="en-GB" sz="2800" b="1" baseline="30000" dirty="0">
                <a:solidFill>
                  <a:prstClr val="white"/>
                </a:solidFill>
                <a:latin typeface="Exo Regular"/>
                <a:cs typeface="Exo Regular"/>
              </a:rPr>
              <a:t>20 </a:t>
            </a:r>
            <a:r>
              <a:rPr lang="en-GB" sz="2800" dirty="0">
                <a:solidFill>
                  <a:prstClr val="white"/>
                </a:solidFill>
                <a:latin typeface="Exo Regular"/>
                <a:cs typeface="Exo Regular"/>
              </a:rPr>
              <a:t>Now to him who is able to do immeasurably more than all we ask or imagine, according to his power that is at work within us,”</a:t>
            </a:r>
          </a:p>
          <a:p>
            <a:endParaRPr lang="en-GB" sz="2800" dirty="0">
              <a:solidFill>
                <a:prstClr val="white"/>
              </a:solidFill>
              <a:latin typeface="Exo Regular"/>
              <a:cs typeface="Exo Regular"/>
            </a:endParaRPr>
          </a:p>
          <a:p>
            <a:r>
              <a:rPr lang="en-GB" sz="2800" b="1" dirty="0">
                <a:solidFill>
                  <a:srgbClr val="FFFF00"/>
                </a:solidFill>
                <a:latin typeface="Exo Regular"/>
                <a:cs typeface="Exo Regular"/>
              </a:rPr>
              <a:t>Application</a:t>
            </a:r>
            <a:r>
              <a:rPr lang="en-GB" sz="2800" dirty="0">
                <a:solidFill>
                  <a:prstClr val="white"/>
                </a:solidFill>
                <a:latin typeface="Exo Regular"/>
                <a:cs typeface="Exo Regular"/>
              </a:rPr>
              <a:t>: Am I allowing God’s power to work in me so that I will see more accomplished through me for his glory?</a:t>
            </a:r>
            <a:endParaRPr lang="en-GB" sz="1600" dirty="0">
              <a:latin typeface="Exo Regular"/>
              <a:cs typeface="Exo Regular"/>
            </a:endParaRPr>
          </a:p>
        </p:txBody>
      </p:sp>
    </p:spTree>
    <p:extLst>
      <p:ext uri="{BB962C8B-B14F-4D97-AF65-F5344CB8AC3E}">
        <p14:creationId xmlns:p14="http://schemas.microsoft.com/office/powerpoint/2010/main" val="2717476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96926"/>
            <a:ext cx="8229600" cy="4425338"/>
          </a:xfrm>
        </p:spPr>
        <p:txBody>
          <a:bodyPr>
            <a:noAutofit/>
          </a:bodyPr>
          <a:lstStyle/>
          <a:p>
            <a:pPr marL="0" indent="0" algn="ctr">
              <a:buNone/>
            </a:pPr>
            <a:r>
              <a:rPr lang="en-GB" sz="1800" b="1" u="sng" dirty="0">
                <a:solidFill>
                  <a:srgbClr val="FFFFFF"/>
                </a:solidFill>
                <a:latin typeface="Exo Regular"/>
                <a:cs typeface="Exo Regular"/>
              </a:rPr>
              <a:t>PRAYER TIP</a:t>
            </a:r>
          </a:p>
          <a:p>
            <a:pPr marL="0" indent="0" algn="ctr">
              <a:buNone/>
            </a:pPr>
            <a:endParaRPr lang="en-GB" sz="1800" b="1" u="sng" dirty="0">
              <a:solidFill>
                <a:srgbClr val="FFFFFF"/>
              </a:solidFill>
              <a:latin typeface="Exo Regular"/>
              <a:cs typeface="Exo Regular"/>
            </a:endParaRPr>
          </a:p>
          <a:p>
            <a:pPr marL="0" indent="0">
              <a:buNone/>
            </a:pPr>
            <a:r>
              <a:rPr lang="en-GB" sz="1800" dirty="0">
                <a:solidFill>
                  <a:srgbClr val="FFFFFF"/>
                </a:solidFill>
                <a:latin typeface="Exo Regular"/>
                <a:cs typeface="Exo Regular"/>
              </a:rPr>
              <a:t>Father, I pray that out of your glorious riches you may strengthen ________________ with power through your Spirit in his inner being, so that Christ may settle down in every part of his life. </a:t>
            </a:r>
          </a:p>
          <a:p>
            <a:pPr marL="0" indent="0">
              <a:buNone/>
            </a:pPr>
            <a:endParaRPr lang="en-GB" sz="1800" dirty="0">
              <a:solidFill>
                <a:srgbClr val="FFFFFF"/>
              </a:solidFill>
              <a:latin typeface="Exo Regular"/>
              <a:cs typeface="Exo Regular"/>
            </a:endParaRPr>
          </a:p>
          <a:p>
            <a:pPr marL="0" indent="0">
              <a:buNone/>
            </a:pPr>
            <a:r>
              <a:rPr lang="en-GB" sz="1800" dirty="0">
                <a:solidFill>
                  <a:srgbClr val="FFFFFF"/>
                </a:solidFill>
                <a:latin typeface="Exo Regular"/>
                <a:cs typeface="Exo Regular"/>
              </a:rPr>
              <a:t>I pray that __________will have power, to grasp how massive your love is and will really know your love that goes way beyond our understanding. Please fill him with a greater measure of your fullness.</a:t>
            </a:r>
          </a:p>
          <a:p>
            <a:pPr marL="0" indent="0">
              <a:buNone/>
            </a:pPr>
            <a:endParaRPr lang="en-GB" sz="1800" dirty="0">
              <a:solidFill>
                <a:srgbClr val="FFFFFF"/>
              </a:solidFill>
              <a:latin typeface="Exo Regular"/>
              <a:cs typeface="Exo Regular"/>
            </a:endParaRPr>
          </a:p>
          <a:p>
            <a:pPr marL="0" indent="0">
              <a:buNone/>
            </a:pPr>
            <a:r>
              <a:rPr lang="en-GB" sz="1800" dirty="0">
                <a:solidFill>
                  <a:srgbClr val="FFFFFF"/>
                </a:solidFill>
                <a:latin typeface="Exo Regular"/>
                <a:cs typeface="Exo Regular"/>
              </a:rPr>
              <a:t>I pray that as more of your power is at work in  __________, he will see you accomplish amazing things in him and through him.</a:t>
            </a:r>
          </a:p>
          <a:p>
            <a:pPr marL="0" indent="0">
              <a:buNone/>
            </a:pPr>
            <a:endParaRPr lang="en-GB" sz="1800" dirty="0">
              <a:solidFill>
                <a:srgbClr val="FFFFFF"/>
              </a:solidFill>
              <a:latin typeface="Exo Regular"/>
              <a:cs typeface="Exo Regular"/>
            </a:endParaRPr>
          </a:p>
          <a:p>
            <a:pPr marL="0" indent="0">
              <a:buNone/>
            </a:pPr>
            <a:r>
              <a:rPr lang="en-GB" sz="1800" dirty="0">
                <a:solidFill>
                  <a:srgbClr val="FFFFFF"/>
                </a:solidFill>
                <a:latin typeface="Exo Regular"/>
                <a:cs typeface="Exo Regular"/>
              </a:rPr>
              <a:t>I ask this in the name of Jesus! Amen</a:t>
            </a:r>
            <a:r>
              <a:rPr lang="en-GB" sz="1800" dirty="0" smtClean="0">
                <a:solidFill>
                  <a:srgbClr val="FFFFFF"/>
                </a:solidFill>
                <a:latin typeface="Exo Regular"/>
                <a:cs typeface="Exo Regular"/>
              </a:rPr>
              <a:t>!</a:t>
            </a:r>
            <a:endParaRPr lang="en-GB" sz="1800" dirty="0">
              <a:solidFill>
                <a:srgbClr val="FFFFFF"/>
              </a:solidFill>
              <a:latin typeface="Exo Regular"/>
              <a:cs typeface="Exo Regular"/>
            </a:endParaRPr>
          </a:p>
        </p:txBody>
      </p:sp>
    </p:spTree>
    <p:extLst>
      <p:ext uri="{BB962C8B-B14F-4D97-AF65-F5344CB8AC3E}">
        <p14:creationId xmlns:p14="http://schemas.microsoft.com/office/powerpoint/2010/main" val="1777104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3" descr="PRAYING WITH PAUL SERIES IMAG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2420225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96926"/>
            <a:ext cx="8229600" cy="4197697"/>
          </a:xfrm>
        </p:spPr>
        <p:txBody>
          <a:bodyPr>
            <a:noAutofit/>
          </a:bodyPr>
          <a:lstStyle/>
          <a:p>
            <a:pPr marL="0" indent="0">
              <a:buNone/>
            </a:pPr>
            <a:r>
              <a:rPr lang="en-GB" sz="2800" b="1" baseline="30000" dirty="0">
                <a:solidFill>
                  <a:schemeClr val="bg1"/>
                </a:solidFill>
                <a:latin typeface="Exo Regular"/>
                <a:cs typeface="Exo Regular"/>
              </a:rPr>
              <a:t>16 </a:t>
            </a:r>
            <a:r>
              <a:rPr lang="en-GB" sz="2800" dirty="0">
                <a:solidFill>
                  <a:schemeClr val="bg1"/>
                </a:solidFill>
                <a:latin typeface="Exo Regular"/>
                <a:cs typeface="Exo Regular"/>
              </a:rPr>
              <a:t>I pray that out of his glorious riches he may strengthen you with power through his Spirit in your inner being, </a:t>
            </a:r>
            <a:r>
              <a:rPr lang="en-GB" sz="2800" b="1" baseline="30000" dirty="0">
                <a:solidFill>
                  <a:schemeClr val="bg1"/>
                </a:solidFill>
                <a:latin typeface="Exo Regular"/>
                <a:cs typeface="Exo Regular"/>
              </a:rPr>
              <a:t>17 </a:t>
            </a:r>
            <a:r>
              <a:rPr lang="en-GB" sz="2800" dirty="0">
                <a:solidFill>
                  <a:schemeClr val="bg1"/>
                </a:solidFill>
                <a:latin typeface="Exo Regular"/>
                <a:cs typeface="Exo Regular"/>
              </a:rPr>
              <a:t>so that Christ may dwell in your hearts through faith. And I pray that you, being rooted and established in love, </a:t>
            </a:r>
            <a:r>
              <a:rPr lang="en-GB" sz="2800" b="1" baseline="30000" dirty="0">
                <a:solidFill>
                  <a:schemeClr val="bg1"/>
                </a:solidFill>
                <a:latin typeface="Exo Regular"/>
                <a:cs typeface="Exo Regular"/>
              </a:rPr>
              <a:t>18 </a:t>
            </a:r>
            <a:r>
              <a:rPr lang="en-GB" sz="2800" dirty="0">
                <a:solidFill>
                  <a:schemeClr val="bg1"/>
                </a:solidFill>
                <a:latin typeface="Exo Regular"/>
                <a:cs typeface="Exo Regular"/>
              </a:rPr>
              <a:t>may have power, together with all the saints, to grasp how wide and long and high and deep is the love of Christ, </a:t>
            </a:r>
            <a:endParaRPr lang="en-GB" sz="2400" dirty="0">
              <a:solidFill>
                <a:schemeClr val="bg1"/>
              </a:solidFill>
              <a:latin typeface="Exo Regular"/>
              <a:cs typeface="Exo Regular"/>
            </a:endParaRPr>
          </a:p>
        </p:txBody>
      </p:sp>
    </p:spTree>
    <p:extLst>
      <p:ext uri="{BB962C8B-B14F-4D97-AF65-F5344CB8AC3E}">
        <p14:creationId xmlns:p14="http://schemas.microsoft.com/office/powerpoint/2010/main" val="2739477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96926"/>
            <a:ext cx="8229600" cy="4437964"/>
          </a:xfrm>
        </p:spPr>
        <p:txBody>
          <a:bodyPr>
            <a:noAutofit/>
          </a:bodyPr>
          <a:lstStyle/>
          <a:p>
            <a:pPr marL="0" indent="0">
              <a:buNone/>
            </a:pPr>
            <a:r>
              <a:rPr lang="en-GB" sz="2800" baseline="30000" dirty="0">
                <a:solidFill>
                  <a:schemeClr val="bg1"/>
                </a:solidFill>
                <a:latin typeface="Exo Regular"/>
                <a:cs typeface="Exo Regular"/>
              </a:rPr>
              <a:t>19</a:t>
            </a:r>
            <a:r>
              <a:rPr lang="en-GB" sz="2800" dirty="0">
                <a:solidFill>
                  <a:schemeClr val="bg1"/>
                </a:solidFill>
                <a:latin typeface="Exo Regular"/>
                <a:cs typeface="Exo Regular"/>
              </a:rPr>
              <a:t> and to know this love that surpasses knowledge—that you may be filled to the measure of all the fullness of God. </a:t>
            </a:r>
            <a:r>
              <a:rPr lang="en-GB" sz="2800" baseline="30000" dirty="0">
                <a:solidFill>
                  <a:schemeClr val="bg1"/>
                </a:solidFill>
                <a:latin typeface="Exo Regular"/>
                <a:cs typeface="Exo Regular"/>
              </a:rPr>
              <a:t>20</a:t>
            </a:r>
            <a:r>
              <a:rPr lang="en-GB" sz="2800" dirty="0">
                <a:solidFill>
                  <a:schemeClr val="bg1"/>
                </a:solidFill>
                <a:latin typeface="Exo Regular"/>
                <a:cs typeface="Exo Regular"/>
              </a:rPr>
              <a:t> Now to him who is able to do immeasurably more than all we ask or imagine, according to his power that is at work within us, </a:t>
            </a:r>
            <a:r>
              <a:rPr lang="en-GB" sz="2800" baseline="30000" dirty="0">
                <a:solidFill>
                  <a:schemeClr val="bg1"/>
                </a:solidFill>
                <a:latin typeface="Exo Regular"/>
                <a:cs typeface="Exo Regular"/>
              </a:rPr>
              <a:t>21 </a:t>
            </a:r>
            <a:r>
              <a:rPr lang="en-GB" sz="2800" dirty="0">
                <a:solidFill>
                  <a:schemeClr val="bg1"/>
                </a:solidFill>
                <a:latin typeface="Exo Regular"/>
                <a:cs typeface="Exo Regular"/>
              </a:rPr>
              <a:t>to him be glory in the church and in Christ Jesus throughout all generations, for ever and ever! Amen.</a:t>
            </a:r>
          </a:p>
          <a:p>
            <a:pPr marL="0" indent="0">
              <a:buNone/>
            </a:pPr>
            <a:endParaRPr lang="en-GB" sz="2200" dirty="0">
              <a:solidFill>
                <a:schemeClr val="bg1"/>
              </a:solidFill>
              <a:latin typeface="Exo Regular"/>
              <a:cs typeface="Exo Regular"/>
            </a:endParaRPr>
          </a:p>
        </p:txBody>
      </p:sp>
    </p:spTree>
    <p:extLst>
      <p:ext uri="{BB962C8B-B14F-4D97-AF65-F5344CB8AC3E}">
        <p14:creationId xmlns:p14="http://schemas.microsoft.com/office/powerpoint/2010/main" val="296081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 y="396926"/>
            <a:ext cx="8469630" cy="4197697"/>
          </a:xfrm>
        </p:spPr>
        <p:txBody>
          <a:bodyPr>
            <a:noAutofit/>
          </a:bodyPr>
          <a:lstStyle/>
          <a:p>
            <a:pPr marL="514350" indent="-514350" algn="ctr">
              <a:buAutoNum type="arabicPeriod"/>
            </a:pPr>
            <a:r>
              <a:rPr lang="en-GB" sz="2800" b="1" dirty="0">
                <a:solidFill>
                  <a:schemeClr val="bg1"/>
                </a:solidFill>
                <a:latin typeface="Exo Regular"/>
                <a:cs typeface="Exo Regular"/>
              </a:rPr>
              <a:t>POWER for STRENGTH</a:t>
            </a:r>
          </a:p>
          <a:p>
            <a:pPr marL="0" indent="0" algn="ctr">
              <a:buNone/>
            </a:pPr>
            <a:endParaRPr lang="en-GB" sz="2800" b="1" dirty="0">
              <a:solidFill>
                <a:schemeClr val="bg1"/>
              </a:solidFill>
              <a:latin typeface="Exo Regular"/>
              <a:cs typeface="Exo Regular"/>
            </a:endParaRPr>
          </a:p>
          <a:p>
            <a:pPr marL="0" indent="0" algn="ctr">
              <a:buNone/>
            </a:pPr>
            <a:r>
              <a:rPr lang="en-GB" sz="2800" b="1" dirty="0">
                <a:solidFill>
                  <a:schemeClr val="bg1"/>
                </a:solidFill>
                <a:latin typeface="Exo Regular"/>
                <a:cs typeface="Exo Regular"/>
              </a:rPr>
              <a:t>2. POWER for PURPOSE</a:t>
            </a:r>
          </a:p>
          <a:p>
            <a:pPr marL="0" indent="0" algn="ctr">
              <a:buNone/>
            </a:pPr>
            <a:endParaRPr lang="en-GB" sz="2800" b="1" dirty="0">
              <a:solidFill>
                <a:schemeClr val="bg1"/>
              </a:solidFill>
              <a:latin typeface="Exo Regular"/>
              <a:cs typeface="Exo Regular"/>
            </a:endParaRPr>
          </a:p>
          <a:p>
            <a:pPr marL="0" indent="0" algn="ctr">
              <a:buNone/>
            </a:pPr>
            <a:r>
              <a:rPr lang="en-GB" sz="2800" b="1" dirty="0">
                <a:solidFill>
                  <a:schemeClr val="bg1"/>
                </a:solidFill>
                <a:latin typeface="Exo Regular"/>
                <a:cs typeface="Exo Regular"/>
              </a:rPr>
              <a:t>3. POWER for EXPERIENCING GOD’S LOVE</a:t>
            </a:r>
          </a:p>
          <a:p>
            <a:pPr marL="0" indent="0" algn="ctr">
              <a:buNone/>
            </a:pPr>
            <a:endParaRPr lang="en-GB" sz="2800" b="1" dirty="0">
              <a:solidFill>
                <a:schemeClr val="bg1"/>
              </a:solidFill>
              <a:latin typeface="Exo Regular"/>
              <a:cs typeface="Exo Regular"/>
            </a:endParaRPr>
          </a:p>
          <a:p>
            <a:pPr marL="0" indent="0" algn="ctr">
              <a:buNone/>
            </a:pPr>
            <a:r>
              <a:rPr lang="en-GB" sz="2800" b="1" dirty="0">
                <a:solidFill>
                  <a:schemeClr val="bg1"/>
                </a:solidFill>
                <a:latin typeface="Exo Regular"/>
                <a:cs typeface="Exo Regular"/>
              </a:rPr>
              <a:t>4. POWER for IMMEASURABLY MORE</a:t>
            </a:r>
          </a:p>
        </p:txBody>
      </p:sp>
    </p:spTree>
    <p:extLst>
      <p:ext uri="{BB962C8B-B14F-4D97-AF65-F5344CB8AC3E}">
        <p14:creationId xmlns:p14="http://schemas.microsoft.com/office/powerpoint/2010/main" val="3883412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96926"/>
            <a:ext cx="8229600" cy="4197697"/>
          </a:xfrm>
        </p:spPr>
        <p:txBody>
          <a:bodyPr>
            <a:noAutofit/>
          </a:bodyPr>
          <a:lstStyle/>
          <a:p>
            <a:pPr marL="0" indent="0">
              <a:buNone/>
            </a:pPr>
            <a:r>
              <a:rPr lang="en-GB" b="1" dirty="0">
                <a:solidFill>
                  <a:srgbClr val="FFFF00"/>
                </a:solidFill>
                <a:latin typeface="Exo Regular"/>
                <a:cs typeface="Exo Regular"/>
              </a:rPr>
              <a:t>POWER for STRENGTH</a:t>
            </a:r>
          </a:p>
          <a:p>
            <a:pPr marL="0" indent="0">
              <a:buNone/>
            </a:pPr>
            <a:endParaRPr lang="en-GB" b="1" dirty="0">
              <a:solidFill>
                <a:srgbClr val="FFFF00"/>
              </a:solidFill>
              <a:latin typeface="Exo Regular"/>
              <a:cs typeface="Exo Regular"/>
            </a:endParaRPr>
          </a:p>
          <a:p>
            <a:pPr marL="0" indent="0">
              <a:buNone/>
            </a:pPr>
            <a:r>
              <a:rPr lang="en-GB" b="1" baseline="30000" dirty="0">
                <a:solidFill>
                  <a:schemeClr val="bg1"/>
                </a:solidFill>
                <a:latin typeface="Exo Regular"/>
                <a:cs typeface="Exo Regular"/>
              </a:rPr>
              <a:t>16 </a:t>
            </a:r>
            <a:r>
              <a:rPr lang="en-GB" dirty="0">
                <a:solidFill>
                  <a:schemeClr val="bg1"/>
                </a:solidFill>
                <a:latin typeface="Exo Regular"/>
                <a:cs typeface="Exo Regular"/>
              </a:rPr>
              <a:t>I pray that out of his glorious riches he may strengthen you with power through his Spirit in your inner being,</a:t>
            </a:r>
          </a:p>
          <a:p>
            <a:pPr marL="0" indent="0">
              <a:buNone/>
            </a:pPr>
            <a:endParaRPr lang="en-GB" b="1" dirty="0">
              <a:solidFill>
                <a:schemeClr val="bg1"/>
              </a:solidFill>
              <a:latin typeface="Exo Regular"/>
              <a:cs typeface="Exo Regular"/>
            </a:endParaRPr>
          </a:p>
          <a:p>
            <a:pPr marL="0" indent="0">
              <a:buNone/>
            </a:pPr>
            <a:r>
              <a:rPr lang="en-GB" b="1" dirty="0">
                <a:solidFill>
                  <a:srgbClr val="FFFF00"/>
                </a:solidFill>
                <a:latin typeface="Exo Regular"/>
                <a:cs typeface="Exo Regular"/>
              </a:rPr>
              <a:t>What is your ‘inner being’?</a:t>
            </a:r>
          </a:p>
          <a:p>
            <a:pPr marL="0" indent="0">
              <a:buNone/>
            </a:pPr>
            <a:endParaRPr lang="en-GB" sz="2800" b="1" baseline="30000" dirty="0">
              <a:solidFill>
                <a:srgbClr val="FFFF00"/>
              </a:solidFill>
              <a:latin typeface="Exo Regular"/>
              <a:cs typeface="Exo Regular"/>
            </a:endParaRPr>
          </a:p>
        </p:txBody>
      </p:sp>
    </p:spTree>
    <p:extLst>
      <p:ext uri="{BB962C8B-B14F-4D97-AF65-F5344CB8AC3E}">
        <p14:creationId xmlns:p14="http://schemas.microsoft.com/office/powerpoint/2010/main" val="2469256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96926"/>
            <a:ext cx="8229600" cy="4197697"/>
          </a:xfrm>
        </p:spPr>
        <p:txBody>
          <a:bodyPr>
            <a:noAutofit/>
          </a:bodyPr>
          <a:lstStyle/>
          <a:p>
            <a:pPr marL="0" indent="0">
              <a:buNone/>
            </a:pPr>
            <a:r>
              <a:rPr lang="en-GB" dirty="0">
                <a:solidFill>
                  <a:schemeClr val="bg1"/>
                </a:solidFill>
                <a:latin typeface="Exo Regular"/>
                <a:cs typeface="Exo Regular"/>
              </a:rPr>
              <a:t>“The inner man is the opposite of the body and all its faculties and functions. It is this other man that is apart from them, the innermost part of our being, the spiritual part of our being. It includes the heart, and the mind, and the soul, and the spirit of the regenerate man, the man that is in Christ Jesus.” </a:t>
            </a:r>
            <a:r>
              <a:rPr lang="en-GB" sz="2000" dirty="0">
                <a:solidFill>
                  <a:schemeClr val="bg1"/>
                </a:solidFill>
                <a:latin typeface="Exo Regular"/>
                <a:cs typeface="Exo Regular"/>
              </a:rPr>
              <a:t>D. Martyn Lloyd-Jones</a:t>
            </a:r>
          </a:p>
          <a:p>
            <a:pPr marL="0" indent="0">
              <a:buNone/>
            </a:pPr>
            <a:endParaRPr lang="en-GB" sz="2000" dirty="0">
              <a:solidFill>
                <a:schemeClr val="bg1"/>
              </a:solidFill>
              <a:latin typeface="Exo Regular"/>
              <a:cs typeface="Exo Regular"/>
            </a:endParaRPr>
          </a:p>
          <a:p>
            <a:pPr marL="0" indent="0">
              <a:buNone/>
            </a:pPr>
            <a:endParaRPr lang="is-IS" sz="2000" dirty="0">
              <a:solidFill>
                <a:schemeClr val="bg1"/>
              </a:solidFill>
              <a:latin typeface="Exo Regular"/>
              <a:cs typeface="Exo Regular"/>
            </a:endParaRPr>
          </a:p>
        </p:txBody>
      </p:sp>
    </p:spTree>
    <p:extLst>
      <p:ext uri="{BB962C8B-B14F-4D97-AF65-F5344CB8AC3E}">
        <p14:creationId xmlns:p14="http://schemas.microsoft.com/office/powerpoint/2010/main" val="1548425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96926"/>
            <a:ext cx="8229600" cy="4197697"/>
          </a:xfrm>
        </p:spPr>
        <p:txBody>
          <a:bodyPr>
            <a:noAutofit/>
          </a:bodyPr>
          <a:lstStyle/>
          <a:p>
            <a:pPr marL="0" indent="0">
              <a:buNone/>
            </a:pPr>
            <a:r>
              <a:rPr lang="is-IS" dirty="0">
                <a:solidFill>
                  <a:schemeClr val="bg1"/>
                </a:solidFill>
                <a:latin typeface="Exo Regular"/>
                <a:cs typeface="Exo Regular"/>
              </a:rPr>
              <a:t>Paul is clear that this POWER from God through his Holy Spirit to strengthen us is what ALL Christians need NOT just a select few. </a:t>
            </a:r>
          </a:p>
          <a:p>
            <a:pPr marL="0" indent="0">
              <a:buNone/>
            </a:pPr>
            <a:endParaRPr lang="is-IS" dirty="0">
              <a:solidFill>
                <a:schemeClr val="bg1"/>
              </a:solidFill>
              <a:latin typeface="Exo Regular"/>
              <a:cs typeface="Exo Regular"/>
            </a:endParaRPr>
          </a:p>
          <a:p>
            <a:pPr marL="0" indent="0">
              <a:buNone/>
            </a:pPr>
            <a:r>
              <a:rPr lang="is-IS" b="1" dirty="0">
                <a:solidFill>
                  <a:srgbClr val="FFFF00"/>
                </a:solidFill>
                <a:latin typeface="Exo Regular"/>
                <a:cs typeface="Exo Regular"/>
              </a:rPr>
              <a:t>Application</a:t>
            </a:r>
            <a:r>
              <a:rPr lang="is-IS" dirty="0">
                <a:solidFill>
                  <a:schemeClr val="bg1"/>
                </a:solidFill>
                <a:latin typeface="Exo Regular"/>
                <a:cs typeface="Exo Regular"/>
              </a:rPr>
              <a:t>: Are you hungry for God‘s strengthening POWER through his Spirit to go into the depths of your inner being?</a:t>
            </a:r>
          </a:p>
        </p:txBody>
      </p:sp>
    </p:spTree>
    <p:extLst>
      <p:ext uri="{BB962C8B-B14F-4D97-AF65-F5344CB8AC3E}">
        <p14:creationId xmlns:p14="http://schemas.microsoft.com/office/powerpoint/2010/main" val="2312527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96926"/>
            <a:ext cx="8229600" cy="4197697"/>
          </a:xfrm>
        </p:spPr>
        <p:txBody>
          <a:bodyPr>
            <a:noAutofit/>
          </a:bodyPr>
          <a:lstStyle/>
          <a:p>
            <a:pPr marL="0" indent="0">
              <a:buNone/>
            </a:pPr>
            <a:r>
              <a:rPr lang="is-IS" b="1" dirty="0">
                <a:solidFill>
                  <a:srgbClr val="FFFF00"/>
                </a:solidFill>
                <a:latin typeface="Exo Regular"/>
                <a:cs typeface="Exo Regular"/>
              </a:rPr>
              <a:t>POWER for </a:t>
            </a:r>
            <a:r>
              <a:rPr lang="is-IS" b="1" dirty="0" smtClean="0">
                <a:solidFill>
                  <a:srgbClr val="FFFF00"/>
                </a:solidFill>
                <a:latin typeface="Exo Regular"/>
                <a:cs typeface="Exo Regular"/>
              </a:rPr>
              <a:t>PURPOSE</a:t>
            </a:r>
            <a:endParaRPr lang="is-IS" b="1" dirty="0">
              <a:solidFill>
                <a:srgbClr val="FFFF00"/>
              </a:solidFill>
              <a:latin typeface="Exo Regular"/>
              <a:cs typeface="Exo Regular"/>
            </a:endParaRPr>
          </a:p>
          <a:p>
            <a:pPr marL="0" indent="0">
              <a:buNone/>
            </a:pPr>
            <a:r>
              <a:rPr lang="en-GB" b="1" baseline="30000" dirty="0">
                <a:solidFill>
                  <a:schemeClr val="bg1"/>
                </a:solidFill>
                <a:latin typeface="Exo Regular"/>
                <a:cs typeface="Exo Regular"/>
              </a:rPr>
              <a:t>17 </a:t>
            </a:r>
            <a:r>
              <a:rPr lang="en-GB" dirty="0">
                <a:solidFill>
                  <a:schemeClr val="bg1"/>
                </a:solidFill>
                <a:latin typeface="Exo Regular"/>
                <a:cs typeface="Exo Regular"/>
              </a:rPr>
              <a:t>so that Christ may dwell in your hearts through faith</a:t>
            </a:r>
            <a:r>
              <a:rPr lang="en-GB" dirty="0" smtClean="0">
                <a:solidFill>
                  <a:schemeClr val="bg1"/>
                </a:solidFill>
                <a:latin typeface="Exo Regular"/>
                <a:cs typeface="Exo Regular"/>
              </a:rPr>
              <a:t>.</a:t>
            </a:r>
          </a:p>
          <a:p>
            <a:pPr marL="0" indent="0">
              <a:buNone/>
            </a:pPr>
            <a:endParaRPr lang="en-GB" dirty="0" smtClean="0">
              <a:solidFill>
                <a:schemeClr val="bg1"/>
              </a:solidFill>
              <a:latin typeface="Exo Regular"/>
              <a:cs typeface="Exo Regular"/>
            </a:endParaRPr>
          </a:p>
          <a:p>
            <a:pPr marL="0" indent="0">
              <a:buNone/>
            </a:pPr>
            <a:r>
              <a:rPr lang="en-GB" dirty="0" smtClean="0">
                <a:solidFill>
                  <a:schemeClr val="bg1"/>
                </a:solidFill>
                <a:latin typeface="Exo Regular"/>
                <a:cs typeface="Exo Regular"/>
              </a:rPr>
              <a:t>Some </a:t>
            </a:r>
            <a:r>
              <a:rPr lang="en-GB" dirty="0">
                <a:solidFill>
                  <a:schemeClr val="bg1"/>
                </a:solidFill>
                <a:latin typeface="Exo Regular"/>
                <a:cs typeface="Exo Regular"/>
              </a:rPr>
              <a:t>people may say ‘I thought I had already asked Jesus into my heart when I became a Christian?’</a:t>
            </a:r>
          </a:p>
          <a:p>
            <a:pPr marL="0" indent="0">
              <a:buNone/>
            </a:pPr>
            <a:endParaRPr lang="en-GB" b="1" dirty="0">
              <a:solidFill>
                <a:schemeClr val="bg1"/>
              </a:solidFill>
              <a:latin typeface="Exo Regular"/>
              <a:cs typeface="Exo Regular"/>
            </a:endParaRPr>
          </a:p>
          <a:p>
            <a:pPr marL="0" indent="0">
              <a:buNone/>
            </a:pPr>
            <a:endParaRPr lang="is-IS" b="1" dirty="0">
              <a:solidFill>
                <a:srgbClr val="FFFF00"/>
              </a:solidFill>
              <a:latin typeface="Exo Regular"/>
              <a:cs typeface="Exo Regular"/>
            </a:endParaRPr>
          </a:p>
        </p:txBody>
      </p:sp>
    </p:spTree>
    <p:extLst>
      <p:ext uri="{BB962C8B-B14F-4D97-AF65-F5344CB8AC3E}">
        <p14:creationId xmlns:p14="http://schemas.microsoft.com/office/powerpoint/2010/main" val="1143187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96926"/>
            <a:ext cx="8229600" cy="4197697"/>
          </a:xfrm>
        </p:spPr>
        <p:txBody>
          <a:bodyPr>
            <a:noAutofit/>
          </a:bodyPr>
          <a:lstStyle/>
          <a:p>
            <a:pPr marL="0" indent="0">
              <a:buNone/>
            </a:pPr>
            <a:r>
              <a:rPr lang="is-IS" sz="2800" dirty="0">
                <a:solidFill>
                  <a:schemeClr val="bg1"/>
                </a:solidFill>
                <a:latin typeface="Exo Regular"/>
                <a:cs typeface="Exo Regular"/>
              </a:rPr>
              <a:t>We need to remember that Paul is writing to people who are already Christians and he is saying that the PURPOSE in God strengthening you in your inner being is </a:t>
            </a:r>
            <a:r>
              <a:rPr lang="is-IS" sz="2800" b="1" u="sng" dirty="0">
                <a:solidFill>
                  <a:srgbClr val="FFFF00"/>
                </a:solidFill>
                <a:latin typeface="Exo Regular"/>
                <a:cs typeface="Exo Regular"/>
              </a:rPr>
              <a:t>that Christ may dwell in your hearts through faith</a:t>
            </a:r>
            <a:r>
              <a:rPr lang="is-IS" sz="2800" dirty="0">
                <a:solidFill>
                  <a:schemeClr val="bg1"/>
                </a:solidFill>
                <a:latin typeface="Exo Regular"/>
                <a:cs typeface="Exo Regular"/>
              </a:rPr>
              <a:t>.</a:t>
            </a:r>
          </a:p>
          <a:p>
            <a:pPr marL="0" indent="0">
              <a:buNone/>
            </a:pPr>
            <a:endParaRPr lang="is-IS" sz="2800" dirty="0">
              <a:solidFill>
                <a:schemeClr val="bg1"/>
              </a:solidFill>
              <a:latin typeface="Exo Regular"/>
              <a:cs typeface="Exo Regular"/>
            </a:endParaRPr>
          </a:p>
          <a:p>
            <a:pPr marL="0" indent="0">
              <a:buNone/>
            </a:pPr>
            <a:r>
              <a:rPr lang="is-IS" sz="2800" u="sng" dirty="0">
                <a:solidFill>
                  <a:schemeClr val="bg1"/>
                </a:solidFill>
                <a:latin typeface="Exo Regular"/>
                <a:cs typeface="Exo Regular"/>
              </a:rPr>
              <a:t>What does this mean?</a:t>
            </a:r>
          </a:p>
          <a:p>
            <a:pPr marL="0" indent="0">
              <a:buNone/>
            </a:pPr>
            <a:r>
              <a:rPr lang="is-IS" sz="2800" dirty="0" smtClean="0">
                <a:solidFill>
                  <a:schemeClr val="bg1"/>
                </a:solidFill>
                <a:latin typeface="Exo Regular"/>
                <a:cs typeface="Exo Regular"/>
              </a:rPr>
              <a:t>“</a:t>
            </a:r>
            <a:r>
              <a:rPr lang="is-IS" sz="2800" dirty="0">
                <a:solidFill>
                  <a:schemeClr val="bg1"/>
                </a:solidFill>
                <a:latin typeface="Exo Regular"/>
                <a:cs typeface="Exo Regular"/>
              </a:rPr>
              <a:t>Dwell“ – compound word which basically means to “live in as a house“. </a:t>
            </a:r>
          </a:p>
          <a:p>
            <a:pPr marL="0" indent="0">
              <a:buNone/>
            </a:pPr>
            <a:endParaRPr lang="is-IS" sz="2800" dirty="0">
              <a:solidFill>
                <a:schemeClr val="bg1"/>
              </a:solidFill>
              <a:latin typeface="Exo Regular"/>
              <a:cs typeface="Exo Regular"/>
            </a:endParaRPr>
          </a:p>
          <a:p>
            <a:pPr marL="0" indent="0">
              <a:buNone/>
            </a:pPr>
            <a:endParaRPr lang="is-IS" sz="2000" dirty="0">
              <a:solidFill>
                <a:schemeClr val="bg1"/>
              </a:solidFill>
              <a:latin typeface="Exo Regular"/>
              <a:cs typeface="Exo Regular"/>
            </a:endParaRPr>
          </a:p>
        </p:txBody>
      </p:sp>
    </p:spTree>
    <p:extLst>
      <p:ext uri="{BB962C8B-B14F-4D97-AF65-F5344CB8AC3E}">
        <p14:creationId xmlns:p14="http://schemas.microsoft.com/office/powerpoint/2010/main" val="136116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681</TotalTime>
  <Words>738</Words>
  <Application>Microsoft Macintosh PowerPoint</Application>
  <PresentationFormat>On-screen Show (16:9)</PresentationFormat>
  <Paragraphs>72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City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PRAYING WITH PAUL</dc:title>
  <dc:creator>Hugh Pearce</dc:creator>
  <cp:lastModifiedBy>Hugh Pearce</cp:lastModifiedBy>
  <cp:revision>70</cp:revision>
  <dcterms:created xsi:type="dcterms:W3CDTF">2018-01-02T12:51:28Z</dcterms:created>
  <dcterms:modified xsi:type="dcterms:W3CDTF">2018-01-23T17:21:42Z</dcterms:modified>
</cp:coreProperties>
</file>