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66" r:id="rId2"/>
    <p:sldId id="264" r:id="rId3"/>
    <p:sldId id="287" r:id="rId4"/>
    <p:sldId id="288" r:id="rId5"/>
    <p:sldId id="289" r:id="rId6"/>
    <p:sldId id="290" r:id="rId7"/>
    <p:sldId id="291" r:id="rId8"/>
    <p:sldId id="292" r:id="rId9"/>
    <p:sldId id="293" r:id="rId10"/>
    <p:sldId id="294" r:id="rId11"/>
    <p:sldId id="295" r:id="rId12"/>
    <p:sldId id="296" r:id="rId13"/>
    <p:sldId id="258"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6CB4"/>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9" d="100"/>
          <a:sy n="119" d="100"/>
        </p:scale>
        <p:origin x="-1192" y="-10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0BBB81-01A6-9B4B-89C6-88B816F78E63}" type="datetimeFigureOut">
              <a:rPr lang="en-US" smtClean="0"/>
              <a:t>21/01/18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0212B-C5EC-B84D-B693-141D08B2F632}" type="slidenum">
              <a:rPr lang="en-GB" smtClean="0"/>
              <a:t>‹#›</a:t>
            </a:fld>
            <a:endParaRPr lang="en-GB"/>
          </a:p>
        </p:txBody>
      </p:sp>
    </p:spTree>
    <p:extLst>
      <p:ext uri="{BB962C8B-B14F-4D97-AF65-F5344CB8AC3E}">
        <p14:creationId xmlns:p14="http://schemas.microsoft.com/office/powerpoint/2010/main" val="30741018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GB"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GB"/>
          </a:p>
        </p:txBody>
      </p:sp>
      <p:sp>
        <p:nvSpPr>
          <p:cNvPr id="4" name="Date Placeholder 3"/>
          <p:cNvSpPr>
            <a:spLocks noGrp="1"/>
          </p:cNvSpPr>
          <p:nvPr>
            <p:ph type="dt" sz="half" idx="10"/>
          </p:nvPr>
        </p:nvSpPr>
        <p:spPr/>
        <p:txBody>
          <a:bodyPr/>
          <a:lstStyle/>
          <a:p>
            <a:fld id="{E6933B6F-8A00-7B4F-B76A-321B5582E8F9}" type="datetimeFigureOut">
              <a:rPr lang="en-US" smtClean="0"/>
              <a:t>21/01/18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316413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E6933B6F-8A00-7B4F-B76A-321B5582E8F9}" type="datetimeFigureOut">
              <a:rPr lang="en-US" smtClean="0"/>
              <a:t>21/01/18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2822552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GB" smtClean="0"/>
              <a:t>Click to edit Master title style</a:t>
            </a:r>
            <a:endParaRPr lang="en-GB"/>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E6933B6F-8A00-7B4F-B76A-321B5582E8F9}" type="datetimeFigureOut">
              <a:rPr lang="en-US" smtClean="0"/>
              <a:t>21/01/18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275041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10"/>
          </p:nvPr>
        </p:nvSpPr>
        <p:spPr/>
        <p:txBody>
          <a:bodyPr/>
          <a:lstStyle/>
          <a:p>
            <a:fld id="{E6933B6F-8A00-7B4F-B76A-321B5582E8F9}" type="datetimeFigureOut">
              <a:rPr lang="en-US" smtClean="0"/>
              <a:t>21/01/18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95765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GB"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E6933B6F-8A00-7B4F-B76A-321B5582E8F9}" type="datetimeFigureOut">
              <a:rPr lang="en-US" smtClean="0"/>
              <a:t>21/01/18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244271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Date Placeholder 4"/>
          <p:cNvSpPr>
            <a:spLocks noGrp="1"/>
          </p:cNvSpPr>
          <p:nvPr>
            <p:ph type="dt" sz="half" idx="10"/>
          </p:nvPr>
        </p:nvSpPr>
        <p:spPr/>
        <p:txBody>
          <a:bodyPr/>
          <a:lstStyle/>
          <a:p>
            <a:fld id="{E6933B6F-8A00-7B4F-B76A-321B5582E8F9}" type="datetimeFigureOut">
              <a:rPr lang="en-US" smtClean="0"/>
              <a:t>21/01/18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46609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GB"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7" name="Date Placeholder 6"/>
          <p:cNvSpPr>
            <a:spLocks noGrp="1"/>
          </p:cNvSpPr>
          <p:nvPr>
            <p:ph type="dt" sz="half" idx="10"/>
          </p:nvPr>
        </p:nvSpPr>
        <p:spPr/>
        <p:txBody>
          <a:bodyPr/>
          <a:lstStyle/>
          <a:p>
            <a:fld id="{E6933B6F-8A00-7B4F-B76A-321B5582E8F9}" type="datetimeFigureOut">
              <a:rPr lang="en-US" smtClean="0"/>
              <a:t>21/01/18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144440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GB"/>
          </a:p>
        </p:txBody>
      </p:sp>
      <p:sp>
        <p:nvSpPr>
          <p:cNvPr id="3" name="Date Placeholder 2"/>
          <p:cNvSpPr>
            <a:spLocks noGrp="1"/>
          </p:cNvSpPr>
          <p:nvPr>
            <p:ph type="dt" sz="half" idx="10"/>
          </p:nvPr>
        </p:nvSpPr>
        <p:spPr/>
        <p:txBody>
          <a:bodyPr/>
          <a:lstStyle/>
          <a:p>
            <a:fld id="{E6933B6F-8A00-7B4F-B76A-321B5582E8F9}" type="datetimeFigureOut">
              <a:rPr lang="en-US" smtClean="0"/>
              <a:t>21/01/18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179631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933B6F-8A00-7B4F-B76A-321B5582E8F9}" type="datetimeFigureOut">
              <a:rPr lang="en-US" smtClean="0"/>
              <a:t>21/01/18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556403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GB"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933B6F-8A00-7B4F-B76A-321B5582E8F9}" type="datetimeFigureOut">
              <a:rPr lang="en-US" smtClean="0"/>
              <a:t>21/01/18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3360404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GB"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E6933B6F-8A00-7B4F-B76A-321B5582E8F9}" type="datetimeFigureOut">
              <a:rPr lang="en-US" smtClean="0"/>
              <a:t>21/01/18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79E047F-5E02-5046-967C-BCDA88EC232D}" type="slidenum">
              <a:rPr lang="en-GB" smtClean="0"/>
              <a:t>‹#›</a:t>
            </a:fld>
            <a:endParaRPr lang="en-GB"/>
          </a:p>
        </p:txBody>
      </p:sp>
    </p:spTree>
    <p:extLst>
      <p:ext uri="{BB962C8B-B14F-4D97-AF65-F5344CB8AC3E}">
        <p14:creationId xmlns:p14="http://schemas.microsoft.com/office/powerpoint/2010/main" val="883519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GB"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6933B6F-8A00-7B4F-B76A-321B5582E8F9}" type="datetimeFigureOut">
              <a:rPr lang="en-US" smtClean="0"/>
              <a:t>21/01/18</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79E047F-5E02-5046-967C-BCDA88EC232D}" type="slidenum">
              <a:rPr lang="en-GB" smtClean="0"/>
              <a:t>‹#›</a:t>
            </a:fld>
            <a:endParaRPr lang="en-GB"/>
          </a:p>
        </p:txBody>
      </p:sp>
    </p:spTree>
    <p:extLst>
      <p:ext uri="{BB962C8B-B14F-4D97-AF65-F5344CB8AC3E}">
        <p14:creationId xmlns:p14="http://schemas.microsoft.com/office/powerpoint/2010/main" val="1734723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3" descr="PRAYING WITH PAUL SERIES 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362785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DCDDDF-AA05-4058-B4F0-82242C985518}"/>
              </a:ext>
            </a:extLst>
          </p:cNvPr>
          <p:cNvSpPr>
            <a:spLocks noGrp="1"/>
          </p:cNvSpPr>
          <p:nvPr>
            <p:ph type="title"/>
          </p:nvPr>
        </p:nvSpPr>
        <p:spPr/>
        <p:txBody>
          <a:bodyPr/>
          <a:lstStyle/>
          <a:p>
            <a:r>
              <a:rPr lang="en-GB" b="1" dirty="0">
                <a:solidFill>
                  <a:srgbClr val="FFFFFF"/>
                </a:solidFill>
                <a:latin typeface="Exo Regular"/>
                <a:cs typeface="Exo Regular"/>
              </a:rPr>
              <a:t>God’s Power</a:t>
            </a:r>
          </a:p>
        </p:txBody>
      </p:sp>
      <p:sp>
        <p:nvSpPr>
          <p:cNvPr id="3" name="Content Placeholder 2">
            <a:extLst>
              <a:ext uri="{FF2B5EF4-FFF2-40B4-BE49-F238E27FC236}">
                <a16:creationId xmlns:a16="http://schemas.microsoft.com/office/drawing/2014/main" xmlns="" id="{D3865D2B-18B4-4538-8BD2-CC592CB785CA}"/>
              </a:ext>
            </a:extLst>
          </p:cNvPr>
          <p:cNvSpPr>
            <a:spLocks noGrp="1"/>
          </p:cNvSpPr>
          <p:nvPr>
            <p:ph idx="1"/>
          </p:nvPr>
        </p:nvSpPr>
        <p:spPr/>
        <p:txBody>
          <a:bodyPr/>
          <a:lstStyle/>
          <a:p>
            <a:pPr marL="0" indent="0">
              <a:buNone/>
            </a:pPr>
            <a:r>
              <a:rPr lang="en-GB" i="1" dirty="0">
                <a:solidFill>
                  <a:srgbClr val="FFFFFF"/>
                </a:solidFill>
                <a:latin typeface="Exo Regular"/>
                <a:cs typeface="Exo Regular"/>
              </a:rPr>
              <a:t>“He has delivered us for the domain of darkness and transferred us to the kingdom of his beloved son, in whom we have redemption, the forgiveness of sins”.</a:t>
            </a:r>
          </a:p>
        </p:txBody>
      </p:sp>
    </p:spTree>
    <p:extLst>
      <p:ext uri="{BB962C8B-B14F-4D97-AF65-F5344CB8AC3E}">
        <p14:creationId xmlns:p14="http://schemas.microsoft.com/office/powerpoint/2010/main" val="3903501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F31FE5-BEBE-4C92-B22A-3A153270A9E1}"/>
              </a:ext>
            </a:extLst>
          </p:cNvPr>
          <p:cNvSpPr>
            <a:spLocks noGrp="1"/>
          </p:cNvSpPr>
          <p:nvPr>
            <p:ph type="title"/>
          </p:nvPr>
        </p:nvSpPr>
        <p:spPr/>
        <p:txBody>
          <a:bodyPr/>
          <a:lstStyle/>
          <a:p>
            <a:r>
              <a:rPr lang="en-GB" b="1" dirty="0">
                <a:solidFill>
                  <a:srgbClr val="FFFFFF"/>
                </a:solidFill>
                <a:latin typeface="Exo Regular"/>
                <a:cs typeface="Exo Regular"/>
              </a:rPr>
              <a:t>Features of our prayer life</a:t>
            </a:r>
          </a:p>
        </p:txBody>
      </p:sp>
      <p:sp>
        <p:nvSpPr>
          <p:cNvPr id="3" name="Content Placeholder 2">
            <a:extLst>
              <a:ext uri="{FF2B5EF4-FFF2-40B4-BE49-F238E27FC236}">
                <a16:creationId xmlns:a16="http://schemas.microsoft.com/office/drawing/2014/main" xmlns="" id="{12BEDD5E-FDCC-445C-8143-2A4C9DEEC1DF}"/>
              </a:ext>
            </a:extLst>
          </p:cNvPr>
          <p:cNvSpPr>
            <a:spLocks noGrp="1"/>
          </p:cNvSpPr>
          <p:nvPr>
            <p:ph idx="1"/>
          </p:nvPr>
        </p:nvSpPr>
        <p:spPr/>
        <p:txBody>
          <a:bodyPr>
            <a:normAutofit fontScale="85000" lnSpcReduction="20000"/>
          </a:bodyPr>
          <a:lstStyle/>
          <a:p>
            <a:pPr>
              <a:lnSpc>
                <a:spcPct val="120000"/>
              </a:lnSpc>
            </a:pPr>
            <a:r>
              <a:rPr lang="en-GB" dirty="0">
                <a:solidFill>
                  <a:srgbClr val="FFFFFF"/>
                </a:solidFill>
                <a:latin typeface="Exo Regular"/>
                <a:cs typeface="Exo Regular"/>
              </a:rPr>
              <a:t>As we mature in Christ our lives should abound in </a:t>
            </a:r>
            <a:r>
              <a:rPr lang="en-GB" b="1" i="1" dirty="0">
                <a:solidFill>
                  <a:srgbClr val="FFFFFF"/>
                </a:solidFill>
                <a:latin typeface="Exo Regular"/>
                <a:cs typeface="Exo Regular"/>
              </a:rPr>
              <a:t>thanksgiving</a:t>
            </a:r>
            <a:r>
              <a:rPr lang="en-GB" dirty="0">
                <a:solidFill>
                  <a:srgbClr val="FFFFFF"/>
                </a:solidFill>
                <a:latin typeface="Exo Regular"/>
                <a:cs typeface="Exo Regular"/>
              </a:rPr>
              <a:t> with increasing measure.</a:t>
            </a:r>
          </a:p>
          <a:p>
            <a:pPr>
              <a:lnSpc>
                <a:spcPct val="120000"/>
              </a:lnSpc>
            </a:pPr>
            <a:r>
              <a:rPr lang="en-GB" dirty="0">
                <a:solidFill>
                  <a:srgbClr val="FFFFFF"/>
                </a:solidFill>
                <a:latin typeface="Exo Regular"/>
                <a:cs typeface="Exo Regular"/>
              </a:rPr>
              <a:t>Our prayer life can grow in its </a:t>
            </a:r>
            <a:r>
              <a:rPr lang="en-GB" b="1" i="1" dirty="0">
                <a:solidFill>
                  <a:srgbClr val="FFFFFF"/>
                </a:solidFill>
                <a:latin typeface="Exo Regular"/>
                <a:cs typeface="Exo Regular"/>
              </a:rPr>
              <a:t>extent.</a:t>
            </a:r>
          </a:p>
          <a:p>
            <a:pPr>
              <a:lnSpc>
                <a:spcPct val="120000"/>
              </a:lnSpc>
            </a:pPr>
            <a:r>
              <a:rPr lang="en-GB" dirty="0">
                <a:solidFill>
                  <a:srgbClr val="FFFFFF"/>
                </a:solidFill>
                <a:latin typeface="Exo Regular"/>
                <a:cs typeface="Exo Regular"/>
              </a:rPr>
              <a:t>Persistence in prayer-remembering; a prayer list, a picture, letters..</a:t>
            </a:r>
          </a:p>
          <a:p>
            <a:pPr>
              <a:lnSpc>
                <a:spcPct val="120000"/>
              </a:lnSpc>
            </a:pPr>
            <a:r>
              <a:rPr lang="en-GB" dirty="0">
                <a:solidFill>
                  <a:srgbClr val="FFFFFF"/>
                </a:solidFill>
                <a:latin typeface="Exo Regular"/>
                <a:cs typeface="Exo Regular"/>
              </a:rPr>
              <a:t>Proactive rather than reactive in our prayers: praying for what God is doing.</a:t>
            </a:r>
          </a:p>
          <a:p>
            <a:pPr>
              <a:lnSpc>
                <a:spcPct val="120000"/>
              </a:lnSpc>
            </a:pPr>
            <a:endParaRPr lang="en-GB" dirty="0">
              <a:solidFill>
                <a:srgbClr val="FFFFFF"/>
              </a:solidFill>
              <a:latin typeface="Exo Regular"/>
              <a:cs typeface="Exo Regular"/>
            </a:endParaRPr>
          </a:p>
        </p:txBody>
      </p:sp>
    </p:spTree>
    <p:extLst>
      <p:ext uri="{BB962C8B-B14F-4D97-AF65-F5344CB8AC3E}">
        <p14:creationId xmlns:p14="http://schemas.microsoft.com/office/powerpoint/2010/main" val="3324801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5D0284-DC8E-4431-814B-664D43B33288}"/>
              </a:ext>
            </a:extLst>
          </p:cNvPr>
          <p:cNvSpPr>
            <a:spLocks noGrp="1"/>
          </p:cNvSpPr>
          <p:nvPr>
            <p:ph type="title"/>
          </p:nvPr>
        </p:nvSpPr>
        <p:spPr/>
        <p:txBody>
          <a:bodyPr/>
          <a:lstStyle/>
          <a:p>
            <a:r>
              <a:rPr lang="en-GB" b="1" dirty="0">
                <a:solidFill>
                  <a:srgbClr val="FFFFFF"/>
                </a:solidFill>
                <a:latin typeface="Exo Regular"/>
                <a:cs typeface="Exo Regular"/>
              </a:rPr>
              <a:t>Practice</a:t>
            </a:r>
          </a:p>
        </p:txBody>
      </p:sp>
      <p:sp>
        <p:nvSpPr>
          <p:cNvPr id="3" name="Content Placeholder 2">
            <a:extLst>
              <a:ext uri="{FF2B5EF4-FFF2-40B4-BE49-F238E27FC236}">
                <a16:creationId xmlns:a16="http://schemas.microsoft.com/office/drawing/2014/main" xmlns="" id="{C7383194-558E-4E5E-935B-BE87E47F7F72}"/>
              </a:ext>
            </a:extLst>
          </p:cNvPr>
          <p:cNvSpPr>
            <a:spLocks noGrp="1"/>
          </p:cNvSpPr>
          <p:nvPr>
            <p:ph idx="1"/>
          </p:nvPr>
        </p:nvSpPr>
        <p:spPr/>
        <p:txBody>
          <a:bodyPr>
            <a:normAutofit fontScale="55000" lnSpcReduction="20000"/>
          </a:bodyPr>
          <a:lstStyle/>
          <a:p>
            <a:pPr marL="0" indent="0">
              <a:lnSpc>
                <a:spcPct val="120000"/>
              </a:lnSpc>
              <a:buNone/>
            </a:pPr>
            <a:r>
              <a:rPr lang="en-GB" dirty="0" smtClean="0">
                <a:solidFill>
                  <a:srgbClr val="FFFFFF"/>
                </a:solidFill>
                <a:latin typeface="Exo Regular"/>
                <a:cs typeface="Exo Regular"/>
              </a:rPr>
              <a:t>1) Pray </a:t>
            </a:r>
            <a:r>
              <a:rPr lang="en-GB" dirty="0">
                <a:solidFill>
                  <a:srgbClr val="FFFFFF"/>
                </a:solidFill>
                <a:latin typeface="Exo Regular"/>
                <a:cs typeface="Exo Regular"/>
              </a:rPr>
              <a:t>for a church you know of, or particular individual/s in that church, thanking God for his fruitfulness in their lives</a:t>
            </a:r>
            <a:r>
              <a:rPr lang="en-GB" dirty="0" smtClean="0">
                <a:solidFill>
                  <a:srgbClr val="FFFFFF"/>
                </a:solidFill>
                <a:latin typeface="Exo Regular"/>
                <a:cs typeface="Exo Regular"/>
              </a:rPr>
              <a:t>.</a:t>
            </a:r>
          </a:p>
          <a:p>
            <a:pPr marL="0" indent="0">
              <a:lnSpc>
                <a:spcPct val="120000"/>
              </a:lnSpc>
              <a:buNone/>
            </a:pPr>
            <a:endParaRPr lang="en-GB" dirty="0">
              <a:solidFill>
                <a:srgbClr val="FFFFFF"/>
              </a:solidFill>
              <a:latin typeface="Exo Regular"/>
              <a:cs typeface="Exo Regular"/>
            </a:endParaRPr>
          </a:p>
          <a:p>
            <a:pPr marL="0" indent="0">
              <a:lnSpc>
                <a:spcPct val="120000"/>
              </a:lnSpc>
              <a:buNone/>
            </a:pPr>
            <a:r>
              <a:rPr lang="en-GB" dirty="0">
                <a:solidFill>
                  <a:srgbClr val="FFFFFF"/>
                </a:solidFill>
                <a:latin typeface="Exo Regular"/>
                <a:cs typeface="Exo Regular"/>
              </a:rPr>
              <a:t>2) Ask God to fill them with the knowledge of his will so that they will go on living lives pleasing to him</a:t>
            </a:r>
            <a:r>
              <a:rPr lang="en-GB" dirty="0" smtClean="0">
                <a:solidFill>
                  <a:srgbClr val="FFFFFF"/>
                </a:solidFill>
                <a:latin typeface="Exo Regular"/>
                <a:cs typeface="Exo Regular"/>
              </a:rPr>
              <a:t>.</a:t>
            </a:r>
          </a:p>
          <a:p>
            <a:pPr marL="0" indent="0">
              <a:lnSpc>
                <a:spcPct val="120000"/>
              </a:lnSpc>
              <a:buNone/>
            </a:pPr>
            <a:endParaRPr lang="en-GB" dirty="0">
              <a:solidFill>
                <a:srgbClr val="FFFFFF"/>
              </a:solidFill>
              <a:latin typeface="Exo Regular"/>
              <a:cs typeface="Exo Regular"/>
            </a:endParaRPr>
          </a:p>
          <a:p>
            <a:pPr marL="0" indent="0">
              <a:lnSpc>
                <a:spcPct val="120000"/>
              </a:lnSpc>
              <a:buNone/>
            </a:pPr>
            <a:r>
              <a:rPr lang="en-GB" dirty="0">
                <a:solidFill>
                  <a:srgbClr val="FFFFFF"/>
                </a:solidFill>
                <a:latin typeface="Exo Regular"/>
                <a:cs typeface="Exo Regular"/>
              </a:rPr>
              <a:t>3) Ask God to give them his power for this, to endure with patience and joy with hearts full of thanksgiving. </a:t>
            </a:r>
          </a:p>
          <a:p>
            <a:pPr marL="0" indent="0">
              <a:lnSpc>
                <a:spcPct val="120000"/>
              </a:lnSpc>
              <a:buNone/>
            </a:pPr>
            <a:endParaRPr lang="en-GB" dirty="0" smtClean="0">
              <a:solidFill>
                <a:srgbClr val="FFFFFF"/>
              </a:solidFill>
              <a:latin typeface="Exo Regular"/>
              <a:cs typeface="Exo Regular"/>
            </a:endParaRPr>
          </a:p>
          <a:p>
            <a:pPr marL="0" indent="0">
              <a:lnSpc>
                <a:spcPct val="120000"/>
              </a:lnSpc>
              <a:buNone/>
            </a:pPr>
            <a:r>
              <a:rPr lang="en-GB" dirty="0" smtClean="0">
                <a:solidFill>
                  <a:srgbClr val="FFFFFF"/>
                </a:solidFill>
                <a:latin typeface="Exo Regular"/>
                <a:cs typeface="Exo Regular"/>
              </a:rPr>
              <a:t>Thank </a:t>
            </a:r>
            <a:r>
              <a:rPr lang="en-GB" dirty="0">
                <a:solidFill>
                  <a:srgbClr val="FFFFFF"/>
                </a:solidFill>
                <a:latin typeface="Exo Regular"/>
                <a:cs typeface="Exo Regular"/>
              </a:rPr>
              <a:t>God for it all!</a:t>
            </a:r>
          </a:p>
        </p:txBody>
      </p:sp>
    </p:spTree>
    <p:extLst>
      <p:ext uri="{BB962C8B-B14F-4D97-AF65-F5344CB8AC3E}">
        <p14:creationId xmlns:p14="http://schemas.microsoft.com/office/powerpoint/2010/main" val="244721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Picture 3" descr="PRAYING WITH PAUL SERIES IM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24202250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chemeClr val="bg1"/>
                </a:solidFill>
                <a:latin typeface="Exo Regular"/>
                <a:cs typeface="Exo Regular"/>
              </a:rPr>
              <a:t>PRAYING WITH PAUL</a:t>
            </a:r>
            <a:endParaRPr lang="en-GB" b="1" dirty="0">
              <a:solidFill>
                <a:schemeClr val="bg1"/>
              </a:solidFill>
              <a:latin typeface="Exo Regular"/>
              <a:cs typeface="Exo Regular"/>
            </a:endParaRPr>
          </a:p>
        </p:txBody>
      </p:sp>
      <p:sp>
        <p:nvSpPr>
          <p:cNvPr id="3" name="Subtitle 2"/>
          <p:cNvSpPr>
            <a:spLocks noGrp="1"/>
          </p:cNvSpPr>
          <p:nvPr>
            <p:ph type="subTitle" idx="1"/>
          </p:nvPr>
        </p:nvSpPr>
        <p:spPr>
          <a:xfrm>
            <a:off x="1371600" y="2579192"/>
            <a:ext cx="6400800" cy="670915"/>
          </a:xfrm>
        </p:spPr>
        <p:txBody>
          <a:bodyPr/>
          <a:lstStyle/>
          <a:p>
            <a:r>
              <a:rPr lang="en-GB" dirty="0" smtClean="0">
                <a:solidFill>
                  <a:srgbClr val="FFFFFF"/>
                </a:solidFill>
                <a:latin typeface="Exo Regular"/>
                <a:cs typeface="Exo Regular"/>
              </a:rPr>
              <a:t>2 Thessalonians 1v1-12</a:t>
            </a:r>
            <a:endParaRPr lang="en-GB" dirty="0">
              <a:solidFill>
                <a:srgbClr val="FFFFFF"/>
              </a:solidFill>
              <a:latin typeface="Exo Regular"/>
              <a:cs typeface="Exo Regular"/>
            </a:endParaRPr>
          </a:p>
        </p:txBody>
      </p:sp>
      <p:sp>
        <p:nvSpPr>
          <p:cNvPr id="6" name="Subtitle 2"/>
          <p:cNvSpPr txBox="1">
            <a:spLocks/>
          </p:cNvSpPr>
          <p:nvPr/>
        </p:nvSpPr>
        <p:spPr>
          <a:xfrm>
            <a:off x="2103285" y="2579192"/>
            <a:ext cx="4775384" cy="555697"/>
          </a:xfrm>
          <a:prstGeom prst="rect">
            <a:avLst/>
          </a:prstGeom>
          <a:solidFill>
            <a:schemeClr val="bg1"/>
          </a:solidFill>
          <a:ln>
            <a:noFill/>
          </a:ln>
        </p:spPr>
        <p:txBody>
          <a:bodyPr vert="horz" lIns="91440" tIns="45720" rIns="91440" bIns="45720" rtlCol="0" anchor="ctr" anchorCtr="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GB" dirty="0" smtClean="0">
                <a:solidFill>
                  <a:srgbClr val="526CB4"/>
                </a:solidFill>
                <a:latin typeface="Exo Regular"/>
                <a:cs typeface="Exo Regular"/>
              </a:rPr>
              <a:t>Colossians 1v3-14</a:t>
            </a:r>
            <a:endParaRPr lang="en-GB" dirty="0">
              <a:solidFill>
                <a:srgbClr val="526CB4"/>
              </a:solidFill>
              <a:latin typeface="Exo Regular"/>
              <a:cs typeface="Exo Regular"/>
            </a:endParaRPr>
          </a:p>
        </p:txBody>
      </p:sp>
    </p:spTree>
    <p:extLst>
      <p:ext uri="{BB962C8B-B14F-4D97-AF65-F5344CB8AC3E}">
        <p14:creationId xmlns:p14="http://schemas.microsoft.com/office/powerpoint/2010/main" val="90849439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7BC2FB56-BA3D-4C56-B198-C73AAE557B9E}"/>
              </a:ext>
            </a:extLst>
          </p:cNvPr>
          <p:cNvSpPr>
            <a:spLocks noGrp="1"/>
          </p:cNvSpPr>
          <p:nvPr>
            <p:ph idx="1"/>
          </p:nvPr>
        </p:nvSpPr>
        <p:spPr>
          <a:xfrm>
            <a:off x="457200" y="490873"/>
            <a:ext cx="8229600" cy="4103750"/>
          </a:xfrm>
        </p:spPr>
        <p:txBody>
          <a:bodyPr>
            <a:normAutofit fontScale="70000" lnSpcReduction="20000"/>
          </a:bodyPr>
          <a:lstStyle/>
          <a:p>
            <a:pPr marL="0" indent="0" algn="just">
              <a:lnSpc>
                <a:spcPct val="120000"/>
              </a:lnSpc>
              <a:buNone/>
            </a:pPr>
            <a:r>
              <a:rPr lang="en-GB" sz="1500" baseline="30000" dirty="0">
                <a:solidFill>
                  <a:schemeClr val="bg1"/>
                </a:solidFill>
                <a:latin typeface="Exo Regular"/>
                <a:cs typeface="Exo Regular"/>
              </a:rPr>
              <a:t>3</a:t>
            </a:r>
            <a:r>
              <a:rPr lang="en-GB" dirty="0">
                <a:solidFill>
                  <a:schemeClr val="bg1"/>
                </a:solidFill>
                <a:latin typeface="Exo Regular"/>
                <a:cs typeface="Exo Regular"/>
              </a:rPr>
              <a:t>“</a:t>
            </a:r>
            <a:r>
              <a:rPr lang="en-GB" b="1" i="1" dirty="0">
                <a:solidFill>
                  <a:schemeClr val="bg1"/>
                </a:solidFill>
                <a:latin typeface="Exo Regular"/>
                <a:cs typeface="Exo Regular"/>
              </a:rPr>
              <a:t>We always thank God</a:t>
            </a:r>
            <a:r>
              <a:rPr lang="en-GB" dirty="0">
                <a:solidFill>
                  <a:schemeClr val="bg1"/>
                </a:solidFill>
                <a:latin typeface="Exo Regular"/>
                <a:cs typeface="Exo Regular"/>
              </a:rPr>
              <a:t>, the Father of our Lord Jesus Christ, </a:t>
            </a:r>
            <a:r>
              <a:rPr lang="en-GB" b="1" i="1" dirty="0">
                <a:solidFill>
                  <a:schemeClr val="bg1"/>
                </a:solidFill>
                <a:latin typeface="Exo Regular"/>
                <a:cs typeface="Exo Regular"/>
              </a:rPr>
              <a:t>when we pray for you</a:t>
            </a:r>
            <a:r>
              <a:rPr lang="en-GB" i="1" dirty="0">
                <a:solidFill>
                  <a:schemeClr val="bg1"/>
                </a:solidFill>
                <a:latin typeface="Exo Regular"/>
                <a:cs typeface="Exo Regular"/>
              </a:rPr>
              <a:t>, </a:t>
            </a:r>
            <a:r>
              <a:rPr lang="en-GB" b="1" i="1" dirty="0">
                <a:solidFill>
                  <a:schemeClr val="bg1"/>
                </a:solidFill>
                <a:latin typeface="Exo Regular"/>
                <a:cs typeface="Exo Regular"/>
              </a:rPr>
              <a:t>since</a:t>
            </a:r>
            <a:r>
              <a:rPr lang="en-GB" b="1" dirty="0">
                <a:solidFill>
                  <a:schemeClr val="bg1"/>
                </a:solidFill>
                <a:latin typeface="Exo Regular"/>
                <a:cs typeface="Exo Regular"/>
              </a:rPr>
              <a:t> </a:t>
            </a:r>
            <a:r>
              <a:rPr lang="en-GB" dirty="0">
                <a:solidFill>
                  <a:schemeClr val="bg1"/>
                </a:solidFill>
                <a:latin typeface="Exo Regular"/>
                <a:cs typeface="Exo Regular"/>
              </a:rPr>
              <a:t>we</a:t>
            </a:r>
            <a:r>
              <a:rPr lang="en-GB" b="1" dirty="0">
                <a:solidFill>
                  <a:schemeClr val="bg1"/>
                </a:solidFill>
                <a:latin typeface="Exo Regular"/>
                <a:cs typeface="Exo Regular"/>
              </a:rPr>
              <a:t> </a:t>
            </a:r>
            <a:r>
              <a:rPr lang="en-GB" b="1" i="1" dirty="0">
                <a:solidFill>
                  <a:schemeClr val="bg1"/>
                </a:solidFill>
                <a:latin typeface="Exo Regular"/>
                <a:cs typeface="Exo Regular"/>
              </a:rPr>
              <a:t>heard</a:t>
            </a:r>
            <a:r>
              <a:rPr lang="en-GB" b="1" dirty="0">
                <a:solidFill>
                  <a:schemeClr val="bg1"/>
                </a:solidFill>
                <a:latin typeface="Exo Regular"/>
                <a:cs typeface="Exo Regular"/>
              </a:rPr>
              <a:t> </a:t>
            </a:r>
            <a:r>
              <a:rPr lang="en-GB" dirty="0">
                <a:solidFill>
                  <a:schemeClr val="bg1"/>
                </a:solidFill>
                <a:latin typeface="Exo Regular"/>
                <a:cs typeface="Exo Regular"/>
              </a:rPr>
              <a:t>of</a:t>
            </a:r>
            <a:r>
              <a:rPr lang="en-GB" b="1" dirty="0">
                <a:solidFill>
                  <a:schemeClr val="bg1"/>
                </a:solidFill>
                <a:latin typeface="Exo Regular"/>
                <a:cs typeface="Exo Regular"/>
              </a:rPr>
              <a:t> </a:t>
            </a:r>
            <a:r>
              <a:rPr lang="en-GB" b="1" i="1" dirty="0">
                <a:solidFill>
                  <a:schemeClr val="bg1"/>
                </a:solidFill>
                <a:latin typeface="Exo Regular"/>
                <a:cs typeface="Exo Regular"/>
              </a:rPr>
              <a:t>your faith </a:t>
            </a:r>
            <a:r>
              <a:rPr lang="en-GB" dirty="0">
                <a:solidFill>
                  <a:schemeClr val="bg1"/>
                </a:solidFill>
                <a:latin typeface="Exo Regular"/>
                <a:cs typeface="Exo Regular"/>
              </a:rPr>
              <a:t>in Christ Jesus and of the </a:t>
            </a:r>
            <a:r>
              <a:rPr lang="en-GB" b="1" i="1" dirty="0">
                <a:solidFill>
                  <a:schemeClr val="bg1"/>
                </a:solidFill>
                <a:latin typeface="Exo Regular"/>
                <a:cs typeface="Exo Regular"/>
              </a:rPr>
              <a:t>love</a:t>
            </a:r>
            <a:r>
              <a:rPr lang="en-GB" dirty="0">
                <a:solidFill>
                  <a:schemeClr val="bg1"/>
                </a:solidFill>
                <a:latin typeface="Exo Regular"/>
                <a:cs typeface="Exo Regular"/>
              </a:rPr>
              <a:t> that you have for all the saints, because of the </a:t>
            </a:r>
            <a:r>
              <a:rPr lang="en-GB" b="1" i="1" dirty="0">
                <a:solidFill>
                  <a:schemeClr val="bg1"/>
                </a:solidFill>
                <a:latin typeface="Exo Regular"/>
                <a:cs typeface="Exo Regular"/>
              </a:rPr>
              <a:t>hope</a:t>
            </a:r>
            <a:r>
              <a:rPr lang="en-GB" dirty="0">
                <a:solidFill>
                  <a:schemeClr val="bg1"/>
                </a:solidFill>
                <a:latin typeface="Exo Regular"/>
                <a:cs typeface="Exo Regular"/>
              </a:rPr>
              <a:t> laid up for you in heaven. Of this you have heard of before in the word of the truth, the gospel, which has come to you, as indeed in the whole world it is bearing fruit and increasing-as it also does among you, since the day you heard it and understood the grace of God in truth, just as you learned it from Epaphras our beloved fellow servant. He is a faithful minister of Christ on your behalf and has made known to us your love in the Spirit.”</a:t>
            </a:r>
          </a:p>
        </p:txBody>
      </p:sp>
    </p:spTree>
    <p:extLst>
      <p:ext uri="{BB962C8B-B14F-4D97-AF65-F5344CB8AC3E}">
        <p14:creationId xmlns:p14="http://schemas.microsoft.com/office/powerpoint/2010/main" val="1468472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xmlns="" id="{3CCFE91E-9EA6-4926-9364-4C2F6247C736}"/>
              </a:ext>
            </a:extLst>
          </p:cNvPr>
          <p:cNvSpPr>
            <a:spLocks noGrp="1"/>
          </p:cNvSpPr>
          <p:nvPr>
            <p:ph idx="1"/>
          </p:nvPr>
        </p:nvSpPr>
        <p:spPr>
          <a:xfrm>
            <a:off x="457200" y="362820"/>
            <a:ext cx="8229600" cy="4231803"/>
          </a:xfrm>
        </p:spPr>
        <p:txBody>
          <a:bodyPr>
            <a:normAutofit fontScale="70000" lnSpcReduction="20000"/>
          </a:bodyPr>
          <a:lstStyle/>
          <a:p>
            <a:pPr marL="0" indent="0" algn="just">
              <a:lnSpc>
                <a:spcPct val="120000"/>
              </a:lnSpc>
              <a:buNone/>
            </a:pPr>
            <a:r>
              <a:rPr lang="en-GB" sz="1500" baseline="30000" dirty="0">
                <a:solidFill>
                  <a:srgbClr val="FFFFFF"/>
                </a:solidFill>
                <a:latin typeface="Exo Regular"/>
                <a:cs typeface="Exo Regular"/>
              </a:rPr>
              <a:t>9</a:t>
            </a:r>
            <a:r>
              <a:rPr lang="en-GB" dirty="0">
                <a:solidFill>
                  <a:srgbClr val="FFFFFF"/>
                </a:solidFill>
                <a:latin typeface="Exo Regular"/>
                <a:cs typeface="Exo Regular"/>
              </a:rPr>
              <a:t>“And so, from the day we heard, </a:t>
            </a:r>
            <a:r>
              <a:rPr lang="en-GB" b="1" i="1" dirty="0">
                <a:solidFill>
                  <a:srgbClr val="FFFFFF"/>
                </a:solidFill>
                <a:latin typeface="Exo Regular"/>
                <a:cs typeface="Exo Regular"/>
              </a:rPr>
              <a:t>we have not ceased to pray </a:t>
            </a:r>
            <a:r>
              <a:rPr lang="en-GB" dirty="0">
                <a:solidFill>
                  <a:srgbClr val="FFFFFF"/>
                </a:solidFill>
                <a:latin typeface="Exo Regular"/>
                <a:cs typeface="Exo Regular"/>
              </a:rPr>
              <a:t>for you, asking that you may be </a:t>
            </a:r>
            <a:r>
              <a:rPr lang="en-GB" b="1" i="1" dirty="0">
                <a:solidFill>
                  <a:srgbClr val="FFFFFF"/>
                </a:solidFill>
                <a:latin typeface="Exo Regular"/>
                <a:cs typeface="Exo Regular"/>
              </a:rPr>
              <a:t>filled with the knowledge of his will in all spiritual wisdom and understanding</a:t>
            </a:r>
            <a:r>
              <a:rPr lang="en-GB" i="1" dirty="0">
                <a:solidFill>
                  <a:srgbClr val="FFFFFF"/>
                </a:solidFill>
                <a:latin typeface="Exo Regular"/>
                <a:cs typeface="Exo Regular"/>
              </a:rPr>
              <a:t>, </a:t>
            </a:r>
            <a:r>
              <a:rPr lang="en-GB" b="1" i="1" dirty="0">
                <a:solidFill>
                  <a:srgbClr val="FFFFFF"/>
                </a:solidFill>
                <a:latin typeface="Exo Regular"/>
                <a:cs typeface="Exo Regular"/>
              </a:rPr>
              <a:t>so as to walk in a manner worthy of the Lord, fully pleasing to him</a:t>
            </a:r>
            <a:r>
              <a:rPr lang="en-GB" i="1" dirty="0">
                <a:solidFill>
                  <a:srgbClr val="FFFFFF"/>
                </a:solidFill>
                <a:latin typeface="Exo Regular"/>
                <a:cs typeface="Exo Regular"/>
              </a:rPr>
              <a:t>, </a:t>
            </a:r>
            <a:r>
              <a:rPr lang="en-GB" b="1" i="1" dirty="0">
                <a:solidFill>
                  <a:srgbClr val="FFFFFF"/>
                </a:solidFill>
                <a:latin typeface="Exo Regular"/>
                <a:cs typeface="Exo Regular"/>
              </a:rPr>
              <a:t>bearing fruit </a:t>
            </a:r>
            <a:r>
              <a:rPr lang="en-GB" dirty="0">
                <a:solidFill>
                  <a:srgbClr val="FFFFFF"/>
                </a:solidFill>
                <a:latin typeface="Exo Regular"/>
                <a:cs typeface="Exo Regular"/>
              </a:rPr>
              <a:t>in every good work and </a:t>
            </a:r>
            <a:r>
              <a:rPr lang="en-GB" b="1" i="1" dirty="0">
                <a:solidFill>
                  <a:srgbClr val="FFFFFF"/>
                </a:solidFill>
                <a:latin typeface="Exo Regular"/>
                <a:cs typeface="Exo Regular"/>
              </a:rPr>
              <a:t>increasing in the knowledge of God</a:t>
            </a:r>
            <a:r>
              <a:rPr lang="en-GB" dirty="0">
                <a:solidFill>
                  <a:srgbClr val="FFFFFF"/>
                </a:solidFill>
                <a:latin typeface="Exo Regular"/>
                <a:cs typeface="Exo Regular"/>
              </a:rPr>
              <a:t>. May you be </a:t>
            </a:r>
            <a:r>
              <a:rPr lang="en-GB" b="1" i="1" dirty="0">
                <a:solidFill>
                  <a:srgbClr val="FFFFFF"/>
                </a:solidFill>
                <a:latin typeface="Exo Regular"/>
                <a:cs typeface="Exo Regular"/>
              </a:rPr>
              <a:t>strengthened with all power</a:t>
            </a:r>
            <a:r>
              <a:rPr lang="en-GB" dirty="0">
                <a:solidFill>
                  <a:srgbClr val="FFFFFF"/>
                </a:solidFill>
                <a:latin typeface="Exo Regular"/>
                <a:cs typeface="Exo Regular"/>
              </a:rPr>
              <a:t>, according to his glorious might, for all </a:t>
            </a:r>
            <a:r>
              <a:rPr lang="en-GB" b="1" i="1" dirty="0">
                <a:solidFill>
                  <a:srgbClr val="FFFFFF"/>
                </a:solidFill>
                <a:latin typeface="Exo Regular"/>
                <a:cs typeface="Exo Regular"/>
              </a:rPr>
              <a:t>endurance and patience with joy, giving thanks to the Father</a:t>
            </a:r>
            <a:r>
              <a:rPr lang="en-GB" dirty="0">
                <a:solidFill>
                  <a:srgbClr val="FFFFFF"/>
                </a:solidFill>
                <a:latin typeface="Exo Regular"/>
                <a:cs typeface="Exo Regular"/>
              </a:rPr>
              <a:t>, who has qualified you to share in the inheritance of the saints in light. He has </a:t>
            </a:r>
            <a:r>
              <a:rPr lang="en-GB" b="1" i="1" dirty="0">
                <a:solidFill>
                  <a:srgbClr val="FFFFFF"/>
                </a:solidFill>
                <a:latin typeface="Exo Regular"/>
                <a:cs typeface="Exo Regular"/>
              </a:rPr>
              <a:t>delivered us from the domain of darkness and transferred us to the kingdom of his beloved son</a:t>
            </a:r>
            <a:r>
              <a:rPr lang="en-GB" dirty="0">
                <a:solidFill>
                  <a:srgbClr val="FFFFFF"/>
                </a:solidFill>
                <a:latin typeface="Exo Regular"/>
                <a:cs typeface="Exo Regular"/>
              </a:rPr>
              <a:t>, in whom we have redemption, the forgiveness of sins”.</a:t>
            </a:r>
          </a:p>
        </p:txBody>
      </p:sp>
    </p:spTree>
    <p:extLst>
      <p:ext uri="{BB962C8B-B14F-4D97-AF65-F5344CB8AC3E}">
        <p14:creationId xmlns:p14="http://schemas.microsoft.com/office/powerpoint/2010/main" val="678650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CDF394-2541-4A06-91E9-E76116AAAE0F}"/>
              </a:ext>
            </a:extLst>
          </p:cNvPr>
          <p:cNvSpPr>
            <a:spLocks noGrp="1"/>
          </p:cNvSpPr>
          <p:nvPr>
            <p:ph type="title"/>
          </p:nvPr>
        </p:nvSpPr>
        <p:spPr/>
        <p:txBody>
          <a:bodyPr/>
          <a:lstStyle/>
          <a:p>
            <a:r>
              <a:rPr lang="en-GB" b="1" dirty="0">
                <a:solidFill>
                  <a:srgbClr val="FFFFFF"/>
                </a:solidFill>
                <a:latin typeface="Exo Regular"/>
                <a:cs typeface="Exo Regular"/>
              </a:rPr>
              <a:t>Features of Paul’s prayer</a:t>
            </a:r>
          </a:p>
        </p:txBody>
      </p:sp>
      <p:sp>
        <p:nvSpPr>
          <p:cNvPr id="3" name="Content Placeholder 2">
            <a:extLst>
              <a:ext uri="{FF2B5EF4-FFF2-40B4-BE49-F238E27FC236}">
                <a16:creationId xmlns:a16="http://schemas.microsoft.com/office/drawing/2014/main" xmlns="" id="{719F7042-73F8-49D4-8DAF-0B67EBCEFCC8}"/>
              </a:ext>
            </a:extLst>
          </p:cNvPr>
          <p:cNvSpPr>
            <a:spLocks noGrp="1"/>
          </p:cNvSpPr>
          <p:nvPr>
            <p:ph idx="1"/>
          </p:nvPr>
        </p:nvSpPr>
        <p:spPr/>
        <p:txBody>
          <a:bodyPr/>
          <a:lstStyle/>
          <a:p>
            <a:pPr marL="0" indent="0">
              <a:buNone/>
            </a:pPr>
            <a:r>
              <a:rPr lang="en-GB" dirty="0">
                <a:solidFill>
                  <a:srgbClr val="FFFFFF"/>
                </a:solidFill>
                <a:latin typeface="Exo Regular"/>
                <a:cs typeface="Exo Regular"/>
              </a:rPr>
              <a:t>1) Beginning and ending in </a:t>
            </a:r>
            <a:r>
              <a:rPr lang="en-GB" b="1" i="1" dirty="0">
                <a:solidFill>
                  <a:srgbClr val="FFFFFF"/>
                </a:solidFill>
                <a:latin typeface="Exo Regular"/>
                <a:cs typeface="Exo Regular"/>
              </a:rPr>
              <a:t>thanksgiving</a:t>
            </a:r>
          </a:p>
          <a:p>
            <a:pPr marL="0" indent="0">
              <a:buNone/>
            </a:pPr>
            <a:r>
              <a:rPr lang="en-GB" dirty="0">
                <a:solidFill>
                  <a:srgbClr val="FFFFFF"/>
                </a:solidFill>
                <a:latin typeface="Exo Regular"/>
                <a:cs typeface="Exo Regular"/>
              </a:rPr>
              <a:t>2) The </a:t>
            </a:r>
            <a:r>
              <a:rPr lang="en-GB" b="1" i="1" dirty="0">
                <a:solidFill>
                  <a:srgbClr val="FFFFFF"/>
                </a:solidFill>
                <a:latin typeface="Exo Regular"/>
                <a:cs typeface="Exo Regular"/>
              </a:rPr>
              <a:t>extent</a:t>
            </a:r>
            <a:r>
              <a:rPr lang="en-GB" dirty="0">
                <a:solidFill>
                  <a:srgbClr val="FFFFFF"/>
                </a:solidFill>
                <a:latin typeface="Exo Regular"/>
                <a:cs typeface="Exo Regular"/>
              </a:rPr>
              <a:t> of Paul’s prayer</a:t>
            </a:r>
          </a:p>
          <a:p>
            <a:pPr marL="0" indent="0">
              <a:buNone/>
            </a:pPr>
            <a:r>
              <a:rPr lang="en-GB" dirty="0">
                <a:solidFill>
                  <a:srgbClr val="FFFFFF"/>
                </a:solidFill>
                <a:latin typeface="Exo Regular"/>
                <a:cs typeface="Exo Regular"/>
              </a:rPr>
              <a:t>3) The </a:t>
            </a:r>
            <a:r>
              <a:rPr lang="en-GB" b="1" i="1" dirty="0">
                <a:solidFill>
                  <a:srgbClr val="FFFFFF"/>
                </a:solidFill>
                <a:latin typeface="Exo Regular"/>
                <a:cs typeface="Exo Regular"/>
              </a:rPr>
              <a:t>persistence</a:t>
            </a:r>
            <a:r>
              <a:rPr lang="en-GB" dirty="0">
                <a:solidFill>
                  <a:srgbClr val="FFFFFF"/>
                </a:solidFill>
                <a:latin typeface="Exo Regular"/>
                <a:cs typeface="Exo Regular"/>
              </a:rPr>
              <a:t> of Paul’s praying</a:t>
            </a:r>
          </a:p>
          <a:p>
            <a:pPr marL="0" indent="0">
              <a:buNone/>
            </a:pPr>
            <a:r>
              <a:rPr lang="en-GB" dirty="0">
                <a:solidFill>
                  <a:srgbClr val="FFFFFF"/>
                </a:solidFill>
                <a:latin typeface="Exo Regular"/>
                <a:cs typeface="Exo Regular"/>
              </a:rPr>
              <a:t>4) The </a:t>
            </a:r>
            <a:r>
              <a:rPr lang="en-GB" b="1" i="1" dirty="0">
                <a:solidFill>
                  <a:srgbClr val="FFFFFF"/>
                </a:solidFill>
                <a:latin typeface="Exo Regular"/>
                <a:cs typeface="Exo Regular"/>
              </a:rPr>
              <a:t>link</a:t>
            </a:r>
            <a:r>
              <a:rPr lang="en-GB" dirty="0">
                <a:solidFill>
                  <a:srgbClr val="FFFFFF"/>
                </a:solidFill>
                <a:latin typeface="Exo Regular"/>
                <a:cs typeface="Exo Regular"/>
              </a:rPr>
              <a:t> between </a:t>
            </a:r>
            <a:r>
              <a:rPr lang="en-GB" b="1" i="1" dirty="0">
                <a:solidFill>
                  <a:srgbClr val="FFFFFF"/>
                </a:solidFill>
                <a:latin typeface="Exo Regular"/>
                <a:cs typeface="Exo Regular"/>
              </a:rPr>
              <a:t>signs of spiritual growth </a:t>
            </a:r>
            <a:r>
              <a:rPr lang="en-GB" dirty="0">
                <a:solidFill>
                  <a:srgbClr val="FFFFFF"/>
                </a:solidFill>
                <a:latin typeface="Exo Regular"/>
                <a:cs typeface="Exo Regular"/>
              </a:rPr>
              <a:t>and </a:t>
            </a:r>
            <a:r>
              <a:rPr lang="en-GB" b="1" i="1" dirty="0">
                <a:solidFill>
                  <a:srgbClr val="FFFFFF"/>
                </a:solidFill>
                <a:latin typeface="Exo Regular"/>
                <a:cs typeface="Exo Regular"/>
              </a:rPr>
              <a:t>what Paul prays for</a:t>
            </a:r>
          </a:p>
        </p:txBody>
      </p:sp>
    </p:spTree>
    <p:extLst>
      <p:ext uri="{BB962C8B-B14F-4D97-AF65-F5344CB8AC3E}">
        <p14:creationId xmlns:p14="http://schemas.microsoft.com/office/powerpoint/2010/main" val="388959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A81928-BE09-41E6-84B4-A1E99CF604C4}"/>
              </a:ext>
            </a:extLst>
          </p:cNvPr>
          <p:cNvSpPr>
            <a:spLocks noGrp="1"/>
          </p:cNvSpPr>
          <p:nvPr>
            <p:ph type="title"/>
          </p:nvPr>
        </p:nvSpPr>
        <p:spPr/>
        <p:txBody>
          <a:bodyPr>
            <a:noAutofit/>
          </a:bodyPr>
          <a:lstStyle/>
          <a:p>
            <a:r>
              <a:rPr lang="en-GB" sz="3600" b="1" dirty="0">
                <a:solidFill>
                  <a:srgbClr val="FFFFFF"/>
                </a:solidFill>
                <a:latin typeface="Exo Regular"/>
                <a:cs typeface="Exo Regular"/>
              </a:rPr>
              <a:t>Content and Purpose of Paul’s prayer</a:t>
            </a:r>
          </a:p>
        </p:txBody>
      </p:sp>
      <p:sp>
        <p:nvSpPr>
          <p:cNvPr id="3" name="Content Placeholder 2">
            <a:extLst>
              <a:ext uri="{FF2B5EF4-FFF2-40B4-BE49-F238E27FC236}">
                <a16:creationId xmlns:a16="http://schemas.microsoft.com/office/drawing/2014/main" xmlns="" id="{075BB91A-8074-4A19-94BF-9AAEF175BC18}"/>
              </a:ext>
            </a:extLst>
          </p:cNvPr>
          <p:cNvSpPr>
            <a:spLocks noGrp="1"/>
          </p:cNvSpPr>
          <p:nvPr>
            <p:ph idx="1"/>
          </p:nvPr>
        </p:nvSpPr>
        <p:spPr/>
        <p:txBody>
          <a:bodyPr>
            <a:normAutofit fontScale="85000" lnSpcReduction="20000"/>
          </a:bodyPr>
          <a:lstStyle/>
          <a:p>
            <a:r>
              <a:rPr lang="en-GB" dirty="0">
                <a:solidFill>
                  <a:srgbClr val="FFFFFF"/>
                </a:solidFill>
                <a:latin typeface="Exo Regular"/>
                <a:cs typeface="Exo Regular"/>
              </a:rPr>
              <a:t>Knowing and Doing:</a:t>
            </a:r>
          </a:p>
          <a:p>
            <a:endParaRPr lang="en-GB" dirty="0">
              <a:solidFill>
                <a:srgbClr val="FFFFFF"/>
              </a:solidFill>
              <a:latin typeface="Exo Regular"/>
              <a:cs typeface="Exo Regular"/>
            </a:endParaRPr>
          </a:p>
          <a:p>
            <a:r>
              <a:rPr lang="en-GB" dirty="0">
                <a:solidFill>
                  <a:srgbClr val="FFFFFF"/>
                </a:solidFill>
                <a:latin typeface="Exo Regular"/>
                <a:cs typeface="Exo Regular"/>
              </a:rPr>
              <a:t>Being attuned to God’s ways</a:t>
            </a:r>
            <a:r>
              <a:rPr lang="en-GB" b="1" i="1" dirty="0">
                <a:solidFill>
                  <a:srgbClr val="FFFFFF"/>
                </a:solidFill>
                <a:latin typeface="Exo Regular"/>
                <a:cs typeface="Exo Regular"/>
              </a:rPr>
              <a:t>: “…that you may be filled with the knowledge of his will in all spiritual wisdom and understanding”.</a:t>
            </a:r>
          </a:p>
          <a:p>
            <a:endParaRPr lang="en-GB" b="1" i="1" dirty="0">
              <a:solidFill>
                <a:srgbClr val="FFFFFF"/>
              </a:solidFill>
              <a:latin typeface="Exo Regular"/>
              <a:cs typeface="Exo Regular"/>
            </a:endParaRPr>
          </a:p>
          <a:p>
            <a:r>
              <a:rPr lang="en-GB" dirty="0">
                <a:solidFill>
                  <a:srgbClr val="FFFFFF"/>
                </a:solidFill>
                <a:latin typeface="Exo Regular"/>
                <a:cs typeface="Exo Regular"/>
              </a:rPr>
              <a:t> Living according to God’s ways: </a:t>
            </a:r>
            <a:r>
              <a:rPr lang="en-GB" b="1" i="1" dirty="0">
                <a:solidFill>
                  <a:srgbClr val="FFFFFF"/>
                </a:solidFill>
                <a:latin typeface="Exo Regular"/>
                <a:cs typeface="Exo Regular"/>
              </a:rPr>
              <a:t>“…so as to walk in a manner worthy of the Lord, fully pleasing to him”</a:t>
            </a:r>
          </a:p>
          <a:p>
            <a:endParaRPr lang="en-GB" dirty="0">
              <a:solidFill>
                <a:srgbClr val="FFFFFF"/>
              </a:solidFill>
              <a:latin typeface="Exo Regular"/>
              <a:cs typeface="Exo Regular"/>
            </a:endParaRPr>
          </a:p>
        </p:txBody>
      </p:sp>
    </p:spTree>
    <p:extLst>
      <p:ext uri="{BB962C8B-B14F-4D97-AF65-F5344CB8AC3E}">
        <p14:creationId xmlns:p14="http://schemas.microsoft.com/office/powerpoint/2010/main" val="3337040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8457CD-EA19-4DDD-9D28-E79489DFBF5D}"/>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xmlns="" id="{E023649C-1D35-4DF9-B2FE-660E162F3A71}"/>
              </a:ext>
            </a:extLst>
          </p:cNvPr>
          <p:cNvSpPr>
            <a:spLocks noGrp="1"/>
          </p:cNvSpPr>
          <p:nvPr>
            <p:ph idx="1"/>
          </p:nvPr>
        </p:nvSpPr>
        <p:spPr/>
        <p:txBody>
          <a:bodyPr>
            <a:normAutofit/>
          </a:bodyPr>
          <a:lstStyle/>
          <a:p>
            <a:r>
              <a:rPr lang="en-GB" sz="2700" dirty="0">
                <a:solidFill>
                  <a:srgbClr val="FFFFFF"/>
                </a:solidFill>
                <a:latin typeface="Exo Regular"/>
                <a:cs typeface="Exo Regular"/>
              </a:rPr>
              <a:t>When have I prayed these things?</a:t>
            </a:r>
          </a:p>
          <a:p>
            <a:endParaRPr lang="en-GB" sz="2700" dirty="0"/>
          </a:p>
          <a:p>
            <a:endParaRPr lang="en-GB" sz="2700" dirty="0"/>
          </a:p>
        </p:txBody>
      </p:sp>
    </p:spTree>
    <p:extLst>
      <p:ext uri="{BB962C8B-B14F-4D97-AF65-F5344CB8AC3E}">
        <p14:creationId xmlns:p14="http://schemas.microsoft.com/office/powerpoint/2010/main" val="4129329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136499-C0EA-45E9-B0BE-D68DE22ABE9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BBECFD6F-7477-4137-9B96-C07F46463B2B}"/>
              </a:ext>
            </a:extLst>
          </p:cNvPr>
          <p:cNvSpPr>
            <a:spLocks noGrp="1"/>
          </p:cNvSpPr>
          <p:nvPr>
            <p:ph idx="1"/>
          </p:nvPr>
        </p:nvSpPr>
        <p:spPr/>
        <p:txBody>
          <a:bodyPr>
            <a:normAutofit/>
          </a:bodyPr>
          <a:lstStyle/>
          <a:p>
            <a:r>
              <a:rPr lang="en-GB" sz="2400" dirty="0">
                <a:solidFill>
                  <a:srgbClr val="FFFFFF"/>
                </a:solidFill>
                <a:latin typeface="Exo Regular"/>
                <a:cs typeface="Exo Regular"/>
              </a:rPr>
              <a:t>Justified by grace through faith </a:t>
            </a:r>
            <a:r>
              <a:rPr lang="en-GB" sz="2400" dirty="0" smtClean="0">
                <a:solidFill>
                  <a:srgbClr val="FFFFFF"/>
                </a:solidFill>
                <a:latin typeface="Exo Regular"/>
                <a:cs typeface="Exo Regular"/>
              </a:rPr>
              <a:t>alone</a:t>
            </a:r>
            <a:endParaRPr lang="en-GB" sz="2400" dirty="0">
              <a:solidFill>
                <a:srgbClr val="FFFFFF"/>
              </a:solidFill>
              <a:latin typeface="Exo Regular"/>
              <a:cs typeface="Exo Regular"/>
            </a:endParaRPr>
          </a:p>
          <a:p>
            <a:r>
              <a:rPr lang="en-GB" sz="2400" dirty="0">
                <a:solidFill>
                  <a:srgbClr val="FFFFFF"/>
                </a:solidFill>
                <a:latin typeface="Exo Regular"/>
                <a:cs typeface="Exo Regular"/>
              </a:rPr>
              <a:t>Sanctification</a:t>
            </a:r>
          </a:p>
        </p:txBody>
      </p:sp>
    </p:spTree>
    <p:extLst>
      <p:ext uri="{BB962C8B-B14F-4D97-AF65-F5344CB8AC3E}">
        <p14:creationId xmlns:p14="http://schemas.microsoft.com/office/powerpoint/2010/main" val="1291281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7543FD-9173-41A8-A581-1E1E09B463FA}"/>
              </a:ext>
            </a:extLst>
          </p:cNvPr>
          <p:cNvSpPr>
            <a:spLocks noGrp="1"/>
          </p:cNvSpPr>
          <p:nvPr>
            <p:ph type="title"/>
          </p:nvPr>
        </p:nvSpPr>
        <p:spPr/>
        <p:txBody>
          <a:bodyPr/>
          <a:lstStyle/>
          <a:p>
            <a:r>
              <a:rPr lang="en-GB" b="1" dirty="0">
                <a:solidFill>
                  <a:srgbClr val="FFFFFF"/>
                </a:solidFill>
                <a:latin typeface="Exo Regular"/>
                <a:cs typeface="Exo Regular"/>
              </a:rPr>
              <a:t>A cyclical process </a:t>
            </a:r>
          </a:p>
        </p:txBody>
      </p:sp>
      <p:sp>
        <p:nvSpPr>
          <p:cNvPr id="3" name="Content Placeholder 2">
            <a:extLst>
              <a:ext uri="{FF2B5EF4-FFF2-40B4-BE49-F238E27FC236}">
                <a16:creationId xmlns:a16="http://schemas.microsoft.com/office/drawing/2014/main" xmlns="" id="{D0019AB8-64EC-4439-B56D-C825598A1D09}"/>
              </a:ext>
            </a:extLst>
          </p:cNvPr>
          <p:cNvSpPr>
            <a:spLocks noGrp="1"/>
          </p:cNvSpPr>
          <p:nvPr>
            <p:ph idx="1"/>
          </p:nvPr>
        </p:nvSpPr>
        <p:spPr>
          <a:xfrm>
            <a:off x="628650" y="1104305"/>
            <a:ext cx="7886700" cy="3528418"/>
          </a:xfrm>
        </p:spPr>
        <p:txBody>
          <a:bodyPr>
            <a:normAutofit/>
          </a:bodyPr>
          <a:lstStyle/>
          <a:p>
            <a:endParaRPr lang="en-GB" dirty="0"/>
          </a:p>
          <a:p>
            <a:endParaRPr lang="en-GB" dirty="0"/>
          </a:p>
          <a:p>
            <a:endParaRPr lang="en-GB" dirty="0"/>
          </a:p>
          <a:p>
            <a:endParaRPr lang="en-GB" dirty="0"/>
          </a:p>
          <a:p>
            <a:pPr marL="0" indent="0">
              <a:buNone/>
            </a:pPr>
            <a:endParaRPr lang="en-GB" dirty="0"/>
          </a:p>
        </p:txBody>
      </p:sp>
      <p:sp>
        <p:nvSpPr>
          <p:cNvPr id="4" name="Oval 3">
            <a:extLst>
              <a:ext uri="{FF2B5EF4-FFF2-40B4-BE49-F238E27FC236}">
                <a16:creationId xmlns:a16="http://schemas.microsoft.com/office/drawing/2014/main" xmlns="" id="{B33647CE-E688-478E-876D-7F702C9C25BA}"/>
              </a:ext>
            </a:extLst>
          </p:cNvPr>
          <p:cNvSpPr/>
          <p:nvPr/>
        </p:nvSpPr>
        <p:spPr>
          <a:xfrm>
            <a:off x="2753606" y="1121760"/>
            <a:ext cx="2668501" cy="13802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GB" b="1" i="1" dirty="0"/>
              <a:t>Filled</a:t>
            </a:r>
            <a:r>
              <a:rPr lang="en-GB" b="1" dirty="0"/>
              <a:t> </a:t>
            </a:r>
            <a:r>
              <a:rPr lang="en-GB" dirty="0"/>
              <a:t>with the </a:t>
            </a:r>
            <a:r>
              <a:rPr lang="en-GB" b="1" i="1" dirty="0"/>
              <a:t>Knowledge of God’s will</a:t>
            </a:r>
          </a:p>
        </p:txBody>
      </p:sp>
      <p:sp>
        <p:nvSpPr>
          <p:cNvPr id="5" name="Oval 4">
            <a:extLst>
              <a:ext uri="{FF2B5EF4-FFF2-40B4-BE49-F238E27FC236}">
                <a16:creationId xmlns:a16="http://schemas.microsoft.com/office/drawing/2014/main" xmlns="" id="{4363AD50-3BCE-4DB4-BD55-3010BB68DF09}"/>
              </a:ext>
            </a:extLst>
          </p:cNvPr>
          <p:cNvSpPr/>
          <p:nvPr/>
        </p:nvSpPr>
        <p:spPr>
          <a:xfrm>
            <a:off x="5604272" y="2891650"/>
            <a:ext cx="2816640" cy="14751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GB" b="1" i="1" dirty="0"/>
              <a:t>Walk</a:t>
            </a:r>
            <a:r>
              <a:rPr lang="en-GB" b="1" dirty="0"/>
              <a:t> </a:t>
            </a:r>
            <a:r>
              <a:rPr lang="en-GB" dirty="0"/>
              <a:t>in a manner worthy of the Lord, </a:t>
            </a:r>
            <a:r>
              <a:rPr lang="en-GB" b="1" i="1" dirty="0"/>
              <a:t>fully pleasing to him</a:t>
            </a:r>
          </a:p>
        </p:txBody>
      </p:sp>
      <p:sp>
        <p:nvSpPr>
          <p:cNvPr id="6" name="Oval 5">
            <a:extLst>
              <a:ext uri="{FF2B5EF4-FFF2-40B4-BE49-F238E27FC236}">
                <a16:creationId xmlns:a16="http://schemas.microsoft.com/office/drawing/2014/main" xmlns="" id="{45A9260E-F09F-4F58-A51D-E614AF38F401}"/>
              </a:ext>
            </a:extLst>
          </p:cNvPr>
          <p:cNvSpPr/>
          <p:nvPr/>
        </p:nvSpPr>
        <p:spPr>
          <a:xfrm>
            <a:off x="457200" y="2753159"/>
            <a:ext cx="2821415" cy="180075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r>
              <a:rPr lang="en-GB" b="1" i="1" dirty="0"/>
              <a:t>Bearing fruit </a:t>
            </a:r>
            <a:r>
              <a:rPr lang="en-GB" dirty="0"/>
              <a:t>in every good work and </a:t>
            </a:r>
            <a:r>
              <a:rPr lang="en-GB" b="1" i="1" dirty="0"/>
              <a:t>increasing</a:t>
            </a:r>
            <a:r>
              <a:rPr lang="en-GB" dirty="0"/>
              <a:t> in the </a:t>
            </a:r>
            <a:r>
              <a:rPr lang="en-GB" b="1" i="1" dirty="0"/>
              <a:t>knowledge of God</a:t>
            </a:r>
          </a:p>
        </p:txBody>
      </p:sp>
    </p:spTree>
    <p:extLst>
      <p:ext uri="{BB962C8B-B14F-4D97-AF65-F5344CB8AC3E}">
        <p14:creationId xmlns:p14="http://schemas.microsoft.com/office/powerpoint/2010/main" val="351134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492</TotalTime>
  <Words>634</Words>
  <Application>Microsoft Macintosh PowerPoint</Application>
  <PresentationFormat>On-screen Show (16:9)</PresentationFormat>
  <Paragraphs>41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PRAYING WITH PAUL</vt:lpstr>
      <vt:lpstr>PowerPoint Presentation</vt:lpstr>
      <vt:lpstr>PowerPoint Presentation</vt:lpstr>
      <vt:lpstr>Features of Paul’s prayer</vt:lpstr>
      <vt:lpstr>Content and Purpose of Paul’s prayer</vt:lpstr>
      <vt:lpstr>PowerPoint Presentation</vt:lpstr>
      <vt:lpstr>PowerPoint Presentation</vt:lpstr>
      <vt:lpstr>A cyclical process </vt:lpstr>
      <vt:lpstr>God’s Power</vt:lpstr>
      <vt:lpstr>Features of our prayer life</vt:lpstr>
      <vt:lpstr>Practice</vt:lpstr>
      <vt:lpstr>PowerPoint Presentation</vt:lpstr>
    </vt:vector>
  </TitlesOfParts>
  <Company>The City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PRAYING WITH PAUL</dc:title>
  <dc:creator>Hugh Pearce</dc:creator>
  <cp:lastModifiedBy>Hugh Pearce</cp:lastModifiedBy>
  <cp:revision>28</cp:revision>
  <dcterms:created xsi:type="dcterms:W3CDTF">2018-01-02T12:51:28Z</dcterms:created>
  <dcterms:modified xsi:type="dcterms:W3CDTF">2018-01-21T10:04:40Z</dcterms:modified>
</cp:coreProperties>
</file>