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66" r:id="rId2"/>
    <p:sldId id="264" r:id="rId3"/>
    <p:sldId id="257" r:id="rId4"/>
    <p:sldId id="285" r:id="rId5"/>
    <p:sldId id="284" r:id="rId6"/>
    <p:sldId id="286" r:id="rId7"/>
    <p:sldId id="280" r:id="rId8"/>
    <p:sldId id="281" r:id="rId9"/>
    <p:sldId id="282" r:id="rId10"/>
    <p:sldId id="283" r:id="rId11"/>
    <p:sldId id="258" r:id="rId1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6CB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1112" y="-10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0BBB81-01A6-9B4B-89C6-88B816F78E63}" type="datetimeFigureOut">
              <a:rPr lang="en-US" smtClean="0"/>
              <a:t>14/01/18</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70212B-C5EC-B84D-B693-141D08B2F632}" type="slidenum">
              <a:rPr lang="en-GB" smtClean="0"/>
              <a:t>‹#›</a:t>
            </a:fld>
            <a:endParaRPr lang="en-GB"/>
          </a:p>
        </p:txBody>
      </p:sp>
    </p:spTree>
    <p:extLst>
      <p:ext uri="{BB962C8B-B14F-4D97-AF65-F5344CB8AC3E}">
        <p14:creationId xmlns:p14="http://schemas.microsoft.com/office/powerpoint/2010/main" val="30741018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lvl="0" indent="0">
              <a:spcBef>
                <a:spcPts val="0"/>
              </a:spcBef>
              <a:spcAft>
                <a:spcPts val="0"/>
              </a:spcAft>
              <a:buNone/>
            </a:pPr>
            <a:endParaRPr/>
          </a:p>
        </p:txBody>
      </p:sp>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lvl="0" indent="0">
              <a:spcBef>
                <a:spcPts val="0"/>
              </a:spcBef>
              <a:spcAft>
                <a:spcPts val="0"/>
              </a:spcAft>
              <a:buNone/>
            </a:pPr>
            <a:endParaRPr/>
          </a:p>
        </p:txBody>
      </p:sp>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lvl="0" indent="0">
              <a:spcBef>
                <a:spcPts val="0"/>
              </a:spcBef>
              <a:spcAft>
                <a:spcPts val="0"/>
              </a:spcAft>
              <a:buNone/>
            </a:pPr>
            <a:endParaRPr/>
          </a:p>
        </p:txBody>
      </p:sp>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lvl="0" indent="0">
              <a:spcBef>
                <a:spcPts val="0"/>
              </a:spcBef>
              <a:spcAft>
                <a:spcPts val="0"/>
              </a:spcAft>
              <a:buNone/>
            </a:pPr>
            <a:endParaRPr/>
          </a:p>
        </p:txBody>
      </p:sp>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GB" smtClean="0"/>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GB"/>
          </a:p>
        </p:txBody>
      </p:sp>
      <p:sp>
        <p:nvSpPr>
          <p:cNvPr id="4" name="Date Placeholder 3"/>
          <p:cNvSpPr>
            <a:spLocks noGrp="1"/>
          </p:cNvSpPr>
          <p:nvPr>
            <p:ph type="dt" sz="half" idx="10"/>
          </p:nvPr>
        </p:nvSpPr>
        <p:spPr/>
        <p:txBody>
          <a:bodyPr/>
          <a:lstStyle/>
          <a:p>
            <a:fld id="{E6933B6F-8A00-7B4F-B76A-321B5582E8F9}" type="datetimeFigureOut">
              <a:rPr lang="en-US" smtClean="0"/>
              <a:t>14/01/18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1316413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E6933B6F-8A00-7B4F-B76A-321B5582E8F9}" type="datetimeFigureOut">
              <a:rPr lang="en-US" smtClean="0"/>
              <a:t>14/01/18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2822552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GB" smtClean="0"/>
              <a:t>Click to edit Master title style</a:t>
            </a:r>
            <a:endParaRPr lang="en-GB"/>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E6933B6F-8A00-7B4F-B76A-321B5582E8F9}" type="datetimeFigureOut">
              <a:rPr lang="en-US" smtClean="0"/>
              <a:t>14/01/18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3275041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E6933B6F-8A00-7B4F-B76A-321B5582E8F9}" type="datetimeFigureOut">
              <a:rPr lang="en-US" smtClean="0"/>
              <a:t>14/01/18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3957657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E6933B6F-8A00-7B4F-B76A-321B5582E8F9}" type="datetimeFigureOut">
              <a:rPr lang="en-US" smtClean="0"/>
              <a:t>14/01/18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2442714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Date Placeholder 4"/>
          <p:cNvSpPr>
            <a:spLocks noGrp="1"/>
          </p:cNvSpPr>
          <p:nvPr>
            <p:ph type="dt" sz="half" idx="10"/>
          </p:nvPr>
        </p:nvSpPr>
        <p:spPr/>
        <p:txBody>
          <a:bodyPr/>
          <a:lstStyle/>
          <a:p>
            <a:fld id="{E6933B6F-8A00-7B4F-B76A-321B5582E8F9}" type="datetimeFigureOut">
              <a:rPr lang="en-US" smtClean="0"/>
              <a:t>14/01/18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1466092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GB"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7" name="Date Placeholder 6"/>
          <p:cNvSpPr>
            <a:spLocks noGrp="1"/>
          </p:cNvSpPr>
          <p:nvPr>
            <p:ph type="dt" sz="half" idx="10"/>
          </p:nvPr>
        </p:nvSpPr>
        <p:spPr/>
        <p:txBody>
          <a:bodyPr/>
          <a:lstStyle/>
          <a:p>
            <a:fld id="{E6933B6F-8A00-7B4F-B76A-321B5582E8F9}" type="datetimeFigureOut">
              <a:rPr lang="en-US" smtClean="0"/>
              <a:t>14/01/18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1144440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Date Placeholder 2"/>
          <p:cNvSpPr>
            <a:spLocks noGrp="1"/>
          </p:cNvSpPr>
          <p:nvPr>
            <p:ph type="dt" sz="half" idx="10"/>
          </p:nvPr>
        </p:nvSpPr>
        <p:spPr/>
        <p:txBody>
          <a:bodyPr/>
          <a:lstStyle/>
          <a:p>
            <a:fld id="{E6933B6F-8A00-7B4F-B76A-321B5582E8F9}" type="datetimeFigureOut">
              <a:rPr lang="en-US" smtClean="0"/>
              <a:t>14/01/18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179631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933B6F-8A00-7B4F-B76A-321B5582E8F9}" type="datetimeFigureOut">
              <a:rPr lang="en-US" smtClean="0"/>
              <a:t>14/01/18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3556403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GB"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6933B6F-8A00-7B4F-B76A-321B5582E8F9}" type="datetimeFigureOut">
              <a:rPr lang="en-US" smtClean="0"/>
              <a:t>14/01/18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3360404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GB"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6933B6F-8A00-7B4F-B76A-321B5582E8F9}" type="datetimeFigureOut">
              <a:rPr lang="en-US" smtClean="0"/>
              <a:t>14/01/18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8835198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GB" smtClean="0"/>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6933B6F-8A00-7B4F-B76A-321B5582E8F9}" type="datetimeFigureOut">
              <a:rPr lang="en-US" smtClean="0"/>
              <a:t>14/01/18</a:t>
            </a:fld>
            <a:endParaRPr lang="en-GB"/>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79E047F-5E02-5046-967C-BCDA88EC232D}" type="slidenum">
              <a:rPr lang="en-GB" smtClean="0"/>
              <a:t>‹#›</a:t>
            </a:fld>
            <a:endParaRPr lang="en-GB"/>
          </a:p>
        </p:txBody>
      </p:sp>
    </p:spTree>
    <p:extLst>
      <p:ext uri="{BB962C8B-B14F-4D97-AF65-F5344CB8AC3E}">
        <p14:creationId xmlns:p14="http://schemas.microsoft.com/office/powerpoint/2010/main" val="1734723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3" descr="PRAYING WITH PAUL SERIES IMAG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362785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205979"/>
            <a:ext cx="8229600" cy="85725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GB" sz="4400" b="1" i="0" u="none" strike="noStrike" cap="none" dirty="0">
                <a:solidFill>
                  <a:srgbClr val="FFFFFF"/>
                </a:solidFill>
                <a:latin typeface="Exo Regular"/>
                <a:cs typeface="Exo Regular"/>
              </a:rPr>
              <a:t>How</a:t>
            </a:r>
            <a:r>
              <a:rPr lang="en-GB" sz="4400" b="1" i="0" u="none" strike="noStrike" cap="none" dirty="0">
                <a:solidFill>
                  <a:srgbClr val="FFFFFF"/>
                </a:solidFill>
                <a:latin typeface="Exo Regular"/>
                <a:ea typeface="Calibri"/>
                <a:cs typeface="Exo Regular"/>
                <a:sym typeface="Calibri"/>
              </a:rPr>
              <a:t> to pray for more</a:t>
            </a:r>
            <a:r>
              <a:rPr lang="en-GB" b="1" dirty="0">
                <a:solidFill>
                  <a:srgbClr val="FFFFFF"/>
                </a:solidFill>
                <a:latin typeface="Exo Regular"/>
                <a:cs typeface="Exo Regular"/>
              </a:rPr>
              <a:t>?</a:t>
            </a:r>
            <a:endParaRPr sz="4400" b="1" i="0" u="none" strike="noStrike" cap="none" dirty="0">
              <a:solidFill>
                <a:srgbClr val="FFFFFF"/>
              </a:solidFill>
              <a:latin typeface="Exo Regular"/>
              <a:ea typeface="Calibri"/>
              <a:cs typeface="Exo Regular"/>
              <a:sym typeface="Calibri"/>
            </a:endParaRPr>
          </a:p>
        </p:txBody>
      </p:sp>
      <p:sp>
        <p:nvSpPr>
          <p:cNvPr id="115" name="Shape 115"/>
          <p:cNvSpPr txBox="1">
            <a:spLocks noGrp="1"/>
          </p:cNvSpPr>
          <p:nvPr>
            <p:ph type="body" idx="1"/>
          </p:nvPr>
        </p:nvSpPr>
        <p:spPr>
          <a:xfrm>
            <a:off x="457200" y="1200151"/>
            <a:ext cx="8229600" cy="3394472"/>
          </a:xfrm>
          <a:prstGeom prst="rect">
            <a:avLst/>
          </a:prstGeom>
          <a:noFill/>
          <a:ln>
            <a:noFill/>
          </a:ln>
        </p:spPr>
        <p:txBody>
          <a:bodyPr wrap="square" lIns="91425" tIns="45700" rIns="91425" bIns="45700" anchor="t" anchorCtr="0">
            <a:noAutofit/>
          </a:bodyPr>
          <a:lstStyle/>
          <a:p>
            <a:pPr marL="25400" indent="0" algn="ctr">
              <a:spcBef>
                <a:spcPts val="0"/>
              </a:spcBef>
              <a:buClr>
                <a:schemeClr val="dk1"/>
              </a:buClr>
              <a:buSzPts val="3200"/>
              <a:buNone/>
            </a:pPr>
            <a:r>
              <a:rPr lang="en-GB" sz="2400" dirty="0">
                <a:solidFill>
                  <a:srgbClr val="FFFFFF"/>
                </a:solidFill>
                <a:latin typeface="Exo Regular"/>
                <a:cs typeface="Exo Regular"/>
              </a:rPr>
              <a:t>Verse 10 - ‘pray most earnestly night and day</a:t>
            </a:r>
            <a:endParaRPr sz="2400" dirty="0">
              <a:solidFill>
                <a:srgbClr val="FFFFFF"/>
              </a:solidFill>
              <a:latin typeface="Exo Regular"/>
              <a:cs typeface="Exo Regular"/>
            </a:endParaRPr>
          </a:p>
          <a:p>
            <a:pPr marL="0" indent="0" algn="l">
              <a:spcBef>
                <a:spcPts val="0"/>
              </a:spcBef>
              <a:buSzPts val="3200"/>
              <a:buFont typeface="Arial"/>
              <a:buNone/>
            </a:pPr>
            <a:endParaRPr sz="2400" dirty="0">
              <a:solidFill>
                <a:srgbClr val="FFFFFF"/>
              </a:solidFill>
              <a:latin typeface="Exo Regular"/>
              <a:cs typeface="Exo Regular"/>
            </a:endParaRPr>
          </a:p>
          <a:p>
            <a:pPr marL="457200" indent="-431800" algn="l">
              <a:spcBef>
                <a:spcPts val="0"/>
              </a:spcBef>
              <a:buSzPts val="3200"/>
              <a:buFont typeface="Arial"/>
              <a:buChar char="-"/>
            </a:pPr>
            <a:r>
              <a:rPr lang="en-GB" sz="2400" dirty="0">
                <a:solidFill>
                  <a:srgbClr val="FFFFFF"/>
                </a:solidFill>
                <a:latin typeface="Exo Regular"/>
                <a:cs typeface="Exo Regular"/>
              </a:rPr>
              <a:t>Pray for more growth in the lives of Christians you </a:t>
            </a:r>
            <a:r>
              <a:rPr lang="en-GB" sz="2400" dirty="0" smtClean="0">
                <a:solidFill>
                  <a:srgbClr val="FFFFFF"/>
                </a:solidFill>
                <a:latin typeface="Exo Regular"/>
                <a:cs typeface="Exo Regular"/>
              </a:rPr>
              <a:t>know</a:t>
            </a:r>
            <a:endParaRPr sz="2400" dirty="0">
              <a:solidFill>
                <a:srgbClr val="FFFFFF"/>
              </a:solidFill>
              <a:latin typeface="Exo Regular"/>
              <a:cs typeface="Exo Regular"/>
            </a:endParaRPr>
          </a:p>
          <a:p>
            <a:pPr marL="457200" indent="-431800" algn="l">
              <a:spcBef>
                <a:spcPts val="0"/>
              </a:spcBef>
              <a:buSzPts val="3200"/>
              <a:buFont typeface="Arial"/>
              <a:buChar char="-"/>
            </a:pPr>
            <a:r>
              <a:rPr lang="en-GB" sz="2400" dirty="0">
                <a:solidFill>
                  <a:srgbClr val="FFFFFF"/>
                </a:solidFill>
                <a:latin typeface="Exo Regular"/>
                <a:cs typeface="Exo Regular"/>
              </a:rPr>
              <a:t>Pray for faith and steadfastness: v8 ‘standing firm in the Lord</a:t>
            </a:r>
            <a:r>
              <a:rPr lang="en-GB" sz="2400" dirty="0" smtClean="0">
                <a:solidFill>
                  <a:srgbClr val="FFFFFF"/>
                </a:solidFill>
                <a:latin typeface="Exo Regular"/>
                <a:cs typeface="Exo Regular"/>
              </a:rPr>
              <a:t>’</a:t>
            </a:r>
            <a:endParaRPr sz="2400" dirty="0">
              <a:solidFill>
                <a:srgbClr val="FFFFFF"/>
              </a:solidFill>
              <a:latin typeface="Exo Regular"/>
              <a:cs typeface="Exo Regular"/>
            </a:endParaRPr>
          </a:p>
          <a:p>
            <a:pPr marL="457200" indent="-431800" algn="l">
              <a:spcBef>
                <a:spcPts val="0"/>
              </a:spcBef>
              <a:buSzPts val="3200"/>
              <a:buFont typeface="Arial"/>
              <a:buChar char="-"/>
            </a:pPr>
            <a:r>
              <a:rPr lang="en-GB" sz="2400" dirty="0">
                <a:solidFill>
                  <a:srgbClr val="FFFFFF"/>
                </a:solidFill>
                <a:latin typeface="Exo Regular"/>
                <a:cs typeface="Exo Regular"/>
              </a:rPr>
              <a:t>Pray for people to live holy and blameless lives</a:t>
            </a:r>
            <a:endParaRPr sz="2400" dirty="0">
              <a:solidFill>
                <a:srgbClr val="FFFFFF"/>
              </a:solidFill>
              <a:latin typeface="Exo Regular"/>
              <a:cs typeface="Exo Regular"/>
            </a:endParaRPr>
          </a:p>
          <a:p>
            <a:pPr marL="457200" marR="0" lvl="0" indent="-431800" algn="l" rtl="0">
              <a:spcBef>
                <a:spcPts val="0"/>
              </a:spcBef>
              <a:spcAft>
                <a:spcPts val="0"/>
              </a:spcAft>
              <a:buSzPts val="3200"/>
              <a:buChar char="-"/>
            </a:pPr>
            <a:r>
              <a:rPr lang="en-GB" sz="2400" dirty="0">
                <a:solidFill>
                  <a:srgbClr val="FFFFFF"/>
                </a:solidFill>
                <a:latin typeface="Exo Regular"/>
                <a:cs typeface="Exo Regular"/>
              </a:rPr>
              <a:t>Pray for love to abound</a:t>
            </a:r>
            <a:endParaRPr sz="2400" dirty="0">
              <a:solidFill>
                <a:srgbClr val="FFFFFF"/>
              </a:solidFill>
              <a:latin typeface="Exo Regular"/>
              <a:cs typeface="Exo Regular"/>
            </a:endParaRPr>
          </a:p>
        </p:txBody>
      </p:sp>
    </p:spTree>
    <p:extLst>
      <p:ext uri="{BB962C8B-B14F-4D97-AF65-F5344CB8AC3E}">
        <p14:creationId xmlns:p14="http://schemas.microsoft.com/office/powerpoint/2010/main" val="2356609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3" descr="PRAYING WITH PAUL SERIES IMAG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42022504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chemeClr val="bg1"/>
                </a:solidFill>
                <a:latin typeface="Exo Regular"/>
                <a:cs typeface="Exo Regular"/>
              </a:rPr>
              <a:t>PRAYING WITH PAUL</a:t>
            </a:r>
            <a:endParaRPr lang="en-GB" b="1" dirty="0">
              <a:solidFill>
                <a:schemeClr val="bg1"/>
              </a:solidFill>
              <a:latin typeface="Exo Regular"/>
              <a:cs typeface="Exo Regular"/>
            </a:endParaRPr>
          </a:p>
        </p:txBody>
      </p:sp>
      <p:sp>
        <p:nvSpPr>
          <p:cNvPr id="3" name="Subtitle 2"/>
          <p:cNvSpPr>
            <a:spLocks noGrp="1"/>
          </p:cNvSpPr>
          <p:nvPr>
            <p:ph type="subTitle" idx="1"/>
          </p:nvPr>
        </p:nvSpPr>
        <p:spPr>
          <a:xfrm>
            <a:off x="1371600" y="2579192"/>
            <a:ext cx="6400800" cy="670915"/>
          </a:xfrm>
        </p:spPr>
        <p:txBody>
          <a:bodyPr/>
          <a:lstStyle/>
          <a:p>
            <a:r>
              <a:rPr lang="en-GB" dirty="0" smtClean="0">
                <a:solidFill>
                  <a:srgbClr val="FFFFFF"/>
                </a:solidFill>
                <a:latin typeface="Exo Regular"/>
                <a:cs typeface="Exo Regular"/>
              </a:rPr>
              <a:t>2 Thessalonians 1v1-12</a:t>
            </a:r>
            <a:endParaRPr lang="en-GB" dirty="0">
              <a:solidFill>
                <a:srgbClr val="FFFFFF"/>
              </a:solidFill>
              <a:latin typeface="Exo Regular"/>
              <a:cs typeface="Exo Regular"/>
            </a:endParaRPr>
          </a:p>
        </p:txBody>
      </p:sp>
      <p:sp>
        <p:nvSpPr>
          <p:cNvPr id="6" name="Subtitle 2"/>
          <p:cNvSpPr txBox="1">
            <a:spLocks/>
          </p:cNvSpPr>
          <p:nvPr/>
        </p:nvSpPr>
        <p:spPr>
          <a:xfrm>
            <a:off x="2103285" y="2579192"/>
            <a:ext cx="4775384" cy="555697"/>
          </a:xfrm>
          <a:prstGeom prst="rect">
            <a:avLst/>
          </a:prstGeom>
          <a:solidFill>
            <a:schemeClr val="bg1"/>
          </a:solidFill>
          <a:ln>
            <a:noFill/>
          </a:ln>
        </p:spPr>
        <p:txBody>
          <a:bodyPr vert="horz" lIns="91440" tIns="45720" rIns="91440" bIns="45720" rtlCol="0" anchor="ctr" anchorCtr="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GB" dirty="0">
                <a:solidFill>
                  <a:srgbClr val="526CB4"/>
                </a:solidFill>
                <a:latin typeface="Exo Regular"/>
                <a:cs typeface="Exo Regular"/>
              </a:rPr>
              <a:t>1</a:t>
            </a:r>
            <a:r>
              <a:rPr lang="en-GB" dirty="0" smtClean="0">
                <a:solidFill>
                  <a:srgbClr val="526CB4"/>
                </a:solidFill>
                <a:latin typeface="Exo Regular"/>
                <a:cs typeface="Exo Regular"/>
              </a:rPr>
              <a:t> </a:t>
            </a:r>
            <a:r>
              <a:rPr lang="en-GB" dirty="0" smtClean="0">
                <a:solidFill>
                  <a:srgbClr val="526CB4"/>
                </a:solidFill>
                <a:latin typeface="Exo Regular"/>
                <a:cs typeface="Exo Regular"/>
              </a:rPr>
              <a:t>Thessalonians </a:t>
            </a:r>
            <a:r>
              <a:rPr lang="en-GB" dirty="0" smtClean="0">
                <a:solidFill>
                  <a:srgbClr val="526CB4"/>
                </a:solidFill>
                <a:latin typeface="Exo Regular"/>
                <a:cs typeface="Exo Regular"/>
              </a:rPr>
              <a:t>2v17-3:13</a:t>
            </a:r>
            <a:endParaRPr lang="en-GB" dirty="0">
              <a:solidFill>
                <a:srgbClr val="526CB4"/>
              </a:solidFill>
              <a:latin typeface="Exo Regular"/>
              <a:cs typeface="Exo Regular"/>
            </a:endParaRPr>
          </a:p>
        </p:txBody>
      </p:sp>
    </p:spTree>
    <p:extLst>
      <p:ext uri="{BB962C8B-B14F-4D97-AF65-F5344CB8AC3E}">
        <p14:creationId xmlns:p14="http://schemas.microsoft.com/office/powerpoint/2010/main" val="90849439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96926"/>
            <a:ext cx="8229600" cy="4197697"/>
          </a:xfrm>
        </p:spPr>
        <p:txBody>
          <a:bodyPr>
            <a:noAutofit/>
          </a:bodyPr>
          <a:lstStyle/>
          <a:p>
            <a:pPr marL="0" indent="0">
              <a:buNone/>
            </a:pPr>
            <a:r>
              <a:rPr lang="en-GB" sz="2400" b="1" baseline="30000" dirty="0">
                <a:solidFill>
                  <a:srgbClr val="FFFFFF"/>
                </a:solidFill>
                <a:latin typeface="Exo Regular"/>
                <a:ea typeface="ＭＳ 明朝"/>
                <a:cs typeface="Exo Regular"/>
              </a:rPr>
              <a:t>17 </a:t>
            </a:r>
            <a:r>
              <a:rPr lang="en-GB" sz="2400" dirty="0">
                <a:solidFill>
                  <a:srgbClr val="FFFFFF"/>
                </a:solidFill>
                <a:latin typeface="Exo Regular"/>
                <a:ea typeface="ＭＳ 明朝"/>
                <a:cs typeface="Exo Regular"/>
              </a:rPr>
              <a:t>But since we were torn away from you, brothers, for a short time, in person not in heart, we endeavoured the more eagerly and with great desire to see you face to face, </a:t>
            </a:r>
            <a:r>
              <a:rPr lang="en-GB" sz="2400" b="1" baseline="30000" dirty="0">
                <a:solidFill>
                  <a:srgbClr val="FFFFFF"/>
                </a:solidFill>
                <a:latin typeface="Exo Regular"/>
                <a:ea typeface="ＭＳ 明朝"/>
                <a:cs typeface="Exo Regular"/>
              </a:rPr>
              <a:t>18 </a:t>
            </a:r>
            <a:r>
              <a:rPr lang="en-GB" sz="2400" dirty="0">
                <a:solidFill>
                  <a:srgbClr val="FFFFFF"/>
                </a:solidFill>
                <a:latin typeface="Exo Regular"/>
                <a:ea typeface="ＭＳ 明朝"/>
                <a:cs typeface="Exo Regular"/>
              </a:rPr>
              <a:t>because we wanted to come to you—I, Paul, again and again—but Satan hindered us. </a:t>
            </a:r>
            <a:r>
              <a:rPr lang="en-GB" sz="2400" b="1" baseline="30000" dirty="0">
                <a:solidFill>
                  <a:srgbClr val="FFFFFF"/>
                </a:solidFill>
                <a:latin typeface="Exo Regular"/>
                <a:ea typeface="ＭＳ 明朝"/>
                <a:cs typeface="Exo Regular"/>
              </a:rPr>
              <a:t>19 </a:t>
            </a:r>
            <a:r>
              <a:rPr lang="en-GB" sz="2400" dirty="0">
                <a:solidFill>
                  <a:srgbClr val="FFFFFF"/>
                </a:solidFill>
                <a:latin typeface="Exo Regular"/>
                <a:ea typeface="ＭＳ 明朝"/>
                <a:cs typeface="Exo Regular"/>
              </a:rPr>
              <a:t>For what is our hope or joy or crown of boasting before our Lord Jesus at his coming? Is it not you? </a:t>
            </a:r>
            <a:r>
              <a:rPr lang="en-GB" sz="2400" b="1" baseline="30000" dirty="0">
                <a:solidFill>
                  <a:srgbClr val="FFFFFF"/>
                </a:solidFill>
                <a:latin typeface="Exo Regular"/>
                <a:ea typeface="ＭＳ 明朝"/>
                <a:cs typeface="Exo Regular"/>
              </a:rPr>
              <a:t>20 </a:t>
            </a:r>
            <a:r>
              <a:rPr lang="en-GB" sz="2400" dirty="0">
                <a:solidFill>
                  <a:srgbClr val="FFFFFF"/>
                </a:solidFill>
                <a:latin typeface="Exo Regular"/>
                <a:ea typeface="ＭＳ 明朝"/>
                <a:cs typeface="Exo Regular"/>
              </a:rPr>
              <a:t>For you are our glory and joy</a:t>
            </a:r>
            <a:r>
              <a:rPr lang="en-GB" sz="2400" dirty="0" smtClean="0">
                <a:solidFill>
                  <a:srgbClr val="FFFFFF"/>
                </a:solidFill>
                <a:latin typeface="Exo Regular"/>
                <a:ea typeface="ＭＳ 明朝"/>
                <a:cs typeface="Exo Regular"/>
              </a:rPr>
              <a:t>.</a:t>
            </a:r>
            <a:endParaRPr lang="en-GB" sz="2400" dirty="0">
              <a:solidFill>
                <a:srgbClr val="FFFFFF"/>
              </a:solidFill>
              <a:latin typeface="Exo Regular"/>
              <a:ea typeface="ＭＳ 明朝"/>
              <a:cs typeface="Exo Regular"/>
            </a:endParaRPr>
          </a:p>
        </p:txBody>
      </p:sp>
    </p:spTree>
    <p:extLst>
      <p:ext uri="{BB962C8B-B14F-4D97-AF65-F5344CB8AC3E}">
        <p14:creationId xmlns:p14="http://schemas.microsoft.com/office/powerpoint/2010/main" val="273947711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96926"/>
            <a:ext cx="8229600" cy="4197697"/>
          </a:xfrm>
        </p:spPr>
        <p:txBody>
          <a:bodyPr>
            <a:noAutofit/>
          </a:bodyPr>
          <a:lstStyle/>
          <a:p>
            <a:pPr marL="0" indent="0">
              <a:buNone/>
            </a:pPr>
            <a:r>
              <a:rPr lang="en-GB" sz="2400" b="1" dirty="0" smtClean="0">
                <a:solidFill>
                  <a:srgbClr val="FFFFFF"/>
                </a:solidFill>
                <a:latin typeface="Exo Regular"/>
                <a:ea typeface="ＭＳ 明朝"/>
                <a:cs typeface="Exo Regular"/>
              </a:rPr>
              <a:t>3</a:t>
            </a:r>
            <a:r>
              <a:rPr lang="en-GB" sz="2400" b="1" dirty="0">
                <a:solidFill>
                  <a:srgbClr val="FFFFFF"/>
                </a:solidFill>
                <a:latin typeface="Exo Regular"/>
                <a:ea typeface="ＭＳ 明朝"/>
                <a:cs typeface="Exo Regular"/>
              </a:rPr>
              <a:t> </a:t>
            </a:r>
            <a:r>
              <a:rPr lang="en-GB" sz="2400" dirty="0">
                <a:solidFill>
                  <a:srgbClr val="FFFFFF"/>
                </a:solidFill>
                <a:latin typeface="Exo Regular"/>
                <a:ea typeface="ＭＳ 明朝"/>
                <a:cs typeface="Exo Regular"/>
              </a:rPr>
              <a:t>Therefore when we could bear it no longer, we were willing to be left behind at Athens alone, </a:t>
            </a:r>
            <a:r>
              <a:rPr lang="en-GB" sz="2400" b="1" baseline="30000" dirty="0">
                <a:solidFill>
                  <a:srgbClr val="FFFFFF"/>
                </a:solidFill>
                <a:latin typeface="Exo Regular"/>
                <a:ea typeface="ＭＳ 明朝"/>
                <a:cs typeface="Exo Regular"/>
              </a:rPr>
              <a:t>2 </a:t>
            </a:r>
            <a:r>
              <a:rPr lang="en-GB" sz="2400" dirty="0">
                <a:solidFill>
                  <a:srgbClr val="FFFFFF"/>
                </a:solidFill>
                <a:latin typeface="Exo Regular"/>
                <a:ea typeface="ＭＳ 明朝"/>
                <a:cs typeface="Exo Regular"/>
              </a:rPr>
              <a:t>and we sent Timothy, our brother and God's co-worker</a:t>
            </a:r>
            <a:r>
              <a:rPr lang="en-GB" sz="2400" baseline="30000" dirty="0">
                <a:solidFill>
                  <a:srgbClr val="FFFFFF"/>
                </a:solidFill>
                <a:latin typeface="Exo Regular"/>
                <a:ea typeface="ＭＳ 明朝"/>
                <a:cs typeface="Exo Regular"/>
              </a:rPr>
              <a:t> </a:t>
            </a:r>
            <a:r>
              <a:rPr lang="en-GB" sz="2400" dirty="0">
                <a:solidFill>
                  <a:srgbClr val="FFFFFF"/>
                </a:solidFill>
                <a:latin typeface="Exo Regular"/>
                <a:ea typeface="ＭＳ 明朝"/>
                <a:cs typeface="Exo Regular"/>
              </a:rPr>
              <a:t>n the gospel of Christ, to establish and exhort you in your faith, </a:t>
            </a:r>
            <a:r>
              <a:rPr lang="en-GB" sz="2400" b="1" baseline="30000" dirty="0">
                <a:solidFill>
                  <a:srgbClr val="FFFFFF"/>
                </a:solidFill>
                <a:latin typeface="Exo Regular"/>
                <a:ea typeface="ＭＳ 明朝"/>
                <a:cs typeface="Exo Regular"/>
              </a:rPr>
              <a:t>3 </a:t>
            </a:r>
            <a:r>
              <a:rPr lang="en-GB" sz="2400" dirty="0">
                <a:solidFill>
                  <a:srgbClr val="FFFFFF"/>
                </a:solidFill>
                <a:latin typeface="Exo Regular"/>
                <a:ea typeface="ＭＳ 明朝"/>
                <a:cs typeface="Exo Regular"/>
              </a:rPr>
              <a:t>that no one be moved by these afflictions. For you yourselves know that we are destined for this. </a:t>
            </a:r>
            <a:r>
              <a:rPr lang="en-GB" sz="2400" b="1" baseline="30000" dirty="0">
                <a:solidFill>
                  <a:srgbClr val="FFFFFF"/>
                </a:solidFill>
                <a:latin typeface="Exo Regular"/>
                <a:ea typeface="ＭＳ 明朝"/>
                <a:cs typeface="Exo Regular"/>
              </a:rPr>
              <a:t>4 </a:t>
            </a:r>
            <a:r>
              <a:rPr lang="en-GB" sz="2400" dirty="0">
                <a:solidFill>
                  <a:srgbClr val="FFFFFF"/>
                </a:solidFill>
                <a:latin typeface="Exo Regular"/>
                <a:ea typeface="ＭＳ 明朝"/>
                <a:cs typeface="Exo Regular"/>
              </a:rPr>
              <a:t>For when we were with you, we kept telling you beforehand that we were to suffer affliction, just as it has come to pass, and just as you know. </a:t>
            </a:r>
            <a:r>
              <a:rPr lang="en-GB" sz="2400" b="1" baseline="30000" dirty="0">
                <a:solidFill>
                  <a:srgbClr val="FFFFFF"/>
                </a:solidFill>
                <a:latin typeface="Exo Regular"/>
                <a:ea typeface="ＭＳ 明朝"/>
                <a:cs typeface="Exo Regular"/>
              </a:rPr>
              <a:t>5 </a:t>
            </a:r>
            <a:r>
              <a:rPr lang="en-GB" sz="2400" dirty="0">
                <a:solidFill>
                  <a:srgbClr val="FFFFFF"/>
                </a:solidFill>
                <a:latin typeface="Exo Regular"/>
                <a:ea typeface="ＭＳ 明朝"/>
                <a:cs typeface="Exo Regular"/>
              </a:rPr>
              <a:t>For this reason, when I could bear it no longer, I sent to learn about your faith, for fear that somehow the tempter had tempted you and our labour would be in vain</a:t>
            </a:r>
            <a:r>
              <a:rPr lang="en-GB" sz="2400" dirty="0" smtClean="0">
                <a:solidFill>
                  <a:srgbClr val="FFFFFF"/>
                </a:solidFill>
                <a:latin typeface="Exo Regular"/>
                <a:ea typeface="ＭＳ 明朝"/>
                <a:cs typeface="Exo Regular"/>
              </a:rPr>
              <a:t>.</a:t>
            </a:r>
            <a:endParaRPr lang="en-GB" sz="2400" dirty="0">
              <a:solidFill>
                <a:srgbClr val="FFFFFF"/>
              </a:solidFill>
              <a:latin typeface="Exo Regular"/>
              <a:ea typeface="ＭＳ 明朝"/>
              <a:cs typeface="Exo Regular"/>
            </a:endParaRPr>
          </a:p>
        </p:txBody>
      </p:sp>
    </p:spTree>
    <p:extLst>
      <p:ext uri="{BB962C8B-B14F-4D97-AF65-F5344CB8AC3E}">
        <p14:creationId xmlns:p14="http://schemas.microsoft.com/office/powerpoint/2010/main" val="335270055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96926"/>
            <a:ext cx="8229600" cy="4197697"/>
          </a:xfrm>
        </p:spPr>
        <p:txBody>
          <a:bodyPr>
            <a:noAutofit/>
          </a:bodyPr>
          <a:lstStyle/>
          <a:p>
            <a:pPr marL="0" indent="0">
              <a:buNone/>
            </a:pPr>
            <a:r>
              <a:rPr lang="en-GB" sz="2400" b="1" baseline="30000" dirty="0" smtClean="0">
                <a:solidFill>
                  <a:srgbClr val="FFFFFF"/>
                </a:solidFill>
                <a:latin typeface="Exo Regular"/>
                <a:ea typeface="ＭＳ 明朝"/>
                <a:cs typeface="Exo Regular"/>
              </a:rPr>
              <a:t>6</a:t>
            </a:r>
            <a:r>
              <a:rPr lang="en-GB" sz="2400" b="1" baseline="30000" dirty="0">
                <a:solidFill>
                  <a:srgbClr val="FFFFFF"/>
                </a:solidFill>
                <a:latin typeface="Exo Regular"/>
                <a:ea typeface="ＭＳ 明朝"/>
                <a:cs typeface="Exo Regular"/>
              </a:rPr>
              <a:t> </a:t>
            </a:r>
            <a:r>
              <a:rPr lang="en-GB" sz="2400" dirty="0">
                <a:solidFill>
                  <a:srgbClr val="FFFFFF"/>
                </a:solidFill>
                <a:latin typeface="Exo Regular"/>
                <a:ea typeface="ＭＳ 明朝"/>
                <a:cs typeface="Exo Regular"/>
              </a:rPr>
              <a:t>But now that Timothy has come to us from you, and has brought us the good news of your faith and love and reported that you always remember us kindly and long to see us, as we long to see you— </a:t>
            </a:r>
            <a:r>
              <a:rPr lang="en-GB" sz="2400" b="1" baseline="30000" dirty="0">
                <a:solidFill>
                  <a:srgbClr val="FFFFFF"/>
                </a:solidFill>
                <a:latin typeface="Exo Regular"/>
                <a:ea typeface="ＭＳ 明朝"/>
                <a:cs typeface="Exo Regular"/>
              </a:rPr>
              <a:t>7 </a:t>
            </a:r>
            <a:r>
              <a:rPr lang="en-GB" sz="2400" dirty="0">
                <a:solidFill>
                  <a:srgbClr val="FFFFFF"/>
                </a:solidFill>
                <a:latin typeface="Exo Regular"/>
                <a:ea typeface="ＭＳ 明朝"/>
                <a:cs typeface="Exo Regular"/>
              </a:rPr>
              <a:t>for this reason, brothers,</a:t>
            </a:r>
            <a:r>
              <a:rPr lang="en-GB" sz="2400" baseline="30000" dirty="0">
                <a:solidFill>
                  <a:srgbClr val="FFFFFF"/>
                </a:solidFill>
                <a:latin typeface="Exo Regular"/>
                <a:ea typeface="ＭＳ 明朝"/>
                <a:cs typeface="Exo Regular"/>
              </a:rPr>
              <a:t> </a:t>
            </a:r>
            <a:r>
              <a:rPr lang="en-GB" sz="2400" dirty="0">
                <a:solidFill>
                  <a:srgbClr val="FFFFFF"/>
                </a:solidFill>
                <a:latin typeface="Exo Regular"/>
                <a:ea typeface="ＭＳ 明朝"/>
                <a:cs typeface="Exo Regular"/>
              </a:rPr>
              <a:t>in all our distress and affliction we have been comforted about you through your faith. </a:t>
            </a:r>
            <a:r>
              <a:rPr lang="en-GB" sz="2400" b="1" baseline="30000" dirty="0">
                <a:solidFill>
                  <a:srgbClr val="FFFFFF"/>
                </a:solidFill>
                <a:latin typeface="Exo Regular"/>
                <a:ea typeface="ＭＳ 明朝"/>
                <a:cs typeface="Exo Regular"/>
              </a:rPr>
              <a:t>8 </a:t>
            </a:r>
            <a:r>
              <a:rPr lang="en-GB" sz="2400" dirty="0">
                <a:solidFill>
                  <a:srgbClr val="FFFFFF"/>
                </a:solidFill>
                <a:latin typeface="Exo Regular"/>
                <a:ea typeface="ＭＳ 明朝"/>
                <a:cs typeface="Exo Regular"/>
              </a:rPr>
              <a:t>For now we live, if you are standing fast in the Lord. </a:t>
            </a:r>
            <a:r>
              <a:rPr lang="en-GB" sz="2400" b="1" baseline="30000" dirty="0">
                <a:solidFill>
                  <a:srgbClr val="FFFFFF"/>
                </a:solidFill>
                <a:latin typeface="Exo Regular"/>
                <a:ea typeface="ＭＳ 明朝"/>
                <a:cs typeface="Exo Regular"/>
              </a:rPr>
              <a:t>9 </a:t>
            </a:r>
            <a:r>
              <a:rPr lang="en-GB" sz="2400" dirty="0">
                <a:solidFill>
                  <a:srgbClr val="FFFFFF"/>
                </a:solidFill>
                <a:latin typeface="Exo Regular"/>
                <a:ea typeface="ＭＳ 明朝"/>
                <a:cs typeface="Exo Regular"/>
              </a:rPr>
              <a:t>For what thanksgiving can we return to God for you, for all the joy that we feel for your sake before our God, </a:t>
            </a:r>
            <a:r>
              <a:rPr lang="en-GB" sz="2400" b="1" baseline="30000" dirty="0">
                <a:solidFill>
                  <a:srgbClr val="FFFFFF"/>
                </a:solidFill>
                <a:latin typeface="Exo Regular"/>
                <a:ea typeface="ＭＳ 明朝"/>
                <a:cs typeface="Exo Regular"/>
              </a:rPr>
              <a:t>10 </a:t>
            </a:r>
            <a:r>
              <a:rPr lang="en-GB" sz="2400" dirty="0">
                <a:solidFill>
                  <a:srgbClr val="FFFFFF"/>
                </a:solidFill>
                <a:latin typeface="Exo Regular"/>
                <a:ea typeface="ＭＳ 明朝"/>
                <a:cs typeface="Exo Regular"/>
              </a:rPr>
              <a:t>as we pray most earnestly night and day that we may see you face to face and supply what is lacking in your faith</a:t>
            </a:r>
            <a:r>
              <a:rPr lang="en-GB" sz="2400" dirty="0" smtClean="0">
                <a:solidFill>
                  <a:srgbClr val="FFFFFF"/>
                </a:solidFill>
                <a:latin typeface="Exo Regular"/>
                <a:ea typeface="ＭＳ 明朝"/>
                <a:cs typeface="Exo Regular"/>
              </a:rPr>
              <a:t>?</a:t>
            </a:r>
            <a:endParaRPr lang="en-GB" sz="2400" dirty="0">
              <a:solidFill>
                <a:srgbClr val="FFFFFF"/>
              </a:solidFill>
              <a:latin typeface="Exo Regular"/>
              <a:ea typeface="ＭＳ 明朝"/>
              <a:cs typeface="Exo Regular"/>
            </a:endParaRPr>
          </a:p>
        </p:txBody>
      </p:sp>
    </p:spTree>
    <p:extLst>
      <p:ext uri="{BB962C8B-B14F-4D97-AF65-F5344CB8AC3E}">
        <p14:creationId xmlns:p14="http://schemas.microsoft.com/office/powerpoint/2010/main" val="28905261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96926"/>
            <a:ext cx="8229600" cy="4197697"/>
          </a:xfrm>
        </p:spPr>
        <p:txBody>
          <a:bodyPr>
            <a:noAutofit/>
          </a:bodyPr>
          <a:lstStyle/>
          <a:p>
            <a:pPr marL="0" indent="0">
              <a:buNone/>
            </a:pPr>
            <a:r>
              <a:rPr lang="en-GB" sz="2400" b="1" baseline="30000" dirty="0" smtClean="0">
                <a:solidFill>
                  <a:srgbClr val="FFFFFF"/>
                </a:solidFill>
                <a:latin typeface="Exo Regular"/>
                <a:ea typeface="ＭＳ 明朝"/>
                <a:cs typeface="Exo Regular"/>
              </a:rPr>
              <a:t>11 </a:t>
            </a:r>
            <a:r>
              <a:rPr lang="en-GB" sz="2400" dirty="0" smtClean="0">
                <a:solidFill>
                  <a:srgbClr val="FFFFFF"/>
                </a:solidFill>
                <a:latin typeface="Exo Regular"/>
                <a:ea typeface="ＭＳ 明朝"/>
                <a:cs typeface="Exo Regular"/>
              </a:rPr>
              <a:t>Now may our God and Father himself, and our Lord Jesus, direct our way to you, </a:t>
            </a:r>
            <a:r>
              <a:rPr lang="en-GB" sz="2400" b="1" baseline="30000" dirty="0" smtClean="0">
                <a:solidFill>
                  <a:srgbClr val="FFFFFF"/>
                </a:solidFill>
                <a:latin typeface="Exo Regular"/>
                <a:ea typeface="ＭＳ 明朝"/>
                <a:cs typeface="Exo Regular"/>
              </a:rPr>
              <a:t>12 </a:t>
            </a:r>
            <a:r>
              <a:rPr lang="en-GB" sz="2400" dirty="0" smtClean="0">
                <a:solidFill>
                  <a:srgbClr val="FFFFFF"/>
                </a:solidFill>
                <a:latin typeface="Exo Regular"/>
                <a:ea typeface="ＭＳ 明朝"/>
                <a:cs typeface="Exo Regular"/>
              </a:rPr>
              <a:t>and may the Lord make you increase and abound in love for one another and for all, as we do for you, </a:t>
            </a:r>
            <a:r>
              <a:rPr lang="en-GB" sz="2400" b="1" baseline="30000" dirty="0" smtClean="0">
                <a:solidFill>
                  <a:srgbClr val="FFFFFF"/>
                </a:solidFill>
                <a:latin typeface="Exo Regular"/>
                <a:ea typeface="ＭＳ 明朝"/>
                <a:cs typeface="Exo Regular"/>
              </a:rPr>
              <a:t>13 </a:t>
            </a:r>
            <a:r>
              <a:rPr lang="en-GB" sz="2400" dirty="0" smtClean="0">
                <a:solidFill>
                  <a:srgbClr val="FFFFFF"/>
                </a:solidFill>
                <a:latin typeface="Exo Regular"/>
                <a:ea typeface="ＭＳ 明朝"/>
                <a:cs typeface="Exo Regular"/>
              </a:rPr>
              <a:t>so that he may establish your hearts blameless in holiness before our God and Father, at the coming of our Lord Jesus with all his saints.</a:t>
            </a:r>
          </a:p>
          <a:p>
            <a:pPr marL="0" indent="0">
              <a:buNone/>
            </a:pPr>
            <a:endParaRPr lang="en-GB" sz="2400" dirty="0" smtClean="0">
              <a:solidFill>
                <a:srgbClr val="FFFFFF"/>
              </a:solidFill>
              <a:latin typeface="Exo Regular"/>
              <a:ea typeface="ＭＳ 明朝"/>
              <a:cs typeface="Exo Regular"/>
            </a:endParaRPr>
          </a:p>
          <a:p>
            <a:pPr marL="0" indent="0">
              <a:buNone/>
            </a:pPr>
            <a:endParaRPr lang="en-GB" sz="2400" dirty="0">
              <a:solidFill>
                <a:srgbClr val="FFFFFF"/>
              </a:solidFill>
              <a:latin typeface="Exo Regular"/>
              <a:ea typeface="ＭＳ 明朝"/>
              <a:cs typeface="Exo Regular"/>
            </a:endParaRPr>
          </a:p>
        </p:txBody>
      </p:sp>
    </p:spTree>
    <p:extLst>
      <p:ext uri="{BB962C8B-B14F-4D97-AF65-F5344CB8AC3E}">
        <p14:creationId xmlns:p14="http://schemas.microsoft.com/office/powerpoint/2010/main" val="37549144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205979"/>
            <a:ext cx="8229600" cy="85725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GB" sz="4400" b="1" i="0" u="none" strike="noStrike" cap="none" dirty="0">
                <a:solidFill>
                  <a:srgbClr val="FFFFFF"/>
                </a:solidFill>
                <a:latin typeface="Exo Regular"/>
                <a:ea typeface="Calibri"/>
                <a:cs typeface="Exo Regular"/>
                <a:sym typeface="Calibri"/>
              </a:rPr>
              <a:t>Celebrate!</a:t>
            </a:r>
            <a:endParaRPr sz="4400" b="1" i="0" u="none" strike="noStrike" cap="none" dirty="0">
              <a:solidFill>
                <a:srgbClr val="FFFFFF"/>
              </a:solidFill>
              <a:latin typeface="Exo Regular"/>
              <a:ea typeface="Calibri"/>
              <a:cs typeface="Exo Regular"/>
              <a:sym typeface="Calibri"/>
            </a:endParaRPr>
          </a:p>
        </p:txBody>
      </p:sp>
      <p:sp>
        <p:nvSpPr>
          <p:cNvPr id="97" name="Shape 97"/>
          <p:cNvSpPr txBox="1">
            <a:spLocks noGrp="1"/>
          </p:cNvSpPr>
          <p:nvPr>
            <p:ph type="body" idx="1"/>
          </p:nvPr>
        </p:nvSpPr>
        <p:spPr>
          <a:xfrm>
            <a:off x="457200" y="1200151"/>
            <a:ext cx="8229600" cy="3394472"/>
          </a:xfrm>
          <a:prstGeom prst="rect">
            <a:avLst/>
          </a:prstGeom>
          <a:noFill/>
          <a:ln>
            <a:noFill/>
          </a:ln>
        </p:spPr>
        <p:txBody>
          <a:bodyPr wrap="square" lIns="91425" tIns="45700" rIns="91425" bIns="45700" anchor="t" anchorCtr="0">
            <a:noAutofit/>
          </a:bodyPr>
          <a:lstStyle/>
          <a:p>
            <a:pPr marL="25400" indent="0" algn="ctr">
              <a:spcBef>
                <a:spcPts val="0"/>
              </a:spcBef>
              <a:buClr>
                <a:schemeClr val="dk1"/>
              </a:buClr>
              <a:buSzPts val="3200"/>
              <a:buNone/>
            </a:pPr>
            <a:r>
              <a:rPr lang="en-GB" sz="2400" dirty="0" smtClean="0">
                <a:solidFill>
                  <a:srgbClr val="FFFFFF"/>
                </a:solidFill>
                <a:latin typeface="Exo Regular"/>
                <a:cs typeface="Exo Regular"/>
              </a:rPr>
              <a:t>V6</a:t>
            </a:r>
            <a:r>
              <a:rPr lang="en-GB" sz="2400" dirty="0">
                <a:solidFill>
                  <a:srgbClr val="FFFFFF"/>
                </a:solidFill>
                <a:latin typeface="Exo Regular"/>
                <a:cs typeface="Exo Regular"/>
              </a:rPr>
              <a:t>: ‘Pleasant memories’/ ‘You remember us kindly). Paul is thankful for the people, and the friendship that they </a:t>
            </a:r>
            <a:r>
              <a:rPr lang="en-GB" sz="2400" dirty="0" smtClean="0">
                <a:solidFill>
                  <a:srgbClr val="FFFFFF"/>
                </a:solidFill>
                <a:latin typeface="Exo Regular"/>
                <a:cs typeface="Exo Regular"/>
              </a:rPr>
              <a:t>share</a:t>
            </a:r>
          </a:p>
          <a:p>
            <a:pPr marL="25400" indent="0" algn="ctr">
              <a:spcBef>
                <a:spcPts val="0"/>
              </a:spcBef>
              <a:buSzPts val="3200"/>
              <a:buNone/>
            </a:pPr>
            <a:endParaRPr lang="en-GB" sz="2400" dirty="0">
              <a:solidFill>
                <a:srgbClr val="FFFFFF"/>
              </a:solidFill>
              <a:latin typeface="Exo Regular"/>
              <a:cs typeface="Exo Regular"/>
            </a:endParaRPr>
          </a:p>
          <a:p>
            <a:pPr marL="368300">
              <a:spcBef>
                <a:spcPts val="0"/>
              </a:spcBef>
              <a:buSzPts val="3200"/>
              <a:buFontTx/>
              <a:buChar char="-"/>
            </a:pPr>
            <a:r>
              <a:rPr lang="en-GB" sz="2400" dirty="0" smtClean="0">
                <a:solidFill>
                  <a:srgbClr val="FFFFFF"/>
                </a:solidFill>
                <a:latin typeface="Exo Regular"/>
                <a:cs typeface="Exo Regular"/>
              </a:rPr>
              <a:t>Others </a:t>
            </a:r>
            <a:r>
              <a:rPr lang="en-GB" sz="2400" dirty="0">
                <a:solidFill>
                  <a:srgbClr val="FFFFFF"/>
                </a:solidFill>
                <a:latin typeface="Exo Regular"/>
                <a:cs typeface="Exo Regular"/>
              </a:rPr>
              <a:t>growing in faith; ‘good news of your faith and </a:t>
            </a:r>
            <a:r>
              <a:rPr lang="en-GB" sz="2400" dirty="0" smtClean="0">
                <a:solidFill>
                  <a:srgbClr val="FFFFFF"/>
                </a:solidFill>
                <a:latin typeface="Exo Regular"/>
                <a:cs typeface="Exo Regular"/>
              </a:rPr>
              <a:t>love’ </a:t>
            </a:r>
          </a:p>
          <a:p>
            <a:pPr marL="25400" indent="0">
              <a:spcBef>
                <a:spcPts val="0"/>
              </a:spcBef>
              <a:buSzPts val="3200"/>
              <a:buNone/>
            </a:pPr>
            <a:endParaRPr lang="en-GB" sz="2400" dirty="0" smtClean="0">
              <a:solidFill>
                <a:srgbClr val="FFFFFF"/>
              </a:solidFill>
              <a:latin typeface="Exo Regular"/>
              <a:cs typeface="Exo Regular"/>
            </a:endParaRPr>
          </a:p>
          <a:p>
            <a:pPr marL="368300">
              <a:spcBef>
                <a:spcPts val="0"/>
              </a:spcBef>
              <a:buSzPts val="3200"/>
              <a:buFontTx/>
              <a:buChar char="-"/>
            </a:pPr>
            <a:r>
              <a:rPr lang="en-GB" sz="2400" dirty="0" smtClean="0">
                <a:solidFill>
                  <a:srgbClr val="FFFFFF"/>
                </a:solidFill>
                <a:latin typeface="Exo Regular"/>
                <a:cs typeface="Exo Regular"/>
              </a:rPr>
              <a:t>Perseverance </a:t>
            </a:r>
            <a:r>
              <a:rPr lang="en-GB" sz="2400" dirty="0">
                <a:solidFill>
                  <a:srgbClr val="FFFFFF"/>
                </a:solidFill>
                <a:latin typeface="Exo Regular"/>
                <a:cs typeface="Exo Regular"/>
              </a:rPr>
              <a:t>in prayer; prayers being answered</a:t>
            </a:r>
            <a:endParaRPr sz="2400" dirty="0">
              <a:solidFill>
                <a:srgbClr val="FFFFFF"/>
              </a:solidFill>
              <a:latin typeface="Exo Regular"/>
              <a:cs typeface="Exo Regular"/>
            </a:endParaRPr>
          </a:p>
        </p:txBody>
      </p:sp>
    </p:spTree>
    <p:extLst>
      <p:ext uri="{BB962C8B-B14F-4D97-AF65-F5344CB8AC3E}">
        <p14:creationId xmlns:p14="http://schemas.microsoft.com/office/powerpoint/2010/main" val="717285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05979"/>
            <a:ext cx="8229600" cy="85725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GB" b="1" dirty="0" smtClean="0">
                <a:solidFill>
                  <a:srgbClr val="FFFFFF"/>
                </a:solidFill>
                <a:latin typeface="Exo Regular"/>
                <a:cs typeface="Exo Regular"/>
              </a:rPr>
              <a:t>Pray for more!</a:t>
            </a:r>
            <a:endParaRPr sz="4400" b="1" i="0" u="none" strike="noStrike" cap="none" dirty="0">
              <a:solidFill>
                <a:srgbClr val="FFFFFF"/>
              </a:solidFill>
              <a:latin typeface="Exo Regular"/>
              <a:ea typeface="Calibri"/>
              <a:cs typeface="Exo Regular"/>
              <a:sym typeface="Calibri"/>
            </a:endParaRPr>
          </a:p>
        </p:txBody>
      </p:sp>
      <p:sp>
        <p:nvSpPr>
          <p:cNvPr id="103" name="Shape 103"/>
          <p:cNvSpPr txBox="1">
            <a:spLocks noGrp="1"/>
          </p:cNvSpPr>
          <p:nvPr>
            <p:ph type="body" idx="1"/>
          </p:nvPr>
        </p:nvSpPr>
        <p:spPr>
          <a:xfrm>
            <a:off x="457200" y="1200151"/>
            <a:ext cx="8229600" cy="3394472"/>
          </a:xfrm>
          <a:prstGeom prst="rect">
            <a:avLst/>
          </a:prstGeom>
          <a:noFill/>
          <a:ln>
            <a:noFill/>
          </a:ln>
        </p:spPr>
        <p:txBody>
          <a:bodyPr wrap="square" lIns="91425" tIns="45700" rIns="91425" bIns="45700" anchor="t" anchorCtr="0">
            <a:noAutofit/>
          </a:bodyPr>
          <a:lstStyle/>
          <a:p>
            <a:pPr marL="25400" marR="0" lvl="0" indent="0" algn="ctr" rtl="0">
              <a:spcBef>
                <a:spcPts val="0"/>
              </a:spcBef>
              <a:spcAft>
                <a:spcPts val="0"/>
              </a:spcAft>
              <a:buSzPts val="3200"/>
              <a:buNone/>
            </a:pPr>
            <a:r>
              <a:rPr lang="en-GB" sz="2800" dirty="0">
                <a:solidFill>
                  <a:srgbClr val="FFFFFF"/>
                </a:solidFill>
                <a:latin typeface="Exo Regular"/>
                <a:cs typeface="Exo Regular"/>
              </a:rPr>
              <a:t>V9 ‘What thanksgiving can we return to God?</a:t>
            </a:r>
            <a:r>
              <a:rPr lang="en-GB" sz="2800" dirty="0" smtClean="0">
                <a:solidFill>
                  <a:srgbClr val="FFFFFF"/>
                </a:solidFill>
                <a:latin typeface="Exo Regular"/>
                <a:cs typeface="Exo Regular"/>
              </a:rPr>
              <a:t>’</a:t>
            </a:r>
            <a:endParaRPr lang="en-GB" sz="2800" dirty="0">
              <a:solidFill>
                <a:srgbClr val="FFFFFF"/>
              </a:solidFill>
              <a:latin typeface="Exo Regular"/>
              <a:cs typeface="Exo Regular"/>
            </a:endParaRPr>
          </a:p>
          <a:p>
            <a:pPr marL="25400" marR="0" lvl="0" indent="0" algn="ctr" rtl="0">
              <a:spcBef>
                <a:spcPts val="0"/>
              </a:spcBef>
              <a:spcAft>
                <a:spcPts val="0"/>
              </a:spcAft>
              <a:buSzPts val="3200"/>
              <a:buNone/>
            </a:pPr>
            <a:r>
              <a:rPr lang="en-GB" sz="2800" dirty="0" smtClean="0">
                <a:solidFill>
                  <a:srgbClr val="FFFFFF"/>
                </a:solidFill>
                <a:latin typeface="Exo Regular"/>
                <a:cs typeface="Exo Regular"/>
              </a:rPr>
              <a:t>V10 </a:t>
            </a:r>
            <a:r>
              <a:rPr lang="en-GB" sz="2800" dirty="0">
                <a:solidFill>
                  <a:srgbClr val="FFFFFF"/>
                </a:solidFill>
                <a:latin typeface="Exo Regular"/>
                <a:cs typeface="Exo Regular"/>
              </a:rPr>
              <a:t>‘We pray most earnestly night and day’</a:t>
            </a:r>
            <a:endParaRPr sz="2800" dirty="0">
              <a:solidFill>
                <a:srgbClr val="FFFFFF"/>
              </a:solidFill>
              <a:latin typeface="Exo Regular"/>
              <a:cs typeface="Exo Regular"/>
            </a:endParaRPr>
          </a:p>
          <a:p>
            <a:pPr marL="0" marR="0" lvl="0" indent="0" algn="l" rtl="0">
              <a:spcBef>
                <a:spcPts val="0"/>
              </a:spcBef>
              <a:spcAft>
                <a:spcPts val="0"/>
              </a:spcAft>
              <a:buNone/>
            </a:pPr>
            <a:endParaRPr sz="2800" dirty="0">
              <a:solidFill>
                <a:srgbClr val="FFFFFF"/>
              </a:solidFill>
              <a:latin typeface="Exo Regular"/>
              <a:cs typeface="Exo Regular"/>
            </a:endParaRPr>
          </a:p>
          <a:p>
            <a:pPr marL="457200" marR="0" lvl="0" indent="-431800" algn="l" rtl="0">
              <a:spcBef>
                <a:spcPts val="0"/>
              </a:spcBef>
              <a:spcAft>
                <a:spcPts val="0"/>
              </a:spcAft>
              <a:buSzPts val="3200"/>
              <a:buChar char="-"/>
            </a:pPr>
            <a:r>
              <a:rPr lang="en-GB" sz="2800" dirty="0">
                <a:solidFill>
                  <a:srgbClr val="FFFFFF"/>
                </a:solidFill>
                <a:latin typeface="Exo Regular"/>
                <a:cs typeface="Exo Regular"/>
              </a:rPr>
              <a:t>‘To see you’: </a:t>
            </a:r>
            <a:r>
              <a:rPr lang="en-GB" sz="2800" b="1" dirty="0" smtClean="0">
                <a:solidFill>
                  <a:srgbClr val="FFFFFF"/>
                </a:solidFill>
                <a:latin typeface="Exo Regular"/>
                <a:cs typeface="Exo Regular"/>
              </a:rPr>
              <a:t>relational</a:t>
            </a:r>
          </a:p>
          <a:p>
            <a:pPr marL="25400" marR="0" lvl="0" indent="0" algn="l" rtl="0">
              <a:spcBef>
                <a:spcPts val="0"/>
              </a:spcBef>
              <a:spcAft>
                <a:spcPts val="0"/>
              </a:spcAft>
              <a:buSzPts val="3200"/>
              <a:buNone/>
            </a:pPr>
            <a:endParaRPr sz="2800" b="1" dirty="0">
              <a:solidFill>
                <a:srgbClr val="FFFFFF"/>
              </a:solidFill>
              <a:latin typeface="Exo Regular"/>
              <a:cs typeface="Exo Regular"/>
            </a:endParaRPr>
          </a:p>
          <a:p>
            <a:pPr marL="457200" marR="0" lvl="0" indent="-431800" algn="l" rtl="0">
              <a:spcBef>
                <a:spcPts val="0"/>
              </a:spcBef>
              <a:spcAft>
                <a:spcPts val="0"/>
              </a:spcAft>
              <a:buSzPts val="3200"/>
              <a:buChar char="-"/>
            </a:pPr>
            <a:r>
              <a:rPr lang="en-GB" sz="2800" dirty="0">
                <a:solidFill>
                  <a:srgbClr val="FFFFFF"/>
                </a:solidFill>
                <a:latin typeface="Exo Regular"/>
                <a:cs typeface="Exo Regular"/>
              </a:rPr>
              <a:t>‘To supply what is lacking in your faith’: </a:t>
            </a:r>
            <a:r>
              <a:rPr lang="en-GB" sz="2800" b="1" dirty="0">
                <a:solidFill>
                  <a:srgbClr val="FFFFFF"/>
                </a:solidFill>
                <a:latin typeface="Exo Regular"/>
                <a:cs typeface="Exo Regular"/>
              </a:rPr>
              <a:t>practical</a:t>
            </a:r>
            <a:endParaRPr sz="2800" b="1" dirty="0">
              <a:solidFill>
                <a:srgbClr val="FFFFFF"/>
              </a:solidFill>
              <a:latin typeface="Exo Regular"/>
              <a:cs typeface="Exo Regular"/>
            </a:endParaRPr>
          </a:p>
        </p:txBody>
      </p:sp>
    </p:spTree>
    <p:extLst>
      <p:ext uri="{BB962C8B-B14F-4D97-AF65-F5344CB8AC3E}">
        <p14:creationId xmlns:p14="http://schemas.microsoft.com/office/powerpoint/2010/main" val="3078969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205979"/>
            <a:ext cx="8229600" cy="85725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GB" sz="4400" b="1" i="0" u="none" strike="noStrike" cap="none" dirty="0">
                <a:solidFill>
                  <a:srgbClr val="FFFFFF"/>
                </a:solidFill>
                <a:latin typeface="Exo Regular"/>
                <a:cs typeface="Exo Regular"/>
              </a:rPr>
              <a:t>How</a:t>
            </a:r>
            <a:r>
              <a:rPr lang="en-GB" sz="4400" b="1" i="0" u="none" strike="noStrike" cap="none" dirty="0">
                <a:solidFill>
                  <a:srgbClr val="FFFFFF"/>
                </a:solidFill>
                <a:latin typeface="Exo Regular"/>
                <a:ea typeface="Calibri"/>
                <a:cs typeface="Exo Regular"/>
                <a:sym typeface="Calibri"/>
              </a:rPr>
              <a:t> to celebrate? </a:t>
            </a:r>
            <a:endParaRPr sz="4400" b="1" i="0" u="none" strike="noStrike" cap="none" dirty="0">
              <a:solidFill>
                <a:srgbClr val="FFFFFF"/>
              </a:solidFill>
              <a:latin typeface="Exo Regular"/>
              <a:ea typeface="Calibri"/>
              <a:cs typeface="Exo Regular"/>
              <a:sym typeface="Calibri"/>
            </a:endParaRPr>
          </a:p>
        </p:txBody>
      </p:sp>
      <p:sp>
        <p:nvSpPr>
          <p:cNvPr id="109" name="Shape 109"/>
          <p:cNvSpPr txBox="1">
            <a:spLocks noGrp="1"/>
          </p:cNvSpPr>
          <p:nvPr>
            <p:ph type="body" idx="1"/>
          </p:nvPr>
        </p:nvSpPr>
        <p:spPr>
          <a:xfrm>
            <a:off x="457200" y="1200151"/>
            <a:ext cx="8229600" cy="3394472"/>
          </a:xfrm>
          <a:prstGeom prst="rect">
            <a:avLst/>
          </a:prstGeom>
          <a:noFill/>
          <a:ln>
            <a:noFill/>
          </a:ln>
        </p:spPr>
        <p:txBody>
          <a:bodyPr wrap="square" lIns="91425" tIns="45700" rIns="91425" bIns="45700" anchor="t" anchorCtr="0">
            <a:noAutofit/>
          </a:bodyPr>
          <a:lstStyle/>
          <a:p>
            <a:pPr marL="25400" marR="0" lvl="0" indent="0" algn="ctr" rtl="0">
              <a:spcBef>
                <a:spcPts val="0"/>
              </a:spcBef>
              <a:spcAft>
                <a:spcPts val="0"/>
              </a:spcAft>
              <a:buClr>
                <a:schemeClr val="dk1"/>
              </a:buClr>
              <a:buSzPts val="3200"/>
              <a:buNone/>
            </a:pPr>
            <a:r>
              <a:rPr lang="en-GB" sz="2400" dirty="0">
                <a:solidFill>
                  <a:srgbClr val="FFFFFF"/>
                </a:solidFill>
                <a:latin typeface="Exo Regular"/>
                <a:cs typeface="Exo Regular"/>
              </a:rPr>
              <a:t>Verse 9 - ‘How can we </a:t>
            </a:r>
            <a:r>
              <a:rPr lang="en-GB" sz="2400" b="1" dirty="0">
                <a:solidFill>
                  <a:srgbClr val="FFFFFF"/>
                </a:solidFill>
                <a:latin typeface="Exo Regular"/>
                <a:cs typeface="Exo Regular"/>
              </a:rPr>
              <a:t>thank</a:t>
            </a:r>
            <a:r>
              <a:rPr lang="en-GB" sz="2400" dirty="0">
                <a:solidFill>
                  <a:srgbClr val="FFFFFF"/>
                </a:solidFill>
                <a:latin typeface="Exo Regular"/>
                <a:cs typeface="Exo Regular"/>
              </a:rPr>
              <a:t> God enough for you?</a:t>
            </a:r>
            <a:r>
              <a:rPr lang="en-GB" sz="2400" dirty="0" smtClean="0">
                <a:solidFill>
                  <a:srgbClr val="FFFFFF"/>
                </a:solidFill>
                <a:latin typeface="Exo Regular"/>
                <a:cs typeface="Exo Regular"/>
              </a:rPr>
              <a:t>’</a:t>
            </a:r>
          </a:p>
          <a:p>
            <a:pPr marL="25400" marR="0" lvl="0" indent="0" algn="l" rtl="0">
              <a:spcBef>
                <a:spcPts val="0"/>
              </a:spcBef>
              <a:spcAft>
                <a:spcPts val="0"/>
              </a:spcAft>
              <a:buClr>
                <a:schemeClr val="dk1"/>
              </a:buClr>
              <a:buSzPts val="3200"/>
              <a:buNone/>
            </a:pPr>
            <a:endParaRPr sz="2400" dirty="0">
              <a:solidFill>
                <a:srgbClr val="FFFFFF"/>
              </a:solidFill>
              <a:latin typeface="Exo Regular"/>
              <a:cs typeface="Exo Regular"/>
            </a:endParaRPr>
          </a:p>
          <a:p>
            <a:pPr marL="457200" marR="0" lvl="0" indent="-431800" algn="l" rtl="0">
              <a:spcBef>
                <a:spcPts val="0"/>
              </a:spcBef>
              <a:spcAft>
                <a:spcPts val="0"/>
              </a:spcAft>
              <a:buSzPts val="3200"/>
              <a:buChar char="-"/>
            </a:pPr>
            <a:r>
              <a:rPr lang="en-GB" sz="2400" dirty="0">
                <a:solidFill>
                  <a:srgbClr val="FFFFFF"/>
                </a:solidFill>
                <a:latin typeface="Exo Regular"/>
                <a:cs typeface="Exo Regular"/>
              </a:rPr>
              <a:t>For Christians you know, where God is working in their lives - particularly new Christians growing in faith and </a:t>
            </a:r>
            <a:r>
              <a:rPr lang="en-GB" sz="2400" dirty="0" smtClean="0">
                <a:solidFill>
                  <a:srgbClr val="FFFFFF"/>
                </a:solidFill>
                <a:latin typeface="Exo Regular"/>
                <a:cs typeface="Exo Regular"/>
              </a:rPr>
              <a:t>love</a:t>
            </a:r>
          </a:p>
          <a:p>
            <a:pPr marL="25400" marR="0" lvl="0" indent="0" algn="l" rtl="0">
              <a:spcBef>
                <a:spcPts val="0"/>
              </a:spcBef>
              <a:spcAft>
                <a:spcPts val="0"/>
              </a:spcAft>
              <a:buSzPts val="3200"/>
              <a:buNone/>
            </a:pPr>
            <a:endParaRPr sz="2400" dirty="0">
              <a:solidFill>
                <a:srgbClr val="FFFFFF"/>
              </a:solidFill>
              <a:latin typeface="Exo Regular"/>
              <a:cs typeface="Exo Regular"/>
            </a:endParaRPr>
          </a:p>
          <a:p>
            <a:pPr marL="457200" marR="0" lvl="0" indent="-431800" algn="l" rtl="0">
              <a:spcBef>
                <a:spcPts val="0"/>
              </a:spcBef>
              <a:spcAft>
                <a:spcPts val="0"/>
              </a:spcAft>
              <a:buSzPts val="3200"/>
              <a:buChar char="-"/>
            </a:pPr>
            <a:r>
              <a:rPr lang="en-GB" sz="2400" dirty="0">
                <a:solidFill>
                  <a:srgbClr val="FFFFFF"/>
                </a:solidFill>
                <a:latin typeface="Exo Regular"/>
                <a:cs typeface="Exo Regular"/>
              </a:rPr>
              <a:t>Thank God for people He has put in your life - especially those who have supported and mentored you</a:t>
            </a:r>
            <a:endParaRPr sz="2400" dirty="0">
              <a:solidFill>
                <a:srgbClr val="FFFFFF"/>
              </a:solidFill>
              <a:latin typeface="Exo Regular"/>
              <a:cs typeface="Exo Regular"/>
            </a:endParaRPr>
          </a:p>
        </p:txBody>
      </p:sp>
    </p:spTree>
    <p:extLst>
      <p:ext uri="{BB962C8B-B14F-4D97-AF65-F5344CB8AC3E}">
        <p14:creationId xmlns:p14="http://schemas.microsoft.com/office/powerpoint/2010/main" val="3892465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486</TotalTime>
  <Words>226</Words>
  <Application>Microsoft Macintosh PowerPoint</Application>
  <PresentationFormat>On-screen Show (16:9)</PresentationFormat>
  <Paragraphs>33</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PRAYING WITH PAUL</vt:lpstr>
      <vt:lpstr>PowerPoint Presentation</vt:lpstr>
      <vt:lpstr>PowerPoint Presentation</vt:lpstr>
      <vt:lpstr>PowerPoint Presentation</vt:lpstr>
      <vt:lpstr>PowerPoint Presentation</vt:lpstr>
      <vt:lpstr>Celebrate!</vt:lpstr>
      <vt:lpstr>Pray for more!</vt:lpstr>
      <vt:lpstr>How to celebrate? </vt:lpstr>
      <vt:lpstr>How to pray for more?</vt:lpstr>
      <vt:lpstr>PowerPoint Presentation</vt:lpstr>
    </vt:vector>
  </TitlesOfParts>
  <Company>The City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PRAYING WITH PAUL</dc:title>
  <dc:creator>Hugh Pearce</dc:creator>
  <cp:lastModifiedBy>Hugh Pearce</cp:lastModifiedBy>
  <cp:revision>27</cp:revision>
  <dcterms:created xsi:type="dcterms:W3CDTF">2018-01-02T12:51:28Z</dcterms:created>
  <dcterms:modified xsi:type="dcterms:W3CDTF">2018-01-14T09:48:09Z</dcterms:modified>
</cp:coreProperties>
</file>