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59" r:id="rId4"/>
    <p:sldId id="271" r:id="rId5"/>
    <p:sldId id="272" r:id="rId6"/>
    <p:sldId id="270" r:id="rId7"/>
    <p:sldId id="285" r:id="rId8"/>
    <p:sldId id="269" r:id="rId9"/>
    <p:sldId id="276" r:id="rId10"/>
    <p:sldId id="286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30"/>
    <p:restoredTop sz="94692"/>
  </p:normalViewPr>
  <p:slideViewPr>
    <p:cSldViewPr snapToGrid="0" snapToObjects="1">
      <p:cViewPr varScale="1">
        <p:scale>
          <a:sx n="44" d="100"/>
          <a:sy n="44" d="100"/>
        </p:scale>
        <p:origin x="232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5929-AF22-1B4D-987E-7687D279D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E5E90-98FE-AA4C-868F-613F971D2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320-7DFB-E14D-ACDE-D1C943F2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1F80-F1C1-9B45-813D-438C4635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3C081-B89E-5B41-A526-FD89F649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EC6B-2867-7845-AE77-A0D247E1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6D184-C405-BE47-8723-348E92AB9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61CE-5423-1240-BDAF-11326EC0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E5D28-3A69-EA4D-A66C-F0CB4B90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8CE7-03B0-7B43-8B59-DCB68E77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53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3CF3D-6FD1-6549-B66E-A79766278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3C801-5C68-AE42-AEB4-A5273534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9086-F58B-E245-80AA-4D5A27E9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03DBC-FE74-1A4E-8DA9-D67AC89D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94FD9-281F-1248-85B3-E2E0400D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3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0A83-842E-8247-81C9-05E62EB3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1BDF8-588B-8148-BBF1-C72218509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5BFB9-1F2B-8A45-A782-12564B9A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24CB9-F3AF-0041-A3B9-441AB989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49D15-1D57-9641-8C98-EBD28B9F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2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90C0-732C-E144-86A0-AB7D2A11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7454A-F694-F44E-8E92-4F112880F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0513E-02C5-764E-96A9-9F8C8973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E016B-9F41-964B-AC60-01BC9C3A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F1A87-053A-D64B-B4F7-A83B3015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3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EEE1-4E62-5640-B7C4-BD1A000D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2223-F90B-F34C-90AF-F3D56D47D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295FA-0D3B-C94B-AD40-263B9B0B6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D65E1-616C-EB42-9D99-30D3EA2A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7A14F-ABE0-1749-A356-ADF772AE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0E53B-BFF6-7C45-A04F-C948C9E6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4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3329-E08A-EE44-9165-66747D45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A8E0D-53D3-D346-8BE8-B57C5926A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4EEB9-B42B-C94E-A4E9-0A83A6DF3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03BF9-46A7-3B4C-A205-79C5EEDBE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953FD-A7F6-B244-A673-1C2C02FC5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EB4B7-D9BD-2442-AF27-1B3F990E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647CB-5FD7-424D-85F5-A21D7113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8CC30-A73C-4E4B-987C-D66DC9E7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23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8FF9-A577-634E-ACCD-692FC887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1FDD9-2538-5943-BFEC-C968A9FE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B94A2-E16D-904F-9B2F-A8DD7214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68B0C-1045-FC41-B6C1-94CEAC89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7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8A18E-5681-6240-97C7-32FDB46E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A05BC-CD14-E449-827B-C30E290C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A545B-B77C-2643-A453-B48D0142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9DA0-48F7-994A-8060-D913B514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F96C-0280-FE40-8AB2-773C038B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0971D-579F-B44E-B51A-1A864432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ECB9F-52D8-CD46-A7E3-B50EEE97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F08B4-34B7-B54B-8148-CB9DC74D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F8ED4-AA8F-034B-B0F6-224F4328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9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EA06-8464-2D48-89C5-9C18C855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AFAC7-34A2-2F40-A9BB-29FE2C73B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3026-EBF9-C247-B2BB-2FD8059C7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E326D-093E-B941-86B9-3CAA32676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D248E-E79E-4B41-9437-E2BE168D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E357D-FE3D-1842-AC9C-624BFDE4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3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EBACB-D934-0F47-9E3E-05EF5EDAE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A21D5-7350-0A42-B0FD-56ABE8297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4E5F1-F428-E246-A99D-EC02596F0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0BB2-A9F2-A74B-958B-9FEFBBA9D50E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318A6-4D80-8944-B6B3-DEB84A382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BF3C8-A0D4-F544-939C-020CBFD1E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4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5A5295-009F-1649-A00F-BDA5765AC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8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The </a:t>
            </a: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Purpose &amp; Power </a:t>
            </a: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of Prayer </a:t>
            </a:r>
          </a:p>
          <a:p>
            <a:pPr marL="0" indent="0">
              <a:buNone/>
            </a:pPr>
            <a:endParaRPr lang="en-GB" sz="1600" b="1" dirty="0">
              <a:solidFill>
                <a:schemeClr val="bg1"/>
              </a:solidFill>
              <a:latin typeface="CMG Sans" pitchFamily="2" charset="77"/>
            </a:endParaRPr>
          </a:p>
          <a:p>
            <a:pPr lvl="0"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PURPOSES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for mankind</a:t>
            </a:r>
          </a:p>
          <a:p>
            <a:pPr lvl="0"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PURPOSES 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for PRAYER</a:t>
            </a:r>
          </a:p>
          <a:p>
            <a:pPr lvl="0"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POWERFUL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Prayer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7885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rgbClr val="FFFF00"/>
                </a:solidFill>
                <a:latin typeface="CMG Sans" pitchFamily="2" charset="77"/>
              </a:rPr>
              <a:t>Powerful </a:t>
            </a:r>
            <a:r>
              <a:rPr lang="en-GB" sz="5400" b="1" dirty="0">
                <a:solidFill>
                  <a:schemeClr val="bg1"/>
                </a:solidFill>
                <a:latin typeface="CMG Sans" pitchFamily="2" charset="77"/>
              </a:rPr>
              <a:t>prayer</a:t>
            </a:r>
          </a:p>
          <a:p>
            <a:pPr marL="0" indent="0">
              <a:buNone/>
            </a:pPr>
            <a:endParaRPr lang="en-GB" sz="24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(</a:t>
            </a:r>
            <a:r>
              <a:rPr lang="en-GB" sz="3600" b="1" dirty="0" err="1">
                <a:solidFill>
                  <a:schemeClr val="bg1"/>
                </a:solidFill>
                <a:latin typeface="CMG Sans" pitchFamily="2" charset="77"/>
              </a:rPr>
              <a:t>i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) regular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FELLOWSHIP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3600" b="1" u="sng" dirty="0">
                <a:solidFill>
                  <a:schemeClr val="bg1"/>
                </a:solidFill>
                <a:latin typeface="CMG Sans" pitchFamily="2" charset="77"/>
              </a:rPr>
              <a:t>with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 God</a:t>
            </a:r>
            <a:endParaRPr lang="en-GB" sz="36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(ii) real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FAITH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 </a:t>
            </a:r>
            <a:r>
              <a:rPr lang="en-GB" sz="3600" b="1" u="sng" dirty="0">
                <a:solidFill>
                  <a:schemeClr val="bg1"/>
                </a:solidFill>
                <a:latin typeface="CMG Sans" pitchFamily="2" charset="77"/>
              </a:rPr>
              <a:t>in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 God </a:t>
            </a:r>
            <a:endParaRPr lang="en-GB" sz="36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(iii) resolute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FERVENCY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3600" b="1" u="sng" dirty="0">
                <a:solidFill>
                  <a:schemeClr val="bg1"/>
                </a:solidFill>
                <a:latin typeface="CMG Sans" pitchFamily="2" charset="77"/>
              </a:rPr>
              <a:t>before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 God</a:t>
            </a:r>
            <a:endParaRPr lang="en-GB" sz="36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(iv) routinely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FASTING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3600" b="1" u="sng" dirty="0">
                <a:solidFill>
                  <a:schemeClr val="bg1"/>
                </a:solidFill>
                <a:latin typeface="CMG Sans" pitchFamily="2" charset="77"/>
              </a:rPr>
              <a:t>for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 God</a:t>
            </a:r>
            <a:r>
              <a:rPr lang="en-GB" sz="3600" dirty="0">
                <a:solidFill>
                  <a:schemeClr val="bg1"/>
                </a:solidFill>
                <a:latin typeface="CMG Sans" pitchFamily="2" charset="77"/>
              </a:rPr>
              <a:t> – i.e. to make Him the priority</a:t>
            </a:r>
          </a:p>
        </p:txBody>
      </p:sp>
    </p:spTree>
    <p:extLst>
      <p:ext uri="{BB962C8B-B14F-4D97-AF65-F5344CB8AC3E}">
        <p14:creationId xmlns:p14="http://schemas.microsoft.com/office/powerpoint/2010/main" val="425951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CMG Sans" pitchFamily="2" charset="77"/>
              </a:rPr>
              <a:t>Our HELP in prayer </a:t>
            </a:r>
            <a:r>
              <a:rPr lang="en-GB" sz="4400" b="1" dirty="0">
                <a:solidFill>
                  <a:schemeClr val="bg1"/>
                </a:solidFill>
                <a:latin typeface="CMG Sans" pitchFamily="2" charset="77"/>
              </a:rPr>
              <a:t>– the Holy Spirit</a:t>
            </a:r>
          </a:p>
          <a:p>
            <a:pPr marL="0" indent="0">
              <a:buNone/>
            </a:pP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The promised Helper - John 14 v.15 – 17 (NKJ)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The Intercessor living in us - Roms.8 v.26 – 27  </a:t>
            </a:r>
          </a:p>
        </p:txBody>
      </p:sp>
    </p:spTree>
    <p:extLst>
      <p:ext uri="{BB962C8B-B14F-4D97-AF65-F5344CB8AC3E}">
        <p14:creationId xmlns:p14="http://schemas.microsoft.com/office/powerpoint/2010/main" val="210844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169769-DD2E-F74E-AEE4-E43EDEAD5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B4FCF1-FD64-B542-A750-9B4978411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3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The </a:t>
            </a: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Purpose &amp; Power </a:t>
            </a: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of Prayer </a:t>
            </a:r>
          </a:p>
          <a:p>
            <a:pPr marL="0" indent="0">
              <a:buNone/>
            </a:pPr>
            <a:endParaRPr lang="en-GB" sz="1600" b="1" dirty="0">
              <a:solidFill>
                <a:schemeClr val="bg1"/>
              </a:solidFill>
              <a:latin typeface="CMG Sans" pitchFamily="2" charset="77"/>
            </a:endParaRPr>
          </a:p>
          <a:p>
            <a:pPr lvl="0"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PURPOSES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for mankind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66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The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Purpose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 &amp;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Power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 of Prayer</a:t>
            </a:r>
          </a:p>
          <a:p>
            <a:pPr marL="0" indent="0">
              <a:buNone/>
            </a:pPr>
            <a:endParaRPr lang="en-GB" sz="14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lv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Elijah was a man just like us. He prayed earnestly that it would not rain, and it did not rain on the land for three and a half years. Again, he prayed, and the heavens gave rain, and the earth produced its crops. // The prayer of a righteous man is powerful and effective. </a:t>
            </a:r>
          </a:p>
          <a:p>
            <a:pPr marL="0" lvl="0" indent="0">
              <a:buNone/>
            </a:pP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James 5 v.17 – 18 and v.16b (NIV)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8738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God’s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Purposes 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for mankind</a:t>
            </a:r>
          </a:p>
          <a:p>
            <a:pPr marL="0" indent="0">
              <a:buNone/>
            </a:pPr>
            <a:endParaRPr lang="en-GB" sz="1400" b="1" dirty="0">
              <a:solidFill>
                <a:schemeClr val="bg1"/>
              </a:solidFill>
              <a:latin typeface="CMG Sans" pitchFamily="2" charset="77"/>
            </a:endParaRPr>
          </a:p>
          <a:p>
            <a:pPr marL="571500" lvl="0" indent="-571500">
              <a:buAutoNum type="romanLcParenBoth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to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REFLECT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nature – Gen.1 v.26 </a:t>
            </a:r>
          </a:p>
          <a:p>
            <a:pPr marL="571500" lvl="0" indent="-571500">
              <a:buAutoNum type="romanLcParenBoth"/>
            </a:pPr>
            <a:endParaRPr lang="en-GB" b="1" dirty="0">
              <a:solidFill>
                <a:schemeClr val="bg1"/>
              </a:solidFill>
              <a:latin typeface="CMG Sans" pitchFamily="2" charset="77"/>
            </a:endParaRPr>
          </a:p>
          <a:p>
            <a:pPr marL="571500" lvl="0" indent="-571500">
              <a:buAutoNum type="romanLcParenBoth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to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RELATE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to God in an intimate relationship – Gen.3 v.8</a:t>
            </a:r>
          </a:p>
          <a:p>
            <a:pPr marL="571500" lvl="0" indent="-571500">
              <a:buAutoNum type="romanLcParenBoth"/>
            </a:pPr>
            <a:endParaRPr lang="en-GB" b="1" dirty="0">
              <a:solidFill>
                <a:schemeClr val="bg1"/>
              </a:solidFill>
              <a:latin typeface="CMG Sans" pitchFamily="2" charset="77"/>
            </a:endParaRPr>
          </a:p>
          <a:p>
            <a:pPr marL="571500" lvl="0" indent="-571500">
              <a:buAutoNum type="romanLcParenBoth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to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RULE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for God on earth – Gen.1 v.26</a:t>
            </a: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9289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The </a:t>
            </a: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Purpose &amp; Power </a:t>
            </a: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of Prayer </a:t>
            </a:r>
          </a:p>
          <a:p>
            <a:pPr marL="0" indent="0">
              <a:buNone/>
            </a:pPr>
            <a:endParaRPr lang="en-GB" sz="1600" b="1" dirty="0">
              <a:solidFill>
                <a:schemeClr val="bg1"/>
              </a:solidFill>
              <a:latin typeface="CMG Sans" pitchFamily="2" charset="77"/>
            </a:endParaRPr>
          </a:p>
          <a:p>
            <a:pPr lvl="0"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PURPOSES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for mankind</a:t>
            </a:r>
          </a:p>
          <a:p>
            <a:pPr lvl="0"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PURPOSES 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for PRAYER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3718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The </a:t>
            </a: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Purposes </a:t>
            </a: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of prayer</a:t>
            </a:r>
          </a:p>
          <a:p>
            <a:pPr marL="0" indent="0">
              <a:buNone/>
            </a:pPr>
            <a:endParaRPr lang="en-GB" sz="1400" b="1" dirty="0">
              <a:solidFill>
                <a:schemeClr val="bg1"/>
              </a:solidFill>
              <a:latin typeface="CMG Sans" pitchFamily="2" charset="77"/>
            </a:endParaRPr>
          </a:p>
          <a:p>
            <a:pPr marL="571500" lvl="0" indent="-571500">
              <a:buAutoNum type="romanLcParenBoth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to be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CHANGED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in His presence to reflect more of Him </a:t>
            </a:r>
          </a:p>
          <a:p>
            <a:pPr marL="571500" lvl="0" indent="-571500">
              <a:buAutoNum type="romanLcParenBoth"/>
            </a:pPr>
            <a:endParaRPr lang="en-GB" b="1" dirty="0">
              <a:solidFill>
                <a:schemeClr val="bg1"/>
              </a:solidFill>
              <a:latin typeface="CMG Sans" pitchFamily="2" charset="77"/>
            </a:endParaRPr>
          </a:p>
          <a:p>
            <a:pPr marL="571500" lvl="0" indent="-571500">
              <a:buAutoNum type="romanLcParenBoth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to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COMMUNE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with God</a:t>
            </a:r>
          </a:p>
          <a:p>
            <a:pPr marL="0" lv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</a:t>
            </a:r>
          </a:p>
          <a:p>
            <a:pPr marL="571500" lvl="0" indent="-571500">
              <a:buAutoNum type="romanLcParenBoth"/>
            </a:pP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to </a:t>
            </a:r>
            <a:r>
              <a:rPr lang="en-GB" b="1" dirty="0">
                <a:solidFill>
                  <a:srgbClr val="FFFF00"/>
                </a:solidFill>
                <a:latin typeface="CMG Sans" pitchFamily="2" charset="77"/>
              </a:rPr>
              <a:t>COMMISSION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 God’s involvement in man’s affairs</a:t>
            </a: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8492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chemeClr val="bg1"/>
                </a:solidFill>
                <a:latin typeface="CMG Sans" pitchFamily="2" charset="77"/>
              </a:rPr>
              <a:t>Prayers for Different Purposes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Ephesians  6 v18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Focussing on: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prayers of petition – i.e. for our own needs; and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prayers of intercession – i.e. for the needs of others – individuals, families, work places, churches, towns and nations</a:t>
            </a:r>
          </a:p>
        </p:txBody>
      </p:sp>
    </p:spTree>
    <p:extLst>
      <p:ext uri="{BB962C8B-B14F-4D97-AF65-F5344CB8AC3E}">
        <p14:creationId xmlns:p14="http://schemas.microsoft.com/office/powerpoint/2010/main" val="578859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340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CMG Sans</vt:lpstr>
      <vt:lpstr>CMG Sans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2021-01-05T10:15:10Z</dcterms:created>
  <dcterms:modified xsi:type="dcterms:W3CDTF">2021-01-11T16:33:11Z</dcterms:modified>
</cp:coreProperties>
</file>