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7"/>
  </p:handoutMasterIdLst>
  <p:sldIdLst>
    <p:sldId id="256" r:id="rId2"/>
    <p:sldId id="294" r:id="rId3"/>
    <p:sldId id="299" r:id="rId4"/>
    <p:sldId id="286" r:id="rId5"/>
    <p:sldId id="271" r:id="rId6"/>
    <p:sldId id="287" r:id="rId7"/>
    <p:sldId id="288" r:id="rId8"/>
    <p:sldId id="289" r:id="rId9"/>
    <p:sldId id="290" r:id="rId10"/>
    <p:sldId id="291" r:id="rId11"/>
    <p:sldId id="293" r:id="rId12"/>
    <p:sldId id="295" r:id="rId13"/>
    <p:sldId id="296" r:id="rId14"/>
    <p:sldId id="297" r:id="rId15"/>
    <p:sldId id="298" r:id="rId16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72535"/>
  </p:normalViewPr>
  <p:slideViewPr>
    <p:cSldViewPr snapToGrid="0" snapToObjects="1">
      <p:cViewPr varScale="1">
        <p:scale>
          <a:sx n="104" d="100"/>
          <a:sy n="104" d="100"/>
        </p:scale>
        <p:origin x="180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448F28-AED0-DB41-8DE8-29BF02FB54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196C6-67D3-EA4A-A17B-162A18A725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54B50-622B-874C-AA96-33E829270CB0}" type="datetimeFigureOut">
              <a:rPr lang="en-GB" smtClean="0"/>
              <a:t>11/01/2020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8B95F-B7DD-A94D-A182-9E58986B6D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6A47C-9F48-EE46-BA36-6E41EB2613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C120-0225-B046-97C3-E482AFB4F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82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012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15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2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47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2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43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4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8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3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3FB52-BE43-5B40-A638-92ADC300CEFB}" type="datetimeFigureOut">
              <a:rPr lang="en-US" smtClean="0"/>
              <a:t>1/11/20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1CC9F78-12D5-5845-AC19-95D8665F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5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96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Montserrat-Regular"/>
          <a:ea typeface="+mj-ea"/>
          <a:cs typeface="Montserrat-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Montserrat-Regular"/>
          <a:ea typeface="+mn-ea"/>
          <a:cs typeface="Montserrat-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FFFFFF"/>
          </a:solidFill>
          <a:latin typeface="Montserrat Light"/>
          <a:ea typeface="+mn-ea"/>
          <a:cs typeface="Montserrat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PRAY - JAN 2017 SERMON SERIES IMAGES (6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28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Bother To Fast?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5. </a:t>
            </a:r>
            <a:r>
              <a:rPr lang="en-GB" sz="2600" b="1" u="sng" dirty="0">
                <a:solidFill>
                  <a:schemeClr val="bg1"/>
                </a:solidFill>
              </a:rPr>
              <a:t>To free the captives</a:t>
            </a:r>
            <a:r>
              <a:rPr lang="en-GB" sz="2600" b="1" dirty="0">
                <a:solidFill>
                  <a:schemeClr val="bg1"/>
                </a:solidFill>
              </a:rPr>
              <a:t>.</a:t>
            </a:r>
            <a:r>
              <a:rPr lang="en-GB" sz="2600" b="1" dirty="0"/>
              <a:t> “Is not this the fast that I choose: to loose the bonds of wickedness, to undo the straps of the yoke, to let the oppressed go free, and to break every yoke?” </a:t>
            </a:r>
            <a:r>
              <a:rPr lang="en-GB" sz="2600" b="1" dirty="0">
                <a:solidFill>
                  <a:srgbClr val="FFFF00"/>
                </a:solidFill>
              </a:rPr>
              <a:t>Isaiah 58:6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/>
              <a:t>Jesus – to proclaim liberty to the captives. </a:t>
            </a:r>
            <a:r>
              <a:rPr lang="en-GB" sz="2600" b="1" dirty="0">
                <a:solidFill>
                  <a:srgbClr val="FFFF00"/>
                </a:solidFill>
              </a:rPr>
              <a:t>Luke 4:18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/>
              <a:t>The 72 – “Lord, even the demons are subject to us in your name.” </a:t>
            </a:r>
            <a:r>
              <a:rPr lang="en-GB" sz="2600" b="1" dirty="0">
                <a:solidFill>
                  <a:srgbClr val="FFFF00"/>
                </a:solidFill>
              </a:rPr>
              <a:t>Luke 10:17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300217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Bother To Fast?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6. </a:t>
            </a:r>
            <a:r>
              <a:rPr lang="en-GB" sz="2600" b="1" u="sng" dirty="0">
                <a:solidFill>
                  <a:schemeClr val="bg1"/>
                </a:solidFill>
              </a:rPr>
              <a:t>To receive revelation</a:t>
            </a:r>
            <a:r>
              <a:rPr lang="en-GB" sz="2600" b="1" dirty="0">
                <a:solidFill>
                  <a:schemeClr val="bg1"/>
                </a:solidFill>
              </a:rPr>
              <a:t>. “Then I turned my face to the Lord God, seeking him by prayer and pleas for mercy with fasting..” </a:t>
            </a:r>
            <a:r>
              <a:rPr lang="en-GB" sz="2600" b="1" dirty="0">
                <a:solidFill>
                  <a:srgbClr val="FFFF00"/>
                </a:solidFill>
              </a:rPr>
              <a:t>Dan. 9:3</a:t>
            </a:r>
            <a:r>
              <a:rPr lang="en-GB" sz="2600" b="1" dirty="0">
                <a:solidFill>
                  <a:schemeClr val="bg1"/>
                </a:solidFill>
              </a:rPr>
              <a:t>  Gabriel says to him: “Daniel, I have now come to give you insight and understanding. </a:t>
            </a:r>
            <a:r>
              <a:rPr lang="en-GB" sz="2600" b="1" dirty="0">
                <a:solidFill>
                  <a:srgbClr val="FFFF00"/>
                </a:solidFill>
              </a:rPr>
              <a:t>Dan. 9:22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You will have noticed that on most occasions when we fast, our fasting is accompanied with prayer. Powerful!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1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65CF-BB61-4280-B842-13553AC3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0238"/>
            <a:ext cx="8229600" cy="857250"/>
          </a:xfrm>
        </p:spPr>
        <p:txBody>
          <a:bodyPr/>
          <a:lstStyle/>
          <a:p>
            <a:r>
              <a:rPr lang="en-GB" dirty="0"/>
              <a:t>When Should I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7A124-2982-4BB0-9D1F-D37097E0A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Jesus said “The time will come when the bridegroom will be taken from them; then they will fast.” </a:t>
            </a:r>
            <a:r>
              <a:rPr lang="en-GB" sz="2600" b="1" dirty="0">
                <a:solidFill>
                  <a:srgbClr val="FFFF00"/>
                </a:solidFill>
              </a:rPr>
              <a:t>Matt. 9:15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600" b="1" dirty="0"/>
              <a:t>When the bridegroom is still with the wedding guests, it is a time for feasting NOT fasting. It is a time for rejoicing NOT mourning.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474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65CF-BB61-4280-B842-13553AC3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7399"/>
            <a:ext cx="8229600" cy="857250"/>
          </a:xfrm>
        </p:spPr>
        <p:txBody>
          <a:bodyPr/>
          <a:lstStyle/>
          <a:p>
            <a:r>
              <a:rPr lang="en-GB" dirty="0"/>
              <a:t>When Should I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7A124-2982-4BB0-9D1F-D37097E0A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The period when we are encouraged to fast lies between the time Jesus ascended to the Father until He returns at His Second Coming. 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Apostolic understanding – It was not until after His ascension to the Father that we read of them fasting.   </a:t>
            </a:r>
            <a:r>
              <a:rPr lang="en-GB" sz="2600" b="1" dirty="0">
                <a:solidFill>
                  <a:srgbClr val="FFFF00"/>
                </a:solidFill>
              </a:rPr>
              <a:t>Acts 13:2,3</a:t>
            </a:r>
          </a:p>
        </p:txBody>
      </p:sp>
    </p:spTree>
    <p:extLst>
      <p:ext uri="{BB962C8B-B14F-4D97-AF65-F5344CB8AC3E}">
        <p14:creationId xmlns:p14="http://schemas.microsoft.com/office/powerpoint/2010/main" val="1903067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65CF-BB61-4280-B842-13553AC3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7850"/>
            <a:ext cx="8229600" cy="857250"/>
          </a:xfrm>
        </p:spPr>
        <p:txBody>
          <a:bodyPr/>
          <a:lstStyle/>
          <a:p>
            <a:r>
              <a:rPr lang="en-GB" dirty="0"/>
              <a:t>How Should I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7A124-2982-4BB0-9D1F-D37097E0A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3718"/>
            <a:ext cx="8229600" cy="33944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5500" b="1" dirty="0"/>
              <a:t>Am I confident that this desire to fast is God-given?</a:t>
            </a:r>
          </a:p>
          <a:p>
            <a:pPr marL="0" indent="0">
              <a:buNone/>
            </a:pPr>
            <a:endParaRPr lang="en-GB" sz="5500" b="1" dirty="0"/>
          </a:p>
          <a:p>
            <a:pPr marL="0" indent="0">
              <a:buNone/>
            </a:pPr>
            <a:r>
              <a:rPr lang="en-GB" sz="5500" b="1" dirty="0"/>
              <a:t>Are my motives right? Is there any hidden desire to impress others?</a:t>
            </a:r>
          </a:p>
          <a:p>
            <a:pPr marL="0" indent="0">
              <a:buNone/>
            </a:pPr>
            <a:endParaRPr lang="en-GB" sz="5500" b="1" dirty="0"/>
          </a:p>
          <a:p>
            <a:pPr marL="0" indent="0">
              <a:buNone/>
            </a:pPr>
            <a:r>
              <a:rPr lang="en-GB" sz="5500" b="1" dirty="0"/>
              <a:t>What are my spiritual objectives in this fast?</a:t>
            </a:r>
          </a:p>
          <a:p>
            <a:pPr marL="0" indent="0">
              <a:buNone/>
            </a:pPr>
            <a:endParaRPr lang="en-GB" sz="5500" b="1" dirty="0"/>
          </a:p>
          <a:p>
            <a:pPr marL="0" indent="0">
              <a:buNone/>
            </a:pPr>
            <a:r>
              <a:rPr lang="en-GB" sz="5500" b="1" dirty="0"/>
              <a:t>Do my objectives tend to be self-centred? Is my desire for personal blessing balanced by genuine concern for others?</a:t>
            </a:r>
          </a:p>
          <a:p>
            <a:pPr marL="0" indent="0">
              <a:buNone/>
            </a:pPr>
            <a:endParaRPr lang="en-GB" sz="5500" b="1" dirty="0"/>
          </a:p>
          <a:p>
            <a:pPr marL="0" indent="0">
              <a:buNone/>
            </a:pPr>
            <a:r>
              <a:rPr lang="en-GB" sz="5500" b="1" dirty="0"/>
              <a:t>Am I determined above all else to minister to the Lord in this fast?</a:t>
            </a:r>
          </a:p>
          <a:p>
            <a:pPr marL="0" indent="0">
              <a:buNone/>
            </a:pP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622496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65CF-BB61-4280-B842-13553AC3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4986"/>
            <a:ext cx="8229600" cy="857250"/>
          </a:xfrm>
        </p:spPr>
        <p:txBody>
          <a:bodyPr/>
          <a:lstStyle/>
          <a:p>
            <a:r>
              <a:rPr lang="en-GB" dirty="0"/>
              <a:t>A Prayer of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7A124-2982-4BB0-9D1F-D37097E0A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447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Lord Jesus, I give myself whole-heartedly to you. I ask you to fill me with the Holy Spirit and lead me into the joy of prayer &amp; fasting that your kingdom would come in greater measure. Amen!</a:t>
            </a:r>
          </a:p>
        </p:txBody>
      </p:sp>
    </p:spTree>
    <p:extLst>
      <p:ext uri="{BB962C8B-B14F-4D97-AF65-F5344CB8AC3E}">
        <p14:creationId xmlns:p14="http://schemas.microsoft.com/office/powerpoint/2010/main" val="352404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F0F8-451B-4EBB-B7C8-9E9975011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7355"/>
            <a:ext cx="8229600" cy="339447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b="1" dirty="0"/>
              <a:t>FASTING</a:t>
            </a:r>
          </a:p>
        </p:txBody>
      </p:sp>
    </p:spTree>
    <p:extLst>
      <p:ext uri="{BB962C8B-B14F-4D97-AF65-F5344CB8AC3E}">
        <p14:creationId xmlns:p14="http://schemas.microsoft.com/office/powerpoint/2010/main" val="368530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FBA8-AAB5-4FFC-A2EE-7B29D97E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Reading: Matthew 6:16-18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357F0-56B0-49C6-89B5-DB57FA630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5953"/>
            <a:ext cx="8229600" cy="339447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600" b="1" baseline="30000" dirty="0"/>
              <a:t>16 </a:t>
            </a:r>
            <a:r>
              <a:rPr lang="en-GB" sz="2600" dirty="0"/>
              <a:t>“And </a:t>
            </a:r>
            <a:r>
              <a:rPr lang="en-GB" sz="2600" b="1" u="sng" dirty="0">
                <a:solidFill>
                  <a:srgbClr val="FFFF00"/>
                </a:solidFill>
              </a:rPr>
              <a:t>when you fast</a:t>
            </a:r>
            <a:r>
              <a:rPr lang="en-GB" sz="2600" dirty="0"/>
              <a:t>, do not look gloomy like the hypocrites, for they disfigure their faces that their fasting may be seen by others. Truly, I say to you, they have received their reward. </a:t>
            </a:r>
            <a:r>
              <a:rPr lang="en-GB" sz="2600" b="1" baseline="30000" dirty="0"/>
              <a:t>17 </a:t>
            </a:r>
            <a:r>
              <a:rPr lang="en-GB" sz="2600" dirty="0"/>
              <a:t>But when you fast, anoint your head and wash your face, </a:t>
            </a:r>
            <a:r>
              <a:rPr lang="en-GB" sz="2600" b="1" baseline="30000" dirty="0"/>
              <a:t>18 </a:t>
            </a:r>
            <a:r>
              <a:rPr lang="en-GB" sz="2600" dirty="0"/>
              <a:t>that your fasting may not be seen by others but by your Father who is in secret. And your Father who sees in secret will reward you.</a:t>
            </a:r>
          </a:p>
        </p:txBody>
      </p:sp>
    </p:spTree>
    <p:extLst>
      <p:ext uri="{BB962C8B-B14F-4D97-AF65-F5344CB8AC3E}">
        <p14:creationId xmlns:p14="http://schemas.microsoft.com/office/powerpoint/2010/main" val="400153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It Mean To Fast?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>
                <a:solidFill>
                  <a:schemeClr val="bg1"/>
                </a:solidFill>
              </a:rPr>
              <a:t>‘To fast’ means primarily ‘not to eat’.  Greek ‘</a:t>
            </a:r>
            <a:r>
              <a:rPr lang="en-GB" sz="2600" dirty="0" err="1">
                <a:solidFill>
                  <a:schemeClr val="bg1"/>
                </a:solidFill>
              </a:rPr>
              <a:t>nesteuo</a:t>
            </a:r>
            <a:r>
              <a:rPr lang="en-GB" sz="2600" dirty="0">
                <a:solidFill>
                  <a:schemeClr val="bg1"/>
                </a:solidFill>
              </a:rPr>
              <a:t>’ – from ‘ne’ = </a:t>
            </a:r>
            <a:r>
              <a:rPr lang="en-GB" sz="2600" dirty="0">
                <a:solidFill>
                  <a:srgbClr val="FFFF00"/>
                </a:solidFill>
              </a:rPr>
              <a:t>not</a:t>
            </a:r>
            <a:r>
              <a:rPr lang="en-GB" sz="2600" dirty="0">
                <a:solidFill>
                  <a:schemeClr val="bg1"/>
                </a:solidFill>
              </a:rPr>
              <a:t> &amp; ‘</a:t>
            </a:r>
            <a:r>
              <a:rPr lang="en-GB" sz="2600" dirty="0" err="1">
                <a:solidFill>
                  <a:schemeClr val="bg1"/>
                </a:solidFill>
              </a:rPr>
              <a:t>esthio</a:t>
            </a:r>
            <a:r>
              <a:rPr lang="en-GB" sz="2600" dirty="0">
                <a:solidFill>
                  <a:schemeClr val="bg1"/>
                </a:solidFill>
              </a:rPr>
              <a:t>’ = </a:t>
            </a:r>
            <a:r>
              <a:rPr lang="en-GB" sz="2600" dirty="0">
                <a:solidFill>
                  <a:srgbClr val="FFFF00"/>
                </a:solidFill>
              </a:rPr>
              <a:t>to eat</a:t>
            </a:r>
          </a:p>
          <a:p>
            <a:pPr marL="0" indent="0">
              <a:buNone/>
            </a:pPr>
            <a:endParaRPr lang="en-GB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600" dirty="0">
                <a:solidFill>
                  <a:schemeClr val="bg1"/>
                </a:solidFill>
              </a:rPr>
              <a:t>Three main forms of fasting in the Bible, but each involved literal abstinence.</a:t>
            </a:r>
          </a:p>
          <a:p>
            <a:pPr marL="0" indent="0">
              <a:buNone/>
            </a:pPr>
            <a:endParaRPr lang="en-GB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600" dirty="0">
                <a:solidFill>
                  <a:schemeClr val="bg1"/>
                </a:solidFill>
              </a:rPr>
              <a:t>They were ‘</a:t>
            </a:r>
            <a:r>
              <a:rPr lang="en-GB" sz="2600" b="1" dirty="0">
                <a:solidFill>
                  <a:srgbClr val="FFFF00"/>
                </a:solidFill>
              </a:rPr>
              <a:t>the normal fast</a:t>
            </a:r>
            <a:r>
              <a:rPr lang="en-GB" sz="2600" dirty="0">
                <a:solidFill>
                  <a:schemeClr val="bg1"/>
                </a:solidFill>
              </a:rPr>
              <a:t>’, ‘</a:t>
            </a:r>
            <a:r>
              <a:rPr lang="en-GB" sz="2600" b="1" dirty="0">
                <a:solidFill>
                  <a:srgbClr val="FFFF00"/>
                </a:solidFill>
              </a:rPr>
              <a:t>the absolute fast</a:t>
            </a:r>
            <a:r>
              <a:rPr lang="en-GB" sz="2600" dirty="0">
                <a:solidFill>
                  <a:schemeClr val="bg1"/>
                </a:solidFill>
              </a:rPr>
              <a:t>’ &amp; ‘</a:t>
            </a:r>
            <a:r>
              <a:rPr lang="en-GB" sz="2600" b="1" dirty="0">
                <a:solidFill>
                  <a:srgbClr val="FFFF00"/>
                </a:solidFill>
              </a:rPr>
              <a:t>the partial fast</a:t>
            </a:r>
            <a:r>
              <a:rPr lang="en-GB" sz="2600" dirty="0">
                <a:solidFill>
                  <a:schemeClr val="bg1"/>
                </a:solidFill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24623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Normal Fast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800" b="1" dirty="0">
                <a:solidFill>
                  <a:srgbClr val="FFFF00"/>
                </a:solidFill>
              </a:rPr>
              <a:t>Matthew 4:2</a:t>
            </a:r>
            <a:r>
              <a:rPr lang="en-GB" sz="2800" b="1" dirty="0"/>
              <a:t> says “And after fasting ....., he (Jesus) was hungry.”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1" dirty="0"/>
              <a:t>It meant abstaining from all food, but not from water.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1" dirty="0"/>
              <a:t>“He ate nothing” NOT He drank nothing. </a:t>
            </a:r>
            <a:r>
              <a:rPr lang="en-GB" sz="2800" b="1" dirty="0">
                <a:solidFill>
                  <a:srgbClr val="FFFF00"/>
                </a:solidFill>
              </a:rPr>
              <a:t>Luke 4:2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1" dirty="0"/>
              <a:t>“He was hungry” NOT He was thirsty. </a:t>
            </a:r>
            <a:r>
              <a:rPr lang="en-GB" sz="2800" b="1" dirty="0">
                <a:solidFill>
                  <a:srgbClr val="FFFF00"/>
                </a:solidFill>
              </a:rPr>
              <a:t>Luke 4:2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1" dirty="0"/>
              <a:t>He was tempted by the offer of bread NOT water. </a:t>
            </a:r>
            <a:r>
              <a:rPr lang="en-GB" sz="2800" b="1" dirty="0">
                <a:solidFill>
                  <a:srgbClr val="FFFF00"/>
                </a:solidFill>
              </a:rPr>
              <a:t>Luke 4:3</a:t>
            </a:r>
          </a:p>
        </p:txBody>
      </p:sp>
    </p:spTree>
    <p:extLst>
      <p:ext uri="{BB962C8B-B14F-4D97-AF65-F5344CB8AC3E}">
        <p14:creationId xmlns:p14="http://schemas.microsoft.com/office/powerpoint/2010/main" val="90834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03"/>
            <a:ext cx="8229600" cy="857250"/>
          </a:xfrm>
        </p:spPr>
        <p:txBody>
          <a:bodyPr/>
          <a:lstStyle/>
          <a:p>
            <a:r>
              <a:rPr lang="en-GB" dirty="0"/>
              <a:t>The Absolute Fast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64053"/>
            <a:ext cx="8229600" cy="3780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b="1" dirty="0"/>
              <a:t>Abstaining from drinking as well as eating. Normally this was never for more than three days, probably because any longer period might have proved physically injurious. 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GB" sz="2200" b="1" dirty="0">
                <a:solidFill>
                  <a:srgbClr val="FFFF00"/>
                </a:solidFill>
              </a:rPr>
              <a:t>Ezra 10:6 </a:t>
            </a:r>
            <a:r>
              <a:rPr lang="en-GB" sz="2200" b="1" dirty="0"/>
              <a:t>- Mourning over the faithlessness of the exiles.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FFFF00"/>
                </a:solidFill>
              </a:rPr>
              <a:t>Esther 4:16 </a:t>
            </a:r>
            <a:r>
              <a:rPr lang="en-GB" sz="2200" b="1" dirty="0"/>
              <a:t>– Facing a crisis which could have led to her people being killed.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FFFF00"/>
                </a:solidFill>
              </a:rPr>
              <a:t>Acts 9</a:t>
            </a:r>
            <a:r>
              <a:rPr lang="en-GB" sz="2200" b="1" dirty="0">
                <a:solidFill>
                  <a:srgbClr val="FFFF00"/>
                </a:solidFill>
                <a:sym typeface="Wingdings" panose="05000000000000000000" pitchFamily="2" charset="2"/>
              </a:rPr>
              <a:t>:9 </a:t>
            </a:r>
            <a:r>
              <a:rPr lang="en-GB" sz="2200" b="1" dirty="0">
                <a:sym typeface="Wingdings" panose="05000000000000000000" pitchFamily="2" charset="2"/>
              </a:rPr>
              <a:t>– Saul of Tarsus – facing radical life change.</a:t>
            </a:r>
            <a:endParaRPr lang="en-GB" sz="2200" b="1" dirty="0"/>
          </a:p>
          <a:p>
            <a:pPr marL="0" indent="0">
              <a:buNone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0266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Partial Fast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rgbClr val="FFFF00"/>
                </a:solidFill>
              </a:rPr>
              <a:t>Daniel 10:3 </a:t>
            </a:r>
            <a:r>
              <a:rPr lang="en-GB" sz="2600" b="1" dirty="0"/>
              <a:t>says “I ate no delicacies, no meat or wine entered my mouth, ………., for the full three weeks.” The emphasis here is on restriction of diet rather than complete abstention.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/>
              <a:t>Daniel – great spiritual victory over the powers of darkness as well as the unfolding of a vision by an angelic messenger (</a:t>
            </a:r>
            <a:r>
              <a:rPr lang="en-GB" sz="2600" b="1" dirty="0">
                <a:solidFill>
                  <a:srgbClr val="FFFF00"/>
                </a:solidFill>
              </a:rPr>
              <a:t>Dan. 10</a:t>
            </a:r>
            <a:r>
              <a:rPr lang="en-GB" sz="2600" b="1" dirty="0"/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597036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Bother To Fast?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1. </a:t>
            </a:r>
            <a:r>
              <a:rPr lang="en-GB" sz="2600" b="1" u="sng" dirty="0">
                <a:solidFill>
                  <a:schemeClr val="bg1"/>
                </a:solidFill>
              </a:rPr>
              <a:t>It is a normal part of the life of a disciple</a:t>
            </a:r>
            <a:r>
              <a:rPr lang="en-GB" sz="2600" b="1" dirty="0">
                <a:solidFill>
                  <a:schemeClr val="bg1"/>
                </a:solidFill>
              </a:rPr>
              <a:t>. </a:t>
            </a:r>
            <a:r>
              <a:rPr lang="en-GB" sz="2600" b="1" dirty="0">
                <a:solidFill>
                  <a:srgbClr val="FFFF00"/>
                </a:solidFill>
              </a:rPr>
              <a:t>Matt. 6:2,5 &amp; 16</a:t>
            </a:r>
            <a:r>
              <a:rPr lang="en-GB" sz="26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“When you give”, “When you pray” &amp; “When you fast”.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2. </a:t>
            </a:r>
            <a:r>
              <a:rPr lang="en-GB" sz="2600" b="1" u="sng" dirty="0">
                <a:solidFill>
                  <a:schemeClr val="bg1"/>
                </a:solidFill>
              </a:rPr>
              <a:t>It is a valuable aid to personal holiness</a:t>
            </a:r>
            <a:r>
              <a:rPr lang="en-GB" sz="2600" b="1" dirty="0">
                <a:solidFill>
                  <a:schemeClr val="bg1"/>
                </a:solidFill>
              </a:rPr>
              <a:t>. “I humbled my soul with fasting.” </a:t>
            </a:r>
            <a:r>
              <a:rPr lang="en-GB" sz="2600" b="1" dirty="0">
                <a:solidFill>
                  <a:srgbClr val="FFFF00"/>
                </a:solidFill>
              </a:rPr>
              <a:t>Psalm 69:10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3. </a:t>
            </a:r>
            <a:r>
              <a:rPr lang="en-GB" sz="2600" b="1" u="sng" dirty="0">
                <a:solidFill>
                  <a:schemeClr val="bg1"/>
                </a:solidFill>
              </a:rPr>
              <a:t>It assists in releasing answers to prayer</a:t>
            </a:r>
            <a:r>
              <a:rPr lang="en-GB" sz="2600" b="1" dirty="0">
                <a:solidFill>
                  <a:schemeClr val="bg1"/>
                </a:solidFill>
              </a:rPr>
              <a:t>. “So we fasted and implored our God for this, and he listened to our entreaty.”  </a:t>
            </a:r>
            <a:r>
              <a:rPr lang="en-GB" sz="2600" b="1" dirty="0">
                <a:solidFill>
                  <a:srgbClr val="FFFF00"/>
                </a:solidFill>
              </a:rPr>
              <a:t>Ezra 8:23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600" b="1" dirty="0"/>
          </a:p>
          <a:p>
            <a:pPr marL="0" indent="0">
              <a:lnSpc>
                <a:spcPct val="120000"/>
              </a:lnSpc>
              <a:buNone/>
            </a:pP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269235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Bother To Fast?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600" b="1" dirty="0">
                <a:solidFill>
                  <a:schemeClr val="bg1"/>
                </a:solidFill>
              </a:rPr>
              <a:t>4. </a:t>
            </a:r>
            <a:r>
              <a:rPr lang="en-GB" sz="2600" b="1" u="sng" dirty="0">
                <a:solidFill>
                  <a:schemeClr val="bg1"/>
                </a:solidFill>
              </a:rPr>
              <a:t>To change God’s mind (Human Perception)</a:t>
            </a:r>
            <a:r>
              <a:rPr lang="en-GB" sz="2600" b="1" dirty="0">
                <a:solidFill>
                  <a:schemeClr val="bg1"/>
                </a:solidFill>
              </a:rPr>
              <a:t>. </a:t>
            </a:r>
            <a:r>
              <a:rPr lang="en-GB" sz="2600" b="1" dirty="0"/>
              <a:t>“And the people of Nineveh believed God. They called for a fast…. When God saw what they did….. God relented of the disaster that he had said he would do to them, and he did not do it.” </a:t>
            </a:r>
            <a:r>
              <a:rPr lang="en-GB" sz="2600" b="1" dirty="0">
                <a:solidFill>
                  <a:srgbClr val="FFFF00"/>
                </a:solidFill>
              </a:rPr>
              <a:t>Jonah 3:5,10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b="1" dirty="0"/>
              <a:t>Because man repents in respect to sin, God relents in respect to judgment.  God knows the outcome all along!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568819802"/>
      </p:ext>
    </p:extLst>
  </p:cSld>
  <p:clrMapOvr>
    <a:masterClrMapping/>
  </p:clrMapOvr>
</p:sld>
</file>

<file path=ppt/theme/theme1.xml><?xml version="1.0" encoding="utf-8"?>
<a:theme xmlns:a="http://schemas.openxmlformats.org/drawingml/2006/main" name="Montserr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Montserrat.thmx</Template>
  <TotalTime>1313</TotalTime>
  <Words>934</Words>
  <Application>Microsoft Macintosh PowerPoint</Application>
  <PresentationFormat>On-screen Show (16:9)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Montserrat Light</vt:lpstr>
      <vt:lpstr>Montserrat-Regular</vt:lpstr>
      <vt:lpstr>Open Sans</vt:lpstr>
      <vt:lpstr>Wingdings</vt:lpstr>
      <vt:lpstr>Montserrat</vt:lpstr>
      <vt:lpstr>PowerPoint Presentation</vt:lpstr>
      <vt:lpstr>PowerPoint Presentation</vt:lpstr>
      <vt:lpstr>Reading: Matthew 6:16-18</vt:lpstr>
      <vt:lpstr>What Does It Mean To Fast?</vt:lpstr>
      <vt:lpstr>The Normal Fast</vt:lpstr>
      <vt:lpstr>The Absolute Fast</vt:lpstr>
      <vt:lpstr>The Partial Fast</vt:lpstr>
      <vt:lpstr>Why Bother To Fast?</vt:lpstr>
      <vt:lpstr>Why Bother To Fast?</vt:lpstr>
      <vt:lpstr>Why Bother To Fast?</vt:lpstr>
      <vt:lpstr>Why Bother To Fast?</vt:lpstr>
      <vt:lpstr>When Should I Fast?</vt:lpstr>
      <vt:lpstr>When Should I Fast?</vt:lpstr>
      <vt:lpstr>How Should I Fast?</vt:lpstr>
      <vt:lpstr>A Prayer of Commitment</vt:lpstr>
    </vt:vector>
  </TitlesOfParts>
  <Company>The City Church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Pearce</dc:creator>
  <cp:lastModifiedBy>Microsoft Office User</cp:lastModifiedBy>
  <cp:revision>25</cp:revision>
  <cp:lastPrinted>2020-01-05T07:53:58Z</cp:lastPrinted>
  <dcterms:created xsi:type="dcterms:W3CDTF">2017-01-05T10:37:50Z</dcterms:created>
  <dcterms:modified xsi:type="dcterms:W3CDTF">2020-01-11T10:10:50Z</dcterms:modified>
</cp:coreProperties>
</file>