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4" r:id="rId3"/>
    <p:sldId id="291" r:id="rId4"/>
    <p:sldId id="257" r:id="rId5"/>
    <p:sldId id="259" r:id="rId6"/>
    <p:sldId id="260" r:id="rId7"/>
    <p:sldId id="261" r:id="rId8"/>
    <p:sldId id="262" r:id="rId9"/>
    <p:sldId id="263" r:id="rId10"/>
    <p:sldId id="295" r:id="rId11"/>
    <p:sldId id="29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2DC"/>
    <a:srgbClr val="FBEFDA"/>
    <a:srgbClr val="C4BBB0"/>
    <a:srgbClr val="744B2B"/>
    <a:srgbClr val="473123"/>
    <a:srgbClr val="4472C4"/>
    <a:srgbClr val="0B1A2A"/>
    <a:srgbClr val="2D3F57"/>
    <a:srgbClr val="0C4BBB"/>
    <a:srgbClr val="CD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30"/>
    <p:restoredTop sz="95807"/>
  </p:normalViewPr>
  <p:slideViewPr>
    <p:cSldViewPr snapToGrid="0" snapToObjects="1">
      <p:cViewPr varScale="1">
        <p:scale>
          <a:sx n="111" d="100"/>
          <a:sy n="111" d="100"/>
        </p:scale>
        <p:origin x="25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35E87-D331-974F-BA7E-4A1091B61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78E510-62A7-6D44-9B3E-83688049A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30AC3-4657-7944-815D-8B8D19EA8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42B43-B768-6D45-A0DE-8D2FA9FB5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ADBD6-1898-A145-A2C1-28C51ECFF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823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2F35-2FA5-7048-AEDC-0B5A5C37D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759669-579D-2C42-90B9-6876DA123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E597A-D3E3-414B-B3F5-2DE4F5F49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0D693-03E6-4946-A7F1-6B85467A2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EDF2B-D76A-F84B-A017-B161C3E3B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109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8BD73F-7847-074C-B66B-923AABA221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67CB6D-6D8F-1B4C-B856-174FA699B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F2603-4168-B143-8F5E-7DE9FC69B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D08C4-6FDD-634F-99FE-D24BC5613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A3D85-CA64-EA40-AB94-00789FD30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66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883D6-9531-434E-A909-5080BF71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24A6F-FD86-7B4F-8137-4ECBD2CEB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552B7-3425-794E-A147-43605E493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CDC1D-70FB-8E4A-989C-49E57B50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E1360-1876-7F42-8CFB-CA39D634D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90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41B4A-7465-344C-9912-C1339DC4C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9C634-FD58-854A-92AC-9037749AA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75499-0F0E-A843-A049-00030FF4A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E5C9D-761E-F943-AB74-C62EDC34C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3E752-DC10-DD4D-951D-C0060AA7E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52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58C3-3034-C345-868C-86E87516F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56DC-FE05-A248-8F95-FFE09C3F53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A8C27-2525-AA4A-B670-A0205F139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0F9B8-8852-4440-A9D9-73D937ADC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50556-DE4F-4344-B44D-59AAA8876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38BC3-E9EA-914F-AF17-12F27AE25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028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5F69C-F58D-3A4B-BB5D-5F92BACAF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5ED8C-726A-A347-8197-C8DC0223D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3D8CE-5C13-A040-8703-0E25FC0D0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CD611-8F74-0647-982E-27D892EDFF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3AF4CC-20CA-414F-951D-251B04D52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2F6A21-4BEE-B945-A61F-D8E37D157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020A71-8D37-D141-B34B-BAD96BC0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4C810C-E790-544E-8E21-4A9AF3786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11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3B7B1-EC34-AE44-9D0B-67490A37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46DC5E-BEED-EA44-86E1-B979AEFDE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D6F273-35B5-724F-A30C-BE68643C4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E19C0B-94AD-A648-91D2-129C03BC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89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087C10-A6CB-AE4F-85B3-DC282B123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97F97A-2795-534A-9EA2-0DF4A0D6A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8C41E-EA37-384C-8792-80156C4DF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01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14516-5638-FB4A-8765-520352B08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9713C-DB42-9744-A61A-686B6CC41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BC994-2714-1545-8B5E-C3E8DB08A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05626-6B0E-4B40-BC9E-43EA9B5FE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EA156-031D-E340-A692-F0AF9D3CF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EC1F0-D16F-A449-88D2-C867B9B1E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79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D3D97-81F2-8248-966E-6C47B7631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C0716-5CE1-8A47-9D37-328FA9132A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47E57-971B-DB44-B1DC-5BAD80D87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7371A0-2460-734B-B19B-8AF2D3F48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9A0E2-2041-2F4B-BA28-A6F3F57C7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2B299-9A2A-624B-B4C7-3AB71D5FC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39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31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84049-2DE5-5248-8A0C-E2EFD8593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FBB36-853E-964B-B207-C38316CC8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BF3B7-7218-2445-A3AA-90060BB521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7DB69-935C-ED48-8F76-23F09DAC02F8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8B17C-4E5A-F445-A40F-7EAA30863D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9293A-68D3-4D4E-9CAE-2837A172C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B85E99-A9F0-0346-A6EE-C42F417A8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25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9176" y="1490226"/>
            <a:ext cx="1630449" cy="378565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>
                <a:ln/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</a:t>
            </a:r>
            <a:br>
              <a:rPr lang="en-US" sz="8000" b="1" dirty="0">
                <a:ln/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8000" b="1" dirty="0">
                <a:ln/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</a:p>
          <a:p>
            <a:pPr algn="ctr"/>
            <a:r>
              <a:rPr lang="en-US" sz="8000" b="1" dirty="0">
                <a:ln/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87595" y="1750533"/>
            <a:ext cx="402336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Jesus first</a:t>
            </a:r>
            <a:endParaRPr lang="en-GB" sz="5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7594" y="3018576"/>
            <a:ext cx="537385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Others second</a:t>
            </a:r>
            <a:endParaRPr lang="en-GB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87595" y="4201739"/>
            <a:ext cx="478301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Yourself last</a:t>
            </a:r>
            <a:endParaRPr lang="en-GB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930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3A600A-0214-B647-A2D3-033A7BB878C7}"/>
              </a:ext>
            </a:extLst>
          </p:cNvPr>
          <p:cNvSpPr/>
          <p:nvPr/>
        </p:nvSpPr>
        <p:spPr>
          <a:xfrm>
            <a:off x="3279176" y="1490226"/>
            <a:ext cx="1630449" cy="378565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>
                <a:ln/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</a:t>
            </a:r>
            <a:br>
              <a:rPr lang="en-US" sz="8000" b="1" dirty="0">
                <a:ln/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8000" b="1" dirty="0">
                <a:ln/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</a:p>
          <a:p>
            <a:pPr algn="ctr"/>
            <a:r>
              <a:rPr lang="en-US" sz="8000" b="1" dirty="0">
                <a:ln/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24CEE4-8533-B94D-BC52-38F397E9CC81}"/>
              </a:ext>
            </a:extLst>
          </p:cNvPr>
          <p:cNvSpPr txBox="1"/>
          <p:nvPr/>
        </p:nvSpPr>
        <p:spPr>
          <a:xfrm>
            <a:off x="4487595" y="1750533"/>
            <a:ext cx="402336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Jesus first</a:t>
            </a:r>
            <a:endParaRPr lang="en-GB" sz="5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5AD216-12C1-9A41-B5BD-BCE980085BDA}"/>
              </a:ext>
            </a:extLst>
          </p:cNvPr>
          <p:cNvSpPr txBox="1"/>
          <p:nvPr/>
        </p:nvSpPr>
        <p:spPr>
          <a:xfrm>
            <a:off x="4487594" y="2981505"/>
            <a:ext cx="537385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Others second</a:t>
            </a:r>
            <a:endParaRPr lang="en-GB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AEA755-2306-B748-9E41-6A0DCD3BDDCB}"/>
              </a:ext>
            </a:extLst>
          </p:cNvPr>
          <p:cNvSpPr txBox="1"/>
          <p:nvPr/>
        </p:nvSpPr>
        <p:spPr>
          <a:xfrm>
            <a:off x="4487595" y="4201739"/>
            <a:ext cx="478301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Yourself last</a:t>
            </a:r>
            <a:endParaRPr lang="en-GB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6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BD5F8A-0F70-044A-A1CE-0F4C96C68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4F0FD0-7D71-7445-991A-A630C2DEB830}"/>
              </a:ext>
            </a:extLst>
          </p:cNvPr>
          <p:cNvSpPr txBox="1"/>
          <p:nvPr/>
        </p:nvSpPr>
        <p:spPr>
          <a:xfrm>
            <a:off x="2430684" y="3622874"/>
            <a:ext cx="7083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744B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Part 2: Joy Beyond Ourselves</a:t>
            </a:r>
            <a:endParaRPr lang="en-GB" sz="2800" b="1" dirty="0">
              <a:solidFill>
                <a:srgbClr val="744B2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962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ristian Joy naturally pushes you out of your comfort zone - UCHURC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57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27" y="661020"/>
            <a:ext cx="11331146" cy="561621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u="sng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Imitating Christ’s humility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</a:t>
            </a:r>
            <a:r>
              <a:rPr lang="en-US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Therefore if you have any encouragement from being united with Christ, if any comfort from his love, if any common sharing in the Spirit, if any tenderness and compassion, </a:t>
            </a:r>
            <a:r>
              <a:rPr lang="en-US" sz="32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2 </a:t>
            </a:r>
            <a:r>
              <a:rPr lang="en-US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then make my joy complete by being like-minded, having the same love, being one in spirit and of one mind. </a:t>
            </a:r>
            <a:r>
              <a:rPr lang="en-US" sz="32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3 </a:t>
            </a:r>
            <a:r>
              <a:rPr lang="en-US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nothing out of selfish ambition or vain conceit. Rather, in humility value others above yourselves, </a:t>
            </a:r>
            <a:r>
              <a:rPr lang="en-US" sz="32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4 </a:t>
            </a:r>
            <a:r>
              <a:rPr lang="en-US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looking to your own interests but each of you to the interests of the others.</a:t>
            </a:r>
            <a:br>
              <a:rPr lang="en-US" sz="32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Philippians 2 vs 1-4 (NIV UK)</a:t>
            </a:r>
            <a:endParaRPr lang="en-GB" sz="3200" b="1" dirty="0">
              <a:solidFill>
                <a:srgbClr val="E9E2D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645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843" y="1206647"/>
            <a:ext cx="11105905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‘There is no joy in this world like union with Christ.  The more we can feel it, the happier we are’.  </a:t>
            </a:r>
            <a:br>
              <a:rPr lang="en-US" sz="36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24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Charles Spurgeon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600" b="1" dirty="0">
              <a:solidFill>
                <a:srgbClr val="E9E2D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Union with Christ is at the </a:t>
            </a:r>
            <a:r>
              <a:rPr lang="en-US" sz="3600" b="1" dirty="0" err="1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centre</a:t>
            </a:r>
            <a:r>
              <a:rPr lang="en-US" sz="36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our salvation and our sanctification and central to all our deepest joys in this life.</a:t>
            </a:r>
          </a:p>
        </p:txBody>
      </p:sp>
    </p:spTree>
    <p:extLst>
      <p:ext uri="{BB962C8B-B14F-4D97-AF65-F5344CB8AC3E}">
        <p14:creationId xmlns:p14="http://schemas.microsoft.com/office/powerpoint/2010/main" val="1216550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104"/>
            <a:ext cx="3771312" cy="1325563"/>
          </a:xfrm>
        </p:spPr>
        <p:txBody>
          <a:bodyPr/>
          <a:lstStyle/>
          <a:p>
            <a:r>
              <a:rPr lang="en-US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JOY KILLERS!</a:t>
            </a:r>
            <a:endParaRPr lang="en-GB" b="1" dirty="0">
              <a:solidFill>
                <a:srgbClr val="E9E2D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3" descr="Ministry Joy Killers | Paul Chappell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921" y="277606"/>
            <a:ext cx="5514975" cy="2495550"/>
          </a:xfrm>
        </p:spPr>
      </p:pic>
      <p:sp>
        <p:nvSpPr>
          <p:cNvPr id="5" name="TextBox 4"/>
          <p:cNvSpPr txBox="1"/>
          <p:nvPr/>
        </p:nvSpPr>
        <p:spPr>
          <a:xfrm>
            <a:off x="393895" y="2773156"/>
            <a:ext cx="110994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Pre-occupation with self.</a:t>
            </a:r>
          </a:p>
          <a:p>
            <a:pPr marL="342900" indent="-342900">
              <a:buAutoNum type="arabicPeriod"/>
            </a:pPr>
            <a:r>
              <a:rPr lang="en-US" sz="28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Being above the rules.</a:t>
            </a:r>
          </a:p>
          <a:p>
            <a:pPr marL="342900" indent="-342900">
              <a:buAutoNum type="arabicPeriod"/>
            </a:pPr>
            <a:r>
              <a:rPr lang="en-US" sz="28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Inability to take criticism.</a:t>
            </a:r>
          </a:p>
          <a:p>
            <a:pPr marL="342900" indent="-342900">
              <a:buAutoNum type="arabicPeriod"/>
            </a:pPr>
            <a:r>
              <a:rPr lang="en-US" sz="28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Refusal to take responsibility.</a:t>
            </a:r>
          </a:p>
          <a:p>
            <a:pPr marL="342900" indent="-342900">
              <a:buAutoNum type="arabicPeriod"/>
            </a:pPr>
            <a:endParaRPr lang="en-US" sz="2800" b="1" dirty="0">
              <a:solidFill>
                <a:srgbClr val="E9E2D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God doesn’t want us to live a ‘natural’ life, but instead a ‘supernatural’ life where we act in humility towards one another considering one another better than ourselves.</a:t>
            </a:r>
            <a:endParaRPr lang="en-GB" sz="2800" b="1" dirty="0">
              <a:solidFill>
                <a:srgbClr val="E9E2D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189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395" y="469556"/>
            <a:ext cx="11541211" cy="589417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u="sng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Imitating Christ</a:t>
            </a:r>
            <a:endParaRPr lang="en-US" sz="3200" b="1" u="sng" baseline="30000" dirty="0">
              <a:solidFill>
                <a:srgbClr val="E9E2D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7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5 </a:t>
            </a:r>
            <a:r>
              <a:rPr lang="en-US" sz="27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your relationships with one another, have the same mindset as Christ Jesus: </a:t>
            </a:r>
            <a:r>
              <a:rPr lang="en-US" sz="27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6 </a:t>
            </a:r>
            <a:r>
              <a:rPr lang="en-US" sz="27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who, being in very nature God, did not consider equality with God something to be used to his own advantage; </a:t>
            </a:r>
            <a:r>
              <a:rPr lang="en-US" sz="27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7 </a:t>
            </a:r>
            <a:r>
              <a:rPr lang="en-US" sz="27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rather, he made himself nothing by taking the very nature of a servant, being made in human likeness. </a:t>
            </a:r>
            <a:r>
              <a:rPr lang="en-US" sz="27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8 </a:t>
            </a:r>
            <a:r>
              <a:rPr lang="en-US" sz="27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being found in appearance as a man, he humbled himself by becoming obedient to death – even death on a cross! </a:t>
            </a:r>
            <a:r>
              <a:rPr lang="en-US" sz="27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9 </a:t>
            </a:r>
            <a:r>
              <a:rPr lang="en-US" sz="27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Therefore God exalted him to the highest place and gave him the name that is above every name, </a:t>
            </a:r>
            <a:r>
              <a:rPr lang="en-US" sz="27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10 </a:t>
            </a:r>
            <a:r>
              <a:rPr lang="en-US" sz="27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 at the name of Jesus every knee should bow, in heaven and on earth and under the earth, </a:t>
            </a:r>
            <a:r>
              <a:rPr lang="en-US" sz="27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11 </a:t>
            </a:r>
            <a:r>
              <a:rPr lang="en-US" sz="27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every tongue acknowledge that Jesus Christ is Lord, to the glory of God the Father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Philippians 2 v5-11 (NIV UK)</a:t>
            </a:r>
            <a:endParaRPr lang="en-GB" sz="1600" dirty="0">
              <a:solidFill>
                <a:srgbClr val="E9E2D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047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u="sng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Practical Ways to Develop a Servant Heart</a:t>
            </a:r>
            <a:endParaRPr lang="en-GB" sz="3600" b="1" u="sng" dirty="0">
              <a:solidFill>
                <a:srgbClr val="E9E2D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3" descr="Preserving the Servants Heart | David M Master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327" y="2211859"/>
            <a:ext cx="4803378" cy="3192245"/>
          </a:xfrm>
        </p:spPr>
      </p:pic>
      <p:sp>
        <p:nvSpPr>
          <p:cNvPr id="5" name="TextBox 4"/>
          <p:cNvSpPr txBox="1"/>
          <p:nvPr/>
        </p:nvSpPr>
        <p:spPr>
          <a:xfrm>
            <a:off x="379827" y="1575582"/>
            <a:ext cx="62882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Make Jesus the </a:t>
            </a:r>
            <a:r>
              <a:rPr lang="en-US" sz="2800" b="1" dirty="0" err="1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centre</a:t>
            </a:r>
            <a:r>
              <a:rPr lang="en-US" sz="28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your life and not yourself.</a:t>
            </a:r>
          </a:p>
          <a:p>
            <a:pPr marL="342900" indent="-342900">
              <a:buAutoNum type="arabicPeriod"/>
            </a:pPr>
            <a:endParaRPr lang="en-US" sz="2800" b="1" dirty="0">
              <a:solidFill>
                <a:srgbClr val="E9E2D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AutoNum type="arabicPeriod"/>
            </a:pPr>
            <a:r>
              <a:rPr lang="en-US" sz="28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Take a genuine interest in others.</a:t>
            </a:r>
          </a:p>
          <a:p>
            <a:pPr marL="342900" indent="-342900">
              <a:buAutoNum type="arabicPeriod"/>
            </a:pPr>
            <a:endParaRPr lang="en-US" sz="2800" b="1" dirty="0">
              <a:solidFill>
                <a:srgbClr val="E9E2D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AutoNum type="arabicPeriod"/>
            </a:pPr>
            <a:r>
              <a:rPr lang="en-US" sz="28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Look for opportunities to serve.</a:t>
            </a:r>
          </a:p>
          <a:p>
            <a:pPr marL="342900" indent="-342900">
              <a:buAutoNum type="arabicPeriod"/>
            </a:pPr>
            <a:endParaRPr lang="en-US" sz="2800" b="1" dirty="0">
              <a:solidFill>
                <a:srgbClr val="E9E2D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AutoNum type="arabicPeriod"/>
            </a:pPr>
            <a:r>
              <a:rPr lang="en-US" sz="28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Develop good relationships with fellow believers.</a:t>
            </a:r>
            <a:endParaRPr lang="en-GB" sz="2800" b="1" dirty="0">
              <a:solidFill>
                <a:srgbClr val="E9E2D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198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486" y="531341"/>
            <a:ext cx="11285902" cy="587212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700" b="1" u="sng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Shining as Stars /Do everything without grumbling</a:t>
            </a:r>
            <a:endParaRPr lang="en-US" sz="2700" b="1" baseline="30000" dirty="0">
              <a:solidFill>
                <a:srgbClr val="E9E2D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6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12 </a:t>
            </a:r>
            <a:r>
              <a:rPr lang="en-US" sz="26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Therefore, my dear friends, as you have always obeyed – not only in my presence, but now much more in my absence – continue to work out your salvation with fear and trembling, </a:t>
            </a:r>
            <a:r>
              <a:rPr lang="en-US" sz="26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13 </a:t>
            </a:r>
            <a:r>
              <a:rPr lang="en-US" sz="26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it is God who works in you to will and to act in order to fulfil his good purpose. </a:t>
            </a:r>
            <a:r>
              <a:rPr lang="en-US" sz="26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14 </a:t>
            </a:r>
            <a:r>
              <a:rPr lang="en-US" sz="26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everything without grumbling or arguing, </a:t>
            </a:r>
            <a:r>
              <a:rPr lang="en-US" sz="26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15 </a:t>
            </a:r>
            <a:r>
              <a:rPr lang="en-US" sz="26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 that you may become blameless and pure, ‘children of God without fault in a warped and crooked generation.’ Then you will shine among them like stars in the sky </a:t>
            </a:r>
            <a:r>
              <a:rPr lang="en-US" sz="26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16 </a:t>
            </a:r>
            <a:r>
              <a:rPr lang="en-US" sz="26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you hold firmly to the word of life. And then I will be able to boast on the day of Christ that I did not run or </a:t>
            </a:r>
            <a:r>
              <a:rPr lang="en-US" sz="2600" b="1" dirty="0" err="1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labour</a:t>
            </a:r>
            <a:r>
              <a:rPr lang="en-US" sz="26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vain. </a:t>
            </a:r>
            <a:r>
              <a:rPr lang="en-US" sz="26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17 </a:t>
            </a:r>
            <a:r>
              <a:rPr lang="en-US" sz="26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 even if I am being poured out like a drink offering on the sacrifice and service coming from your faith, I am glad and rejoice with all of you. </a:t>
            </a:r>
            <a:r>
              <a:rPr lang="en-US" sz="2600" b="1" baseline="30000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18 </a:t>
            </a:r>
            <a:r>
              <a:rPr lang="en-US" sz="26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 you too should be glad and rejoice with me.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E9E2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Philippians 2v12 -18 (NIV UK)</a:t>
            </a:r>
            <a:endParaRPr lang="en-GB" sz="1800" b="1" dirty="0">
              <a:solidFill>
                <a:srgbClr val="E9E2D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175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3677</TotalTime>
  <Words>666</Words>
  <Application>Microsoft Macintosh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JOY KILLERS!</vt:lpstr>
      <vt:lpstr>PowerPoint Presentation</vt:lpstr>
      <vt:lpstr>Practical Ways to Develop a Servant Heart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61</cp:revision>
  <dcterms:created xsi:type="dcterms:W3CDTF">2021-12-01T10:06:37Z</dcterms:created>
  <dcterms:modified xsi:type="dcterms:W3CDTF">2022-06-30T09:44:08Z</dcterms:modified>
</cp:coreProperties>
</file>