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62" r:id="rId3"/>
    <p:sldId id="273" r:id="rId4"/>
    <p:sldId id="274" r:id="rId5"/>
    <p:sldId id="275" r:id="rId6"/>
    <p:sldId id="276" r:id="rId7"/>
    <p:sldId id="277" r:id="rId8"/>
    <p:sldId id="278" r:id="rId9"/>
    <p:sldId id="279" r:id="rId10"/>
    <p:sldId id="280" r:id="rId11"/>
    <p:sldId id="281" r:id="rId12"/>
    <p:sldId id="28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1"/>
    <p:restoredTop sz="96093"/>
  </p:normalViewPr>
  <p:slideViewPr>
    <p:cSldViewPr snapToGrid="0">
      <p:cViewPr varScale="1">
        <p:scale>
          <a:sx n="82" d="100"/>
          <a:sy n="82" d="100"/>
        </p:scale>
        <p:origin x="691" y="72"/>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4/18/2024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54E7AD0-1A38-16C3-D041-62D690CE421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59174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66EC5-436E-0DC8-16C0-0CA3509D3D89}"/>
              </a:ext>
            </a:extLst>
          </p:cNvPr>
          <p:cNvSpPr>
            <a:spLocks noGrp="1"/>
          </p:cNvSpPr>
          <p:nvPr>
            <p:ph type="title"/>
          </p:nvPr>
        </p:nvSpPr>
        <p:spPr/>
        <p:txBody>
          <a:bodyPr/>
          <a:lstStyle/>
          <a:p>
            <a:pPr algn="ctr"/>
            <a:r>
              <a:rPr lang="en-GB" b="1" dirty="0">
                <a:solidFill>
                  <a:schemeClr val="bg1"/>
                </a:solidFill>
              </a:rPr>
              <a:t>How God Impacts our Daily Living</a:t>
            </a:r>
          </a:p>
        </p:txBody>
      </p:sp>
      <p:sp>
        <p:nvSpPr>
          <p:cNvPr id="3" name="Content Placeholder 2">
            <a:extLst>
              <a:ext uri="{FF2B5EF4-FFF2-40B4-BE49-F238E27FC236}">
                <a16:creationId xmlns:a16="http://schemas.microsoft.com/office/drawing/2014/main" id="{6A26F37F-D030-D11E-67BC-0A4E4DF234E5}"/>
              </a:ext>
            </a:extLst>
          </p:cNvPr>
          <p:cNvSpPr>
            <a:spLocks noGrp="1"/>
          </p:cNvSpPr>
          <p:nvPr>
            <p:ph idx="1"/>
          </p:nvPr>
        </p:nvSpPr>
        <p:spPr/>
        <p:txBody>
          <a:bodyPr>
            <a:normAutofit/>
          </a:bodyPr>
          <a:lstStyle/>
          <a:p>
            <a:pPr marL="0" indent="0">
              <a:buNone/>
            </a:pPr>
            <a:r>
              <a:rPr lang="en-GB" sz="3200" b="1" dirty="0">
                <a:solidFill>
                  <a:schemeClr val="bg1"/>
                </a:solidFill>
                <a:latin typeface="CMG Sans SemiBold"/>
              </a:rPr>
              <a:t>“Be filled with the Holy Spirit” </a:t>
            </a:r>
            <a:r>
              <a:rPr lang="en-GB" sz="2000" b="1" dirty="0">
                <a:solidFill>
                  <a:schemeClr val="bg1"/>
                </a:solidFill>
                <a:latin typeface="CMG Sans SemiBold"/>
              </a:rPr>
              <a:t>Ephesians 5:18</a:t>
            </a:r>
          </a:p>
          <a:p>
            <a:pPr marL="0" indent="0">
              <a:buNone/>
            </a:pPr>
            <a:endParaRPr lang="en-GB" sz="2000" b="1" dirty="0">
              <a:solidFill>
                <a:schemeClr val="bg1"/>
              </a:solidFill>
              <a:latin typeface="CMG Sans SemiBold"/>
            </a:endParaRPr>
          </a:p>
          <a:p>
            <a:pPr marL="0" indent="0">
              <a:buNone/>
            </a:pPr>
            <a:r>
              <a:rPr lang="en-GB" sz="3200" b="1" dirty="0">
                <a:solidFill>
                  <a:srgbClr val="FFFF00"/>
                </a:solidFill>
                <a:latin typeface="CMG Sans SemiBold"/>
              </a:rPr>
              <a:t>Sailing Boat </a:t>
            </a:r>
            <a:r>
              <a:rPr lang="en-GB" sz="3200" b="1" dirty="0">
                <a:solidFill>
                  <a:schemeClr val="bg1"/>
                </a:solidFill>
                <a:latin typeface="CMG Sans SemiBold"/>
              </a:rPr>
              <a:t>– Catching the Wind (</a:t>
            </a:r>
            <a:r>
              <a:rPr lang="en-GB" sz="3200" b="1" dirty="0">
                <a:solidFill>
                  <a:srgbClr val="FFFF00"/>
                </a:solidFill>
                <a:latin typeface="CMG Sans SemiBold"/>
              </a:rPr>
              <a:t>Experience</a:t>
            </a:r>
            <a:r>
              <a:rPr lang="en-GB" sz="3200" b="1" dirty="0">
                <a:solidFill>
                  <a:schemeClr val="bg1"/>
                </a:solidFill>
                <a:latin typeface="CMG Sans SemiBold"/>
              </a:rPr>
              <a:t>) – seized and carried forward by a mighty power from elsewhere.</a:t>
            </a:r>
          </a:p>
          <a:p>
            <a:pPr marL="0" indent="0">
              <a:buNone/>
            </a:pPr>
            <a:endParaRPr lang="en-GB" sz="3200" b="1" dirty="0">
              <a:solidFill>
                <a:schemeClr val="bg1"/>
              </a:solidFill>
              <a:latin typeface="CMG Sans SemiBold"/>
            </a:endParaRPr>
          </a:p>
          <a:p>
            <a:pPr marL="0" indent="0">
              <a:buNone/>
            </a:pPr>
            <a:r>
              <a:rPr lang="en-GB" sz="3200" b="1" dirty="0">
                <a:solidFill>
                  <a:schemeClr val="bg1"/>
                </a:solidFill>
                <a:latin typeface="CMG Sans SemiBold"/>
              </a:rPr>
              <a:t>Catching the Wind (</a:t>
            </a:r>
            <a:r>
              <a:rPr lang="en-GB" sz="3200" b="1" dirty="0">
                <a:solidFill>
                  <a:srgbClr val="FFFF00"/>
                </a:solidFill>
                <a:latin typeface="CMG Sans SemiBold"/>
              </a:rPr>
              <a:t>Habit</a:t>
            </a:r>
            <a:r>
              <a:rPr lang="en-GB" sz="3200" b="1" dirty="0">
                <a:solidFill>
                  <a:schemeClr val="bg1"/>
                </a:solidFill>
                <a:latin typeface="CMG Sans SemiBold"/>
              </a:rPr>
              <a:t>) – Sails Up, pull the mainsheet fast, adjust the jib in order to respond attentively to what the wind is doing.  </a:t>
            </a:r>
          </a:p>
        </p:txBody>
      </p:sp>
    </p:spTree>
    <p:extLst>
      <p:ext uri="{BB962C8B-B14F-4D97-AF65-F5344CB8AC3E}">
        <p14:creationId xmlns:p14="http://schemas.microsoft.com/office/powerpoint/2010/main" val="367963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D6A6-A620-1B8C-A2CE-7D1690467535}"/>
              </a:ext>
            </a:extLst>
          </p:cNvPr>
          <p:cNvSpPr>
            <a:spLocks noGrp="1"/>
          </p:cNvSpPr>
          <p:nvPr>
            <p:ph type="title"/>
          </p:nvPr>
        </p:nvSpPr>
        <p:spPr/>
        <p:txBody>
          <a:bodyPr/>
          <a:lstStyle/>
          <a:p>
            <a:pPr algn="ctr"/>
            <a:r>
              <a:rPr kumimoji="0" lang="en-GB" sz="4400" b="1" i="0" u="none" strike="noStrike" kern="1200" cap="none" spc="0" normalizeH="0" baseline="0" noProof="0" dirty="0">
                <a:ln>
                  <a:noFill/>
                </a:ln>
                <a:solidFill>
                  <a:prstClr val="white"/>
                </a:solidFill>
                <a:effectLst/>
                <a:uLnTx/>
                <a:uFillTx/>
                <a:latin typeface="Aptos Display" panose="02110004020202020204"/>
                <a:ea typeface="+mj-ea"/>
                <a:cs typeface="+mj-cs"/>
              </a:rPr>
              <a:t>How God Impacts our Daily Living</a:t>
            </a:r>
            <a:endParaRPr lang="en-GB" dirty="0"/>
          </a:p>
        </p:txBody>
      </p:sp>
      <p:sp>
        <p:nvSpPr>
          <p:cNvPr id="3" name="Content Placeholder 2">
            <a:extLst>
              <a:ext uri="{FF2B5EF4-FFF2-40B4-BE49-F238E27FC236}">
                <a16:creationId xmlns:a16="http://schemas.microsoft.com/office/drawing/2014/main" id="{A386F483-B035-17B8-F7D1-5B6F8A8925E4}"/>
              </a:ext>
            </a:extLst>
          </p:cNvPr>
          <p:cNvSpPr>
            <a:spLocks noGrp="1"/>
          </p:cNvSpPr>
          <p:nvPr>
            <p:ph idx="1"/>
          </p:nvPr>
        </p:nvSpPr>
        <p:spPr>
          <a:xfrm>
            <a:off x="838200" y="1825625"/>
            <a:ext cx="10515600" cy="3847387"/>
          </a:xfrm>
        </p:spPr>
        <p:txBody>
          <a:bodyPr>
            <a:normAutofit/>
          </a:bodyPr>
          <a:lstStyle/>
          <a:p>
            <a:pPr marL="0" indent="0">
              <a:buNone/>
            </a:pPr>
            <a:r>
              <a:rPr lang="en-GB" sz="3200" b="1" dirty="0">
                <a:solidFill>
                  <a:schemeClr val="bg1"/>
                </a:solidFill>
                <a:latin typeface="CMG Sans SemiBold"/>
              </a:rPr>
              <a:t>“Sailing is the art of attentive responsiveness to an external power. The Spirit-wind-breath is mighty and powerful and brings life-changing experiences, but we are responsible for aligning ourselves with him and learning from him.” AW</a:t>
            </a:r>
          </a:p>
          <a:p>
            <a:pPr marL="0" indent="0">
              <a:buNone/>
            </a:pPr>
            <a:endParaRPr lang="en-GB" sz="3200" b="1" dirty="0">
              <a:solidFill>
                <a:schemeClr val="bg1"/>
              </a:solidFill>
              <a:latin typeface="CMG Sans SemiBold"/>
            </a:endParaRPr>
          </a:p>
          <a:p>
            <a:pPr marL="0" indent="0">
              <a:buNone/>
            </a:pPr>
            <a:r>
              <a:rPr lang="en-GB" sz="3200" b="1" dirty="0">
                <a:solidFill>
                  <a:schemeClr val="bg1"/>
                </a:solidFill>
                <a:latin typeface="CMG Sans SemiBold"/>
              </a:rPr>
              <a:t>“If we live by the Spirit, let us also keep in step with the Spirit.” </a:t>
            </a:r>
            <a:r>
              <a:rPr lang="en-GB" sz="2000" b="1" dirty="0">
                <a:solidFill>
                  <a:srgbClr val="FFFF00"/>
                </a:solidFill>
                <a:latin typeface="CMG Sans SemiBold"/>
              </a:rPr>
              <a:t>Galatians 5:25</a:t>
            </a:r>
          </a:p>
          <a:p>
            <a:pPr marL="0" indent="0">
              <a:buNone/>
            </a:pPr>
            <a:endParaRPr lang="en-GB" dirty="0"/>
          </a:p>
        </p:txBody>
      </p:sp>
    </p:spTree>
    <p:extLst>
      <p:ext uri="{BB962C8B-B14F-4D97-AF65-F5344CB8AC3E}">
        <p14:creationId xmlns:p14="http://schemas.microsoft.com/office/powerpoint/2010/main" val="2092277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0C4AE-E76E-C1FA-1F5F-88588E77A716}"/>
              </a:ext>
            </a:extLst>
          </p:cNvPr>
          <p:cNvSpPr>
            <a:spLocks noGrp="1"/>
          </p:cNvSpPr>
          <p:nvPr>
            <p:ph type="title"/>
          </p:nvPr>
        </p:nvSpPr>
        <p:spPr/>
        <p:txBody>
          <a:bodyPr/>
          <a:lstStyle/>
          <a:p>
            <a:pPr algn="ctr"/>
            <a:r>
              <a:rPr lang="en-GB" b="1" dirty="0">
                <a:solidFill>
                  <a:schemeClr val="bg1"/>
                </a:solidFill>
                <a:latin typeface="Gobold Thin"/>
              </a:rPr>
              <a:t>Time of Response</a:t>
            </a:r>
          </a:p>
        </p:txBody>
      </p:sp>
      <p:sp>
        <p:nvSpPr>
          <p:cNvPr id="3" name="Content Placeholder 2">
            <a:extLst>
              <a:ext uri="{FF2B5EF4-FFF2-40B4-BE49-F238E27FC236}">
                <a16:creationId xmlns:a16="http://schemas.microsoft.com/office/drawing/2014/main" id="{5F6B4A15-F37F-61B4-F88C-1B52B9904D60}"/>
              </a:ext>
            </a:extLst>
          </p:cNvPr>
          <p:cNvSpPr>
            <a:spLocks noGrp="1"/>
          </p:cNvSpPr>
          <p:nvPr>
            <p:ph idx="1"/>
          </p:nvPr>
        </p:nvSpPr>
        <p:spPr/>
        <p:txBody>
          <a:bodyPr/>
          <a:lstStyle/>
          <a:p>
            <a:endParaRPr lang="en-GB" sz="3200" b="1" dirty="0">
              <a:solidFill>
                <a:schemeClr val="bg1"/>
              </a:solidFill>
              <a:latin typeface="CMG Sans SemiBold"/>
            </a:endParaRPr>
          </a:p>
          <a:p>
            <a:r>
              <a:rPr lang="en-GB" sz="3200" b="1" dirty="0">
                <a:solidFill>
                  <a:schemeClr val="bg1"/>
                </a:solidFill>
                <a:latin typeface="CMG Sans SemiBold"/>
              </a:rPr>
              <a:t>A </a:t>
            </a:r>
            <a:r>
              <a:rPr lang="en-GB" sz="3200" b="1" dirty="0">
                <a:solidFill>
                  <a:srgbClr val="FFFF00"/>
                </a:solidFill>
                <a:latin typeface="CMG Sans SemiBold"/>
              </a:rPr>
              <a:t>fresh</a:t>
            </a:r>
            <a:r>
              <a:rPr lang="en-GB" sz="3200" b="1" dirty="0">
                <a:solidFill>
                  <a:schemeClr val="bg1"/>
                </a:solidFill>
                <a:latin typeface="CMG Sans SemiBold"/>
              </a:rPr>
              <a:t> commitment to partnering with God</a:t>
            </a:r>
          </a:p>
          <a:p>
            <a:endParaRPr lang="en-GB" sz="3200" b="1" dirty="0">
              <a:solidFill>
                <a:schemeClr val="bg1"/>
              </a:solidFill>
              <a:latin typeface="CMG Sans SemiBold"/>
            </a:endParaRPr>
          </a:p>
          <a:p>
            <a:r>
              <a:rPr lang="en-GB" sz="3200" b="1" dirty="0">
                <a:solidFill>
                  <a:schemeClr val="bg1"/>
                </a:solidFill>
                <a:latin typeface="CMG Sans SemiBold"/>
              </a:rPr>
              <a:t>A </a:t>
            </a:r>
            <a:r>
              <a:rPr lang="en-GB" sz="3200" b="1" dirty="0">
                <a:solidFill>
                  <a:srgbClr val="FFFF00"/>
                </a:solidFill>
                <a:latin typeface="CMG Sans SemiBold"/>
              </a:rPr>
              <a:t>fresh</a:t>
            </a:r>
            <a:r>
              <a:rPr lang="en-GB" sz="3200" b="1" dirty="0">
                <a:solidFill>
                  <a:schemeClr val="bg1"/>
                </a:solidFill>
                <a:latin typeface="CMG Sans SemiBold"/>
              </a:rPr>
              <a:t> hunger to hear His voice through His Word</a:t>
            </a:r>
          </a:p>
          <a:p>
            <a:endParaRPr lang="en-GB" sz="3200" b="1" dirty="0">
              <a:solidFill>
                <a:schemeClr val="bg1"/>
              </a:solidFill>
              <a:latin typeface="CMG Sans SemiBold"/>
            </a:endParaRPr>
          </a:p>
          <a:p>
            <a:r>
              <a:rPr lang="en-GB" sz="3200" b="1" dirty="0">
                <a:solidFill>
                  <a:schemeClr val="bg1"/>
                </a:solidFill>
                <a:latin typeface="CMG Sans SemiBold"/>
              </a:rPr>
              <a:t>A </a:t>
            </a:r>
            <a:r>
              <a:rPr lang="en-GB" sz="3200" b="1" dirty="0">
                <a:solidFill>
                  <a:srgbClr val="FFFF00"/>
                </a:solidFill>
                <a:latin typeface="CMG Sans SemiBold"/>
              </a:rPr>
              <a:t>fresh</a:t>
            </a:r>
            <a:r>
              <a:rPr lang="en-GB" sz="3200" b="1" dirty="0">
                <a:solidFill>
                  <a:schemeClr val="bg1"/>
                </a:solidFill>
                <a:latin typeface="CMG Sans SemiBold"/>
              </a:rPr>
              <a:t> filling with the Holy Spirit</a:t>
            </a:r>
          </a:p>
          <a:p>
            <a:endParaRPr lang="en-GB" dirty="0"/>
          </a:p>
          <a:p>
            <a:endParaRPr lang="en-GB" dirty="0"/>
          </a:p>
        </p:txBody>
      </p:sp>
    </p:spTree>
    <p:extLst>
      <p:ext uri="{BB962C8B-B14F-4D97-AF65-F5344CB8AC3E}">
        <p14:creationId xmlns:p14="http://schemas.microsoft.com/office/powerpoint/2010/main" val="18493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78B3FE7-7ECF-90DC-27BA-9717A63DA23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16499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B5465E-338D-86D5-C730-044A61FED968}"/>
              </a:ext>
            </a:extLst>
          </p:cNvPr>
          <p:cNvSpPr>
            <a:spLocks noGrp="1"/>
          </p:cNvSpPr>
          <p:nvPr>
            <p:ph idx="1"/>
          </p:nvPr>
        </p:nvSpPr>
        <p:spPr>
          <a:xfrm>
            <a:off x="455428" y="587828"/>
            <a:ext cx="11281144" cy="5766319"/>
          </a:xfrm>
        </p:spPr>
        <p:txBody>
          <a:bodyPr>
            <a:normAutofit fontScale="62500" lnSpcReduction="20000"/>
          </a:bodyPr>
          <a:lstStyle/>
          <a:p>
            <a:pPr marL="0" indent="0" algn="ctr">
              <a:lnSpc>
                <a:spcPct val="100000"/>
              </a:lnSpc>
              <a:buNone/>
            </a:pPr>
            <a:endParaRPr lang="en-GB" sz="4800" b="1" baseline="30000" dirty="0">
              <a:solidFill>
                <a:schemeClr val="bg1"/>
              </a:solidFill>
              <a:latin typeface="CMG Sans SemiBold" pitchFamily="2" charset="77"/>
            </a:endParaRPr>
          </a:p>
          <a:p>
            <a:pPr marL="0" indent="0">
              <a:lnSpc>
                <a:spcPct val="100000"/>
              </a:lnSpc>
              <a:buNone/>
            </a:pPr>
            <a:r>
              <a:rPr lang="en-US" sz="5100" b="1" dirty="0">
                <a:solidFill>
                  <a:schemeClr val="bg1"/>
                </a:solidFill>
                <a:latin typeface="CMG Sans SemiBold" pitchFamily="2" charset="77"/>
              </a:rPr>
              <a:t>“The wind blows where it wishes, and you hear its sound, but you do not know where it comes from or where it goes. So it is with everyone who is born of the Spirit.” </a:t>
            </a:r>
            <a:r>
              <a:rPr lang="en-US" sz="3200" b="1" dirty="0">
                <a:solidFill>
                  <a:srgbClr val="FFFF00"/>
                </a:solidFill>
                <a:latin typeface="CMG Sans SemiBold" pitchFamily="2" charset="77"/>
              </a:rPr>
              <a:t>John 3:8</a:t>
            </a:r>
          </a:p>
          <a:p>
            <a:pPr marL="0" indent="0">
              <a:lnSpc>
                <a:spcPct val="100000"/>
              </a:lnSpc>
              <a:buNone/>
            </a:pPr>
            <a:endParaRPr lang="en-US" sz="5100" b="1" dirty="0">
              <a:solidFill>
                <a:schemeClr val="bg1"/>
              </a:solidFill>
              <a:latin typeface="CMG Sans SemiBold" pitchFamily="2" charset="77"/>
            </a:endParaRPr>
          </a:p>
          <a:p>
            <a:pPr marL="0" indent="0">
              <a:lnSpc>
                <a:spcPct val="100000"/>
              </a:lnSpc>
              <a:buNone/>
            </a:pPr>
            <a:r>
              <a:rPr lang="en-US" sz="5100" b="1" dirty="0">
                <a:solidFill>
                  <a:schemeClr val="bg1"/>
                </a:solidFill>
                <a:latin typeface="CMG Sans SemiBold" pitchFamily="2" charset="77"/>
              </a:rPr>
              <a:t>“There's a wind a-</a:t>
            </a:r>
            <a:r>
              <a:rPr lang="en-US" sz="5100" b="1" dirty="0" err="1">
                <a:solidFill>
                  <a:schemeClr val="bg1"/>
                </a:solidFill>
                <a:latin typeface="CMG Sans SemiBold" pitchFamily="2" charset="77"/>
              </a:rPr>
              <a:t>blowin</a:t>
            </a:r>
            <a:r>
              <a:rPr lang="en-US" sz="5100" b="1" dirty="0">
                <a:solidFill>
                  <a:schemeClr val="bg1"/>
                </a:solidFill>
                <a:latin typeface="CMG Sans SemiBold" pitchFamily="2" charset="77"/>
              </a:rPr>
              <a:t>’ all across the land</a:t>
            </a:r>
          </a:p>
          <a:p>
            <a:pPr marL="0" indent="0">
              <a:lnSpc>
                <a:spcPct val="100000"/>
              </a:lnSpc>
              <a:buNone/>
            </a:pPr>
            <a:r>
              <a:rPr lang="en-US" sz="5100" b="1" dirty="0">
                <a:solidFill>
                  <a:schemeClr val="bg1"/>
                </a:solidFill>
                <a:latin typeface="CMG Sans SemiBold" pitchFamily="2" charset="77"/>
              </a:rPr>
              <a:t>A fragrant breeze of heaven </a:t>
            </a:r>
            <a:r>
              <a:rPr lang="en-US" sz="5100" b="1" dirty="0" err="1">
                <a:solidFill>
                  <a:schemeClr val="bg1"/>
                </a:solidFill>
                <a:latin typeface="CMG Sans SemiBold" pitchFamily="2" charset="77"/>
              </a:rPr>
              <a:t>blowin</a:t>
            </a:r>
            <a:r>
              <a:rPr lang="en-US" sz="5100" b="1" dirty="0">
                <a:solidFill>
                  <a:schemeClr val="bg1"/>
                </a:solidFill>
                <a:latin typeface="CMG Sans SemiBold" pitchFamily="2" charset="77"/>
              </a:rPr>
              <a:t>' once again</a:t>
            </a:r>
          </a:p>
          <a:p>
            <a:pPr marL="0" indent="0">
              <a:lnSpc>
                <a:spcPct val="100000"/>
              </a:lnSpc>
              <a:buNone/>
            </a:pPr>
            <a:r>
              <a:rPr lang="en-US" sz="5100" b="1" dirty="0">
                <a:solidFill>
                  <a:schemeClr val="bg1"/>
                </a:solidFill>
                <a:latin typeface="CMG Sans SemiBold" pitchFamily="2" charset="77"/>
              </a:rPr>
              <a:t>Don't know where it comes from, </a:t>
            </a:r>
          </a:p>
          <a:p>
            <a:pPr marL="0" indent="0">
              <a:lnSpc>
                <a:spcPct val="100000"/>
              </a:lnSpc>
              <a:buNone/>
            </a:pPr>
            <a:r>
              <a:rPr lang="en-US" sz="5100" b="1" dirty="0">
                <a:solidFill>
                  <a:schemeClr val="bg1"/>
                </a:solidFill>
                <a:latin typeface="CMG Sans SemiBold" pitchFamily="2" charset="77"/>
              </a:rPr>
              <a:t>Don't know where it goes</a:t>
            </a:r>
          </a:p>
          <a:p>
            <a:pPr marL="0" indent="0">
              <a:lnSpc>
                <a:spcPct val="100000"/>
              </a:lnSpc>
              <a:buNone/>
            </a:pPr>
            <a:r>
              <a:rPr lang="en-US" sz="5100" b="1" dirty="0">
                <a:solidFill>
                  <a:schemeClr val="bg1"/>
                </a:solidFill>
                <a:latin typeface="CMG Sans SemiBold" pitchFamily="2" charset="77"/>
              </a:rPr>
              <a:t>But let it blow over me</a:t>
            </a:r>
          </a:p>
          <a:p>
            <a:pPr marL="0" indent="0">
              <a:lnSpc>
                <a:spcPct val="100000"/>
              </a:lnSpc>
              <a:buNone/>
            </a:pPr>
            <a:r>
              <a:rPr lang="en-US" sz="5100" b="1" dirty="0">
                <a:solidFill>
                  <a:schemeClr val="bg1"/>
                </a:solidFill>
                <a:latin typeface="CMG Sans SemiBold" pitchFamily="2" charset="77"/>
              </a:rPr>
              <a:t>Oh, sweet wind, come and blow over me”   </a:t>
            </a:r>
            <a:endParaRPr lang="en-GB" sz="3200" b="1" dirty="0">
              <a:solidFill>
                <a:srgbClr val="FFFF00"/>
              </a:solidFill>
              <a:latin typeface="CMG Sans SemiBold" pitchFamily="2" charset="77"/>
            </a:endParaRPr>
          </a:p>
        </p:txBody>
      </p:sp>
    </p:spTree>
    <p:extLst>
      <p:ext uri="{BB962C8B-B14F-4D97-AF65-F5344CB8AC3E}">
        <p14:creationId xmlns:p14="http://schemas.microsoft.com/office/powerpoint/2010/main" val="293953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AF937-9BE4-161F-120C-6165AB40C038}"/>
              </a:ext>
            </a:extLst>
          </p:cNvPr>
          <p:cNvSpPr>
            <a:spLocks noGrp="1"/>
          </p:cNvSpPr>
          <p:nvPr>
            <p:ph type="title"/>
          </p:nvPr>
        </p:nvSpPr>
        <p:spPr/>
        <p:txBody>
          <a:bodyPr/>
          <a:lstStyle/>
          <a:p>
            <a:pPr algn="ctr"/>
            <a:r>
              <a:rPr lang="en-GB" b="1" dirty="0">
                <a:solidFill>
                  <a:schemeClr val="bg1"/>
                </a:solidFill>
                <a:latin typeface="Gobold Thin"/>
              </a:rPr>
              <a:t>How God Works in His World</a:t>
            </a:r>
          </a:p>
        </p:txBody>
      </p:sp>
      <p:sp>
        <p:nvSpPr>
          <p:cNvPr id="3" name="Content Placeholder 2">
            <a:extLst>
              <a:ext uri="{FF2B5EF4-FFF2-40B4-BE49-F238E27FC236}">
                <a16:creationId xmlns:a16="http://schemas.microsoft.com/office/drawing/2014/main" id="{8A4DC91F-ACCB-4D0F-B16A-8C66193FEDF7}"/>
              </a:ext>
            </a:extLst>
          </p:cNvPr>
          <p:cNvSpPr>
            <a:spLocks noGrp="1"/>
          </p:cNvSpPr>
          <p:nvPr>
            <p:ph idx="1"/>
          </p:nvPr>
        </p:nvSpPr>
        <p:spPr>
          <a:xfrm>
            <a:off x="838200" y="1253331"/>
            <a:ext cx="10515600" cy="4351338"/>
          </a:xfrm>
        </p:spPr>
        <p:txBody>
          <a:bodyPr>
            <a:noAutofit/>
          </a:bodyPr>
          <a:lstStyle/>
          <a:p>
            <a:pPr marL="0" indent="0">
              <a:buNone/>
            </a:pPr>
            <a:endParaRPr lang="en-GB" sz="3200" b="1" dirty="0">
              <a:solidFill>
                <a:schemeClr val="bg1"/>
              </a:solidFill>
              <a:latin typeface="CMG Sans SemiBold"/>
            </a:endParaRPr>
          </a:p>
          <a:p>
            <a:pPr marL="0" indent="0">
              <a:buNone/>
            </a:pPr>
            <a:r>
              <a:rPr lang="en-GB" sz="3200" b="1" dirty="0">
                <a:solidFill>
                  <a:schemeClr val="bg1"/>
                </a:solidFill>
                <a:latin typeface="CMG Sans SemiBold"/>
              </a:rPr>
              <a:t>“an immense power that can do whatever it wants in absolute freedom but without destroying the meaningful response of other beings.” AW</a:t>
            </a:r>
          </a:p>
          <a:p>
            <a:pPr marL="0" indent="0">
              <a:buNone/>
            </a:pPr>
            <a:endParaRPr lang="en-GB" sz="3200" b="1" dirty="0">
              <a:solidFill>
                <a:schemeClr val="bg1"/>
              </a:solidFill>
              <a:latin typeface="CMG Sans SemiBold"/>
            </a:endParaRPr>
          </a:p>
          <a:p>
            <a:pPr marL="0" indent="0">
              <a:buNone/>
            </a:pPr>
            <a:r>
              <a:rPr lang="en-GB" sz="3200" b="1" dirty="0">
                <a:solidFill>
                  <a:schemeClr val="bg1"/>
                </a:solidFill>
                <a:latin typeface="CMG Sans SemiBold"/>
              </a:rPr>
              <a:t>A </a:t>
            </a:r>
            <a:r>
              <a:rPr lang="en-GB" sz="3200" b="1" dirty="0">
                <a:solidFill>
                  <a:srgbClr val="FFFF00"/>
                </a:solidFill>
                <a:latin typeface="CMG Sans SemiBold"/>
              </a:rPr>
              <a:t>metaphor</a:t>
            </a:r>
            <a:r>
              <a:rPr lang="en-GB" sz="3200" b="1" dirty="0">
                <a:solidFill>
                  <a:schemeClr val="bg1"/>
                </a:solidFill>
                <a:latin typeface="CMG Sans SemiBold"/>
              </a:rPr>
              <a:t> (something </a:t>
            </a:r>
            <a:r>
              <a:rPr lang="en-GB" sz="3200" b="1" dirty="0">
                <a:solidFill>
                  <a:srgbClr val="FFFF00"/>
                </a:solidFill>
                <a:latin typeface="CMG Sans SemiBold"/>
              </a:rPr>
              <a:t>symbolic</a:t>
            </a:r>
            <a:r>
              <a:rPr lang="en-GB" sz="3200" b="1" dirty="0">
                <a:solidFill>
                  <a:schemeClr val="bg1"/>
                </a:solidFill>
                <a:latin typeface="CMG Sans SemiBold"/>
              </a:rPr>
              <a:t>) has big implications. </a:t>
            </a:r>
            <a:r>
              <a:rPr lang="en-GB" sz="3200" b="1" dirty="0" err="1">
                <a:solidFill>
                  <a:schemeClr val="bg1"/>
                </a:solidFill>
                <a:latin typeface="CMG Sans SemiBold"/>
              </a:rPr>
              <a:t>eg</a:t>
            </a:r>
            <a:r>
              <a:rPr lang="en-GB" sz="3200" b="1" dirty="0">
                <a:solidFill>
                  <a:schemeClr val="bg1"/>
                </a:solidFill>
                <a:latin typeface="CMG Sans SemiBold"/>
              </a:rPr>
              <a:t> Master Designer (God) and Machine (World) – engineer going with robot, programmed, process etc shapes our understanding.</a:t>
            </a:r>
          </a:p>
        </p:txBody>
      </p:sp>
    </p:spTree>
    <p:extLst>
      <p:ext uri="{BB962C8B-B14F-4D97-AF65-F5344CB8AC3E}">
        <p14:creationId xmlns:p14="http://schemas.microsoft.com/office/powerpoint/2010/main" val="138588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C5E8-58B5-785D-1F6B-8549E351AC5B}"/>
              </a:ext>
            </a:extLst>
          </p:cNvPr>
          <p:cNvSpPr>
            <a:spLocks noGrp="1"/>
          </p:cNvSpPr>
          <p:nvPr>
            <p:ph type="title"/>
          </p:nvPr>
        </p:nvSpPr>
        <p:spPr>
          <a:xfrm>
            <a:off x="838200" y="176973"/>
            <a:ext cx="10515600" cy="1325563"/>
          </a:xfrm>
        </p:spPr>
        <p:txBody>
          <a:bodyPr/>
          <a:lstStyle/>
          <a:p>
            <a:pPr algn="ctr"/>
            <a:r>
              <a:rPr kumimoji="0" lang="en-GB" sz="4400" b="1" i="0" u="none" strike="noStrike" kern="1200" cap="none" spc="0" normalizeH="0" baseline="0" noProof="0" dirty="0">
                <a:ln>
                  <a:noFill/>
                </a:ln>
                <a:solidFill>
                  <a:prstClr val="white"/>
                </a:solidFill>
                <a:effectLst/>
                <a:uLnTx/>
                <a:uFillTx/>
                <a:latin typeface="Gobold Thin"/>
                <a:ea typeface="+mj-ea"/>
                <a:cs typeface="+mj-cs"/>
              </a:rPr>
              <a:t>How God Works in His World</a:t>
            </a:r>
            <a:endParaRPr lang="en-GB" dirty="0"/>
          </a:p>
        </p:txBody>
      </p:sp>
      <p:sp>
        <p:nvSpPr>
          <p:cNvPr id="3" name="Content Placeholder 2">
            <a:extLst>
              <a:ext uri="{FF2B5EF4-FFF2-40B4-BE49-F238E27FC236}">
                <a16:creationId xmlns:a16="http://schemas.microsoft.com/office/drawing/2014/main" id="{0DE43F2A-029A-E12B-A3E3-A7C2D298B979}"/>
              </a:ext>
            </a:extLst>
          </p:cNvPr>
          <p:cNvSpPr>
            <a:spLocks noGrp="1"/>
          </p:cNvSpPr>
          <p:nvPr>
            <p:ph idx="1"/>
          </p:nvPr>
        </p:nvSpPr>
        <p:spPr>
          <a:xfrm>
            <a:off x="838200" y="1719910"/>
            <a:ext cx="10515600" cy="4624906"/>
          </a:xfrm>
        </p:spPr>
        <p:txBody>
          <a:bodyPr>
            <a:normAutofit lnSpcReduction="10000"/>
          </a:bodyPr>
          <a:lstStyle/>
          <a:p>
            <a:pPr marL="0" indent="0">
              <a:buNone/>
            </a:pPr>
            <a:r>
              <a:rPr lang="en-GB" sz="3200" b="1" dirty="0">
                <a:solidFill>
                  <a:schemeClr val="bg1"/>
                </a:solidFill>
                <a:latin typeface="CMG Sans SemiBold"/>
              </a:rPr>
              <a:t>Human Freedom (to make meaningful choices) and Divine Freedom (to do anything other than watch things unfold).</a:t>
            </a:r>
          </a:p>
          <a:p>
            <a:pPr marL="0" indent="0">
              <a:buNone/>
            </a:pPr>
            <a:endParaRPr lang="en-GB" sz="3200" dirty="0">
              <a:solidFill>
                <a:schemeClr val="bg1"/>
              </a:solidFill>
              <a:latin typeface="CMG Sans SemiBold"/>
            </a:endParaRPr>
          </a:p>
          <a:p>
            <a:pPr marL="0" indent="0">
              <a:buNone/>
            </a:pPr>
            <a:r>
              <a:rPr lang="en-GB" sz="3200" b="1" dirty="0">
                <a:solidFill>
                  <a:schemeClr val="bg1"/>
                </a:solidFill>
                <a:latin typeface="CMG Sans SemiBold"/>
              </a:rPr>
              <a:t>“In the beginning, God created the heavens and the earth. The earth was without form and void, and darkness was over the face of the deep. And the [</a:t>
            </a:r>
            <a:r>
              <a:rPr lang="en-GB" sz="3200" b="1" dirty="0">
                <a:solidFill>
                  <a:srgbClr val="FFFF00"/>
                </a:solidFill>
                <a:latin typeface="CMG Sans SemiBold"/>
              </a:rPr>
              <a:t>Spirit-wind-breath</a:t>
            </a:r>
            <a:r>
              <a:rPr lang="en-GB" sz="3200" b="1" dirty="0">
                <a:solidFill>
                  <a:schemeClr val="bg1"/>
                </a:solidFill>
                <a:latin typeface="CMG Sans SemiBold"/>
              </a:rPr>
              <a:t>] of God was hovering over the face of the waters.” </a:t>
            </a:r>
            <a:r>
              <a:rPr lang="en-GB" sz="2000" b="1" dirty="0">
                <a:solidFill>
                  <a:schemeClr val="bg1"/>
                </a:solidFill>
                <a:latin typeface="CMG Sans SemiBold"/>
              </a:rPr>
              <a:t>Genesis 1:1,2</a:t>
            </a:r>
          </a:p>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Ruach </a:t>
            </a:r>
            <a:r>
              <a:rPr lang="en-GB" sz="3200" b="1" dirty="0">
                <a:solidFill>
                  <a:schemeClr val="bg1"/>
                </a:solidFill>
                <a:latin typeface="CMG Sans SemiBold"/>
              </a:rPr>
              <a:t>(Hebrew) &amp; </a:t>
            </a:r>
            <a:r>
              <a:rPr lang="en-GB" sz="3200" b="1" dirty="0">
                <a:solidFill>
                  <a:srgbClr val="FFFF00"/>
                </a:solidFill>
                <a:latin typeface="CMG Sans SemiBold"/>
              </a:rPr>
              <a:t>Pneuma</a:t>
            </a:r>
            <a:r>
              <a:rPr lang="en-GB" sz="3200" b="1" dirty="0">
                <a:solidFill>
                  <a:schemeClr val="bg1"/>
                </a:solidFill>
                <a:latin typeface="CMG Sans SemiBold"/>
              </a:rPr>
              <a:t> (Greek) – spirituality, invisible power and life-giving breath all at once. </a:t>
            </a:r>
          </a:p>
          <a:p>
            <a:pPr marL="0" indent="0">
              <a:buNone/>
            </a:pPr>
            <a:endParaRPr lang="en-GB" b="1" dirty="0">
              <a:solidFill>
                <a:schemeClr val="bg1"/>
              </a:solidFill>
            </a:endParaRPr>
          </a:p>
          <a:p>
            <a:pPr marL="0" indent="0">
              <a:buNone/>
            </a:pPr>
            <a:endParaRPr lang="en-GB" b="1" dirty="0">
              <a:solidFill>
                <a:schemeClr val="bg1"/>
              </a:solidFill>
            </a:endParaRPr>
          </a:p>
        </p:txBody>
      </p:sp>
    </p:spTree>
    <p:extLst>
      <p:ext uri="{BB962C8B-B14F-4D97-AF65-F5344CB8AC3E}">
        <p14:creationId xmlns:p14="http://schemas.microsoft.com/office/powerpoint/2010/main" val="15039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45F0-6D19-9C97-4548-DD365D8BB36A}"/>
              </a:ext>
            </a:extLst>
          </p:cNvPr>
          <p:cNvSpPr>
            <a:spLocks noGrp="1"/>
          </p:cNvSpPr>
          <p:nvPr>
            <p:ph type="title"/>
          </p:nvPr>
        </p:nvSpPr>
        <p:spPr/>
        <p:txBody>
          <a:bodyPr/>
          <a:lstStyle/>
          <a:p>
            <a:pPr algn="ctr"/>
            <a:r>
              <a:rPr kumimoji="0" lang="en-GB" sz="4400" b="1" i="0" u="none" strike="noStrike" kern="1200" cap="none" spc="0" normalizeH="0" baseline="0" noProof="0" dirty="0">
                <a:ln>
                  <a:noFill/>
                </a:ln>
                <a:solidFill>
                  <a:prstClr val="white"/>
                </a:solidFill>
                <a:effectLst/>
                <a:uLnTx/>
                <a:uFillTx/>
                <a:latin typeface="Gobold Thin"/>
                <a:ea typeface="+mj-ea"/>
                <a:cs typeface="+mj-cs"/>
              </a:rPr>
              <a:t>How God Works in His World</a:t>
            </a:r>
            <a:endParaRPr lang="en-GB" dirty="0"/>
          </a:p>
        </p:txBody>
      </p:sp>
      <p:sp>
        <p:nvSpPr>
          <p:cNvPr id="3" name="Content Placeholder 2">
            <a:extLst>
              <a:ext uri="{FF2B5EF4-FFF2-40B4-BE49-F238E27FC236}">
                <a16:creationId xmlns:a16="http://schemas.microsoft.com/office/drawing/2014/main" id="{B526E0FC-8AF9-6748-E121-573F917D56AD}"/>
              </a:ext>
            </a:extLst>
          </p:cNvPr>
          <p:cNvSpPr>
            <a:spLocks noGrp="1"/>
          </p:cNvSpPr>
          <p:nvPr>
            <p:ph idx="1"/>
          </p:nvPr>
        </p:nvSpPr>
        <p:spPr/>
        <p:txBody>
          <a:bodyPr>
            <a:normAutofit/>
          </a:bodyPr>
          <a:lstStyle/>
          <a:p>
            <a:r>
              <a:rPr lang="en-GB" sz="3200" b="1" dirty="0">
                <a:solidFill>
                  <a:schemeClr val="bg1"/>
                </a:solidFill>
                <a:latin typeface="CMG Sans SemiBold"/>
              </a:rPr>
              <a:t>Kite – “when a gust of wind comes, the child has to put in more effort than they had been previously, not less. The power does not come from us, nor are we passively letting things just happen to us. We work because he works. Like the wind.” AW</a:t>
            </a:r>
          </a:p>
          <a:p>
            <a:endParaRPr lang="en-GB" sz="3200" b="1" dirty="0">
              <a:solidFill>
                <a:schemeClr val="bg1"/>
              </a:solidFill>
              <a:latin typeface="CMG Sans SemiBold"/>
            </a:endParaRPr>
          </a:p>
          <a:p>
            <a:r>
              <a:rPr lang="en-GB" sz="3200" b="1" dirty="0">
                <a:solidFill>
                  <a:schemeClr val="bg1"/>
                </a:solidFill>
                <a:latin typeface="CMG Sans SemiBold"/>
              </a:rPr>
              <a:t>“continue to </a:t>
            </a:r>
            <a:r>
              <a:rPr lang="en-GB" sz="3200" b="1" dirty="0">
                <a:solidFill>
                  <a:srgbClr val="FFFF00"/>
                </a:solidFill>
                <a:latin typeface="CMG Sans SemiBold"/>
              </a:rPr>
              <a:t>work</a:t>
            </a:r>
            <a:r>
              <a:rPr lang="en-GB" sz="3200" b="1" dirty="0">
                <a:solidFill>
                  <a:schemeClr val="bg1"/>
                </a:solidFill>
                <a:latin typeface="CMG Sans SemiBold"/>
              </a:rPr>
              <a:t> out your salvation with fear and trembling, for it is God who </a:t>
            </a:r>
            <a:r>
              <a:rPr lang="en-GB" sz="3200" b="1" dirty="0">
                <a:solidFill>
                  <a:srgbClr val="FFFF00"/>
                </a:solidFill>
                <a:latin typeface="CMG Sans SemiBold"/>
              </a:rPr>
              <a:t>works</a:t>
            </a:r>
            <a:r>
              <a:rPr lang="en-GB" sz="3200" b="1" dirty="0">
                <a:solidFill>
                  <a:schemeClr val="bg1"/>
                </a:solidFill>
                <a:latin typeface="CMG Sans SemiBold"/>
              </a:rPr>
              <a:t> in you to will and to act according to his good purpose.” </a:t>
            </a:r>
            <a:r>
              <a:rPr lang="en-GB" sz="2000" b="1" dirty="0">
                <a:solidFill>
                  <a:schemeClr val="bg1"/>
                </a:solidFill>
                <a:latin typeface="CMG Sans SemiBold"/>
              </a:rPr>
              <a:t>Philippians 2:12,13</a:t>
            </a:r>
          </a:p>
        </p:txBody>
      </p:sp>
    </p:spTree>
    <p:extLst>
      <p:ext uri="{BB962C8B-B14F-4D97-AF65-F5344CB8AC3E}">
        <p14:creationId xmlns:p14="http://schemas.microsoft.com/office/powerpoint/2010/main" val="416088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3F2A-6C2D-ADC3-0445-A491C31D57A8}"/>
              </a:ext>
            </a:extLst>
          </p:cNvPr>
          <p:cNvSpPr>
            <a:spLocks noGrp="1"/>
          </p:cNvSpPr>
          <p:nvPr>
            <p:ph type="title"/>
          </p:nvPr>
        </p:nvSpPr>
        <p:spPr/>
        <p:txBody>
          <a:bodyPr/>
          <a:lstStyle/>
          <a:p>
            <a:pPr algn="ctr"/>
            <a:r>
              <a:rPr lang="en-GB" b="1" dirty="0">
                <a:solidFill>
                  <a:schemeClr val="bg1"/>
                </a:solidFill>
                <a:latin typeface="Gobold Thin"/>
              </a:rPr>
              <a:t>How God Speaks in His Word</a:t>
            </a:r>
          </a:p>
        </p:txBody>
      </p:sp>
      <p:sp>
        <p:nvSpPr>
          <p:cNvPr id="3" name="Content Placeholder 2">
            <a:extLst>
              <a:ext uri="{FF2B5EF4-FFF2-40B4-BE49-F238E27FC236}">
                <a16:creationId xmlns:a16="http://schemas.microsoft.com/office/drawing/2014/main" id="{F4AF8E25-83D4-859E-512C-13352C115D4D}"/>
              </a:ext>
            </a:extLst>
          </p:cNvPr>
          <p:cNvSpPr>
            <a:spLocks noGrp="1"/>
          </p:cNvSpPr>
          <p:nvPr>
            <p:ph idx="1"/>
          </p:nvPr>
        </p:nvSpPr>
        <p:spPr/>
        <p:txBody>
          <a:bodyPr>
            <a:normAutofit/>
          </a:bodyPr>
          <a:lstStyle/>
          <a:p>
            <a:r>
              <a:rPr lang="en-GB" sz="3200" b="1" dirty="0">
                <a:solidFill>
                  <a:schemeClr val="bg1"/>
                </a:solidFill>
                <a:latin typeface="CMG Sans SemiBold"/>
              </a:rPr>
              <a:t>“All Scripture is </a:t>
            </a:r>
            <a:r>
              <a:rPr lang="en-GB" sz="3200" b="1" dirty="0" err="1">
                <a:solidFill>
                  <a:srgbClr val="FFFF00"/>
                </a:solidFill>
                <a:latin typeface="CMG Sans SemiBold"/>
              </a:rPr>
              <a:t>theopneustos</a:t>
            </a:r>
            <a:r>
              <a:rPr lang="en-GB" sz="3200" b="1" dirty="0">
                <a:solidFill>
                  <a:schemeClr val="bg1"/>
                </a:solidFill>
                <a:latin typeface="CMG Sans SemiBold"/>
              </a:rPr>
              <a:t> </a:t>
            </a:r>
            <a:r>
              <a:rPr lang="en-GB" sz="2000" b="1" dirty="0">
                <a:solidFill>
                  <a:schemeClr val="bg1"/>
                </a:solidFill>
                <a:latin typeface="CMG Sans SemiBold"/>
              </a:rPr>
              <a:t>2 Timothy 3:16</a:t>
            </a:r>
            <a:r>
              <a:rPr lang="en-GB" sz="3200" b="1" dirty="0">
                <a:solidFill>
                  <a:schemeClr val="bg1"/>
                </a:solidFill>
                <a:latin typeface="CMG Sans SemiBold"/>
              </a:rPr>
              <a:t> : the result of the breath, the wind, the spirit of God.</a:t>
            </a:r>
          </a:p>
          <a:p>
            <a:endParaRPr lang="en-GB" sz="3200" b="1" dirty="0">
              <a:solidFill>
                <a:schemeClr val="bg1"/>
              </a:solidFill>
              <a:latin typeface="CMG Sans SemiBold"/>
            </a:endParaRPr>
          </a:p>
          <a:p>
            <a:r>
              <a:rPr lang="en-GB" sz="3200" b="1" dirty="0">
                <a:solidFill>
                  <a:schemeClr val="bg1"/>
                </a:solidFill>
                <a:latin typeface="CMG Sans SemiBold"/>
              </a:rPr>
              <a:t>“Men spoke from God as they were </a:t>
            </a:r>
            <a:r>
              <a:rPr lang="en-GB" sz="3200" b="1" dirty="0">
                <a:solidFill>
                  <a:srgbClr val="FFFF00"/>
                </a:solidFill>
                <a:latin typeface="CMG Sans SemiBold"/>
              </a:rPr>
              <a:t>carried along by the Holy Spirit</a:t>
            </a:r>
            <a:r>
              <a:rPr lang="en-GB" sz="3200" b="1" dirty="0">
                <a:solidFill>
                  <a:schemeClr val="bg1"/>
                </a:solidFill>
                <a:latin typeface="CMG Sans SemiBold"/>
              </a:rPr>
              <a:t>” </a:t>
            </a:r>
            <a:r>
              <a:rPr lang="en-GB" sz="2000" b="1" dirty="0">
                <a:solidFill>
                  <a:schemeClr val="bg1"/>
                </a:solidFill>
                <a:latin typeface="CMG Sans SemiBold"/>
              </a:rPr>
              <a:t>2 Peter 1:21</a:t>
            </a:r>
            <a:r>
              <a:rPr lang="en-GB" sz="3200" b="1" dirty="0">
                <a:solidFill>
                  <a:schemeClr val="bg1"/>
                </a:solidFill>
                <a:latin typeface="CMG Sans SemiBold"/>
              </a:rPr>
              <a:t> Humans spoke with the breath God gave them. </a:t>
            </a:r>
          </a:p>
        </p:txBody>
      </p:sp>
    </p:spTree>
    <p:extLst>
      <p:ext uri="{BB962C8B-B14F-4D97-AF65-F5344CB8AC3E}">
        <p14:creationId xmlns:p14="http://schemas.microsoft.com/office/powerpoint/2010/main" val="2899725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42A09-0E24-56E3-F11D-F65828B22F5E}"/>
              </a:ext>
            </a:extLst>
          </p:cNvPr>
          <p:cNvSpPr>
            <a:spLocks noGrp="1"/>
          </p:cNvSpPr>
          <p:nvPr>
            <p:ph type="title"/>
          </p:nvPr>
        </p:nvSpPr>
        <p:spPr/>
        <p:txBody>
          <a:bodyPr/>
          <a:lstStyle/>
          <a:p>
            <a:pPr algn="ctr"/>
            <a:r>
              <a:rPr kumimoji="0" lang="en-GB" sz="4400" b="1" i="0" u="none" strike="noStrike" kern="1200" cap="none" spc="0" normalizeH="0" baseline="0" noProof="0" dirty="0">
                <a:ln>
                  <a:noFill/>
                </a:ln>
                <a:solidFill>
                  <a:prstClr val="white"/>
                </a:solidFill>
                <a:effectLst/>
                <a:uLnTx/>
                <a:uFillTx/>
                <a:latin typeface="Gobold Thin"/>
                <a:ea typeface="+mj-ea"/>
                <a:cs typeface="+mj-cs"/>
              </a:rPr>
              <a:t>How God Speaks in His Word</a:t>
            </a:r>
            <a:endParaRPr lang="en-GB" dirty="0"/>
          </a:p>
        </p:txBody>
      </p:sp>
      <p:sp>
        <p:nvSpPr>
          <p:cNvPr id="3" name="Content Placeholder 2">
            <a:extLst>
              <a:ext uri="{FF2B5EF4-FFF2-40B4-BE49-F238E27FC236}">
                <a16:creationId xmlns:a16="http://schemas.microsoft.com/office/drawing/2014/main" id="{F943FAD4-D394-3764-EB16-B88AA5125AD5}"/>
              </a:ext>
            </a:extLst>
          </p:cNvPr>
          <p:cNvSpPr>
            <a:spLocks noGrp="1"/>
          </p:cNvSpPr>
          <p:nvPr>
            <p:ph idx="1"/>
          </p:nvPr>
        </p:nvSpPr>
        <p:spPr/>
        <p:txBody>
          <a:bodyPr>
            <a:normAutofit/>
          </a:bodyPr>
          <a:lstStyle/>
          <a:p>
            <a:pPr marL="0" indent="0">
              <a:buNone/>
            </a:pPr>
            <a:r>
              <a:rPr lang="en-GB" sz="3200" b="1" dirty="0">
                <a:solidFill>
                  <a:schemeClr val="bg1"/>
                </a:solidFill>
                <a:latin typeface="CMG Sans SemiBold"/>
              </a:rPr>
              <a:t>Multi-Talented Musicians – use </a:t>
            </a:r>
            <a:r>
              <a:rPr lang="en-GB" sz="3200" b="1" dirty="0">
                <a:solidFill>
                  <a:srgbClr val="FFFF00"/>
                </a:solidFill>
                <a:latin typeface="CMG Sans SemiBold"/>
              </a:rPr>
              <a:t>breath</a:t>
            </a:r>
            <a:r>
              <a:rPr lang="en-GB" sz="3200" b="1" dirty="0">
                <a:solidFill>
                  <a:schemeClr val="bg1"/>
                </a:solidFill>
                <a:latin typeface="CMG Sans SemiBold"/>
              </a:rPr>
              <a:t> for </a:t>
            </a:r>
          </a:p>
          <a:p>
            <a:endParaRPr lang="en-GB" sz="3200" b="1" dirty="0">
              <a:solidFill>
                <a:schemeClr val="bg1"/>
              </a:solidFill>
              <a:latin typeface="CMG Sans SemiBold"/>
            </a:endParaRPr>
          </a:p>
          <a:p>
            <a:pPr marL="0" indent="0">
              <a:buNone/>
            </a:pPr>
            <a:r>
              <a:rPr lang="en-GB" sz="3200" b="1" dirty="0">
                <a:solidFill>
                  <a:schemeClr val="bg1"/>
                </a:solidFill>
                <a:latin typeface="CMG Sans SemiBold"/>
              </a:rPr>
              <a:t>Different Instruments/Sounds/Styles/Notes/Shapes/</a:t>
            </a:r>
          </a:p>
          <a:p>
            <a:pPr marL="0" indent="0">
              <a:buNone/>
            </a:pPr>
            <a:r>
              <a:rPr lang="en-GB" sz="3200" b="1" dirty="0">
                <a:solidFill>
                  <a:schemeClr val="bg1"/>
                </a:solidFill>
                <a:latin typeface="CMG Sans SemiBold"/>
              </a:rPr>
              <a:t>Moods/Textures/Flavours of the Sounds</a:t>
            </a:r>
          </a:p>
          <a:p>
            <a:pPr marL="0" indent="0">
              <a:buNone/>
            </a:pPr>
            <a:endParaRPr lang="en-GB" sz="3200" b="1" dirty="0">
              <a:solidFill>
                <a:schemeClr val="bg1"/>
              </a:solidFill>
              <a:latin typeface="CMG Sans SemiBold"/>
            </a:endParaRPr>
          </a:p>
          <a:p>
            <a:pPr marL="0" indent="0">
              <a:buNone/>
            </a:pPr>
            <a:r>
              <a:rPr lang="en-GB" sz="3200" b="1" dirty="0">
                <a:solidFill>
                  <a:schemeClr val="bg1"/>
                </a:solidFill>
                <a:latin typeface="CMG Sans SemiBold"/>
              </a:rPr>
              <a:t>They are responsible for how well it plays and rightly receive praise for the quality of their performance.</a:t>
            </a:r>
          </a:p>
        </p:txBody>
      </p:sp>
    </p:spTree>
    <p:extLst>
      <p:ext uri="{BB962C8B-B14F-4D97-AF65-F5344CB8AC3E}">
        <p14:creationId xmlns:p14="http://schemas.microsoft.com/office/powerpoint/2010/main" val="3985113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D860-45D6-E59C-F573-07C488B61054}"/>
              </a:ext>
            </a:extLst>
          </p:cNvPr>
          <p:cNvSpPr>
            <a:spLocks noGrp="1"/>
          </p:cNvSpPr>
          <p:nvPr>
            <p:ph type="title"/>
          </p:nvPr>
        </p:nvSpPr>
        <p:spPr/>
        <p:txBody>
          <a:bodyPr/>
          <a:lstStyle/>
          <a:p>
            <a:pPr algn="ctr"/>
            <a:r>
              <a:rPr kumimoji="0" lang="en-GB" sz="4400" b="1" i="0" u="none" strike="noStrike" kern="1200" cap="none" spc="0" normalizeH="0" baseline="0" noProof="0" dirty="0">
                <a:ln>
                  <a:noFill/>
                </a:ln>
                <a:solidFill>
                  <a:prstClr val="white"/>
                </a:solidFill>
                <a:effectLst/>
                <a:uLnTx/>
                <a:uFillTx/>
                <a:latin typeface="Gobold Thin"/>
                <a:ea typeface="+mj-ea"/>
                <a:cs typeface="+mj-cs"/>
              </a:rPr>
              <a:t>How God Speaks in His Word</a:t>
            </a:r>
            <a:endParaRPr lang="en-GB" dirty="0"/>
          </a:p>
        </p:txBody>
      </p:sp>
      <p:sp>
        <p:nvSpPr>
          <p:cNvPr id="3" name="Content Placeholder 2">
            <a:extLst>
              <a:ext uri="{FF2B5EF4-FFF2-40B4-BE49-F238E27FC236}">
                <a16:creationId xmlns:a16="http://schemas.microsoft.com/office/drawing/2014/main" id="{A2FF511A-6012-ABF0-C45C-4F21309A452C}"/>
              </a:ext>
            </a:extLst>
          </p:cNvPr>
          <p:cNvSpPr>
            <a:spLocks noGrp="1"/>
          </p:cNvSpPr>
          <p:nvPr>
            <p:ph idx="1"/>
          </p:nvPr>
        </p:nvSpPr>
        <p:spPr>
          <a:xfrm>
            <a:off x="838200" y="1729241"/>
            <a:ext cx="10515600" cy="3399518"/>
          </a:xfrm>
        </p:spPr>
        <p:txBody>
          <a:bodyPr/>
          <a:lstStyle/>
          <a:p>
            <a:pPr marL="0" indent="0">
              <a:buNone/>
            </a:pPr>
            <a:endParaRPr lang="en-GB" sz="3200" b="1" dirty="0">
              <a:solidFill>
                <a:schemeClr val="bg1"/>
              </a:solidFill>
              <a:latin typeface="CMG Sans SemiBold"/>
            </a:endParaRPr>
          </a:p>
          <a:p>
            <a:pPr marL="0" indent="0">
              <a:buNone/>
            </a:pPr>
            <a:r>
              <a:rPr lang="en-GB" sz="3200" b="1" dirty="0">
                <a:solidFill>
                  <a:schemeClr val="bg1"/>
                </a:solidFill>
                <a:latin typeface="CMG Sans SemiBold"/>
              </a:rPr>
              <a:t>The same Spirit-wind-breath spoke through Moses and David, Peter and Paul, and produced very different sounds, coloured by all the richness of their human experience.</a:t>
            </a:r>
          </a:p>
          <a:p>
            <a:pPr marL="0" indent="0">
              <a:buNone/>
            </a:pPr>
            <a:endParaRPr lang="en-GB" sz="3200" b="1" dirty="0">
              <a:solidFill>
                <a:schemeClr val="bg1"/>
              </a:solidFill>
              <a:latin typeface="CMG Sans SemiBold"/>
            </a:endParaRPr>
          </a:p>
          <a:p>
            <a:pPr marL="0" indent="0">
              <a:buNone/>
            </a:pPr>
            <a:r>
              <a:rPr lang="en-GB" sz="3200" b="1" dirty="0">
                <a:solidFill>
                  <a:schemeClr val="bg1"/>
                </a:solidFill>
                <a:latin typeface="CMG Sans SemiBold"/>
              </a:rPr>
              <a:t>But the words were still breathed out by God.</a:t>
            </a:r>
          </a:p>
          <a:p>
            <a:pPr marL="0" indent="0">
              <a:buNone/>
            </a:pPr>
            <a:endParaRPr lang="en-GB" sz="3200" b="1" dirty="0">
              <a:solidFill>
                <a:schemeClr val="bg1"/>
              </a:solidFill>
              <a:latin typeface="CMG Sans SemiBold"/>
            </a:endParaRPr>
          </a:p>
          <a:p>
            <a:pPr marL="0" indent="0">
              <a:buNone/>
            </a:pPr>
            <a:endParaRPr lang="en-GB" sz="3200" b="1" dirty="0">
              <a:solidFill>
                <a:schemeClr val="bg1"/>
              </a:solidFill>
              <a:latin typeface="CMG Sans SemiBold"/>
            </a:endParaRPr>
          </a:p>
          <a:p>
            <a:endParaRPr lang="en-GB" sz="3200" b="1" dirty="0">
              <a:solidFill>
                <a:schemeClr val="bg1"/>
              </a:solidFill>
              <a:latin typeface="CMG Sans SemiBold"/>
            </a:endParaRPr>
          </a:p>
          <a:p>
            <a:endParaRPr lang="en-GB" dirty="0"/>
          </a:p>
        </p:txBody>
      </p:sp>
    </p:spTree>
    <p:extLst>
      <p:ext uri="{BB962C8B-B14F-4D97-AF65-F5344CB8AC3E}">
        <p14:creationId xmlns:p14="http://schemas.microsoft.com/office/powerpoint/2010/main" val="21196297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463</TotalTime>
  <Words>658</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CMG Sans SemiBold</vt:lpstr>
      <vt:lpstr>Gobold Thin</vt:lpstr>
      <vt:lpstr>Office Theme</vt:lpstr>
      <vt:lpstr>PowerPoint Presentation</vt:lpstr>
      <vt:lpstr>PowerPoint Presentation</vt:lpstr>
      <vt:lpstr>PowerPoint Presentation</vt:lpstr>
      <vt:lpstr>How God Works in His World</vt:lpstr>
      <vt:lpstr>How God Works in His World</vt:lpstr>
      <vt:lpstr>How God Works in His World</vt:lpstr>
      <vt:lpstr>How God Speaks in His Word</vt:lpstr>
      <vt:lpstr>How God Speaks in His Word</vt:lpstr>
      <vt:lpstr>How God Speaks in His Word</vt:lpstr>
      <vt:lpstr>How God Impacts our Daily Living</vt:lpstr>
      <vt:lpstr>How God Impacts our Daily Living</vt:lpstr>
      <vt:lpstr>Time of Response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Alastair McDonald</cp:lastModifiedBy>
  <cp:revision>21</cp:revision>
  <dcterms:created xsi:type="dcterms:W3CDTF">2024-02-16T12:42:25Z</dcterms:created>
  <dcterms:modified xsi:type="dcterms:W3CDTF">2024-04-18T19:42:46Z</dcterms:modified>
</cp:coreProperties>
</file>