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5" r:id="rId3"/>
    <p:sldId id="267" r:id="rId4"/>
    <p:sldId id="256" r:id="rId5"/>
    <p:sldId id="263" r:id="rId6"/>
    <p:sldId id="262" r:id="rId7"/>
    <p:sldId id="264" r:id="rId8"/>
    <p:sldId id="257" r:id="rId9"/>
    <p:sldId id="260" r:id="rId10"/>
    <p:sldId id="261" r:id="rId11"/>
    <p:sldId id="268" r:id="rId12"/>
    <p:sldId id="269" r:id="rId13"/>
    <p:sldId id="270" r:id="rId14"/>
    <p:sldId id="275" r:id="rId15"/>
    <p:sldId id="271" r:id="rId16"/>
    <p:sldId id="276" r:id="rId17"/>
    <p:sldId id="277" r:id="rId18"/>
    <p:sldId id="272" r:id="rId19"/>
    <p:sldId id="273" r:id="rId20"/>
    <p:sldId id="274" r:id="rId21"/>
    <p:sldId id="258"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6C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8" d="100"/>
          <a:sy n="128" d="100"/>
        </p:scale>
        <p:origin x="-1024"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GB"/>
          </a:p>
        </p:txBody>
      </p:sp>
      <p:sp>
        <p:nvSpPr>
          <p:cNvPr id="4" name="Date Placeholder 3"/>
          <p:cNvSpPr>
            <a:spLocks noGrp="1"/>
          </p:cNvSpPr>
          <p:nvPr>
            <p:ph type="dt" sz="half" idx="10"/>
          </p:nvPr>
        </p:nvSpPr>
        <p:spPr/>
        <p:txBody>
          <a:bodyPr/>
          <a:lstStyle/>
          <a:p>
            <a:fld id="{E6933B6F-8A00-7B4F-B76A-321B5582E8F9}" type="datetimeFigureOut">
              <a:rPr lang="en-US" smtClean="0"/>
              <a:t>07/01/18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1316413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E6933B6F-8A00-7B4F-B76A-321B5582E8F9}" type="datetimeFigureOut">
              <a:rPr lang="en-US" smtClean="0"/>
              <a:t>07/01/18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2822552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E6933B6F-8A00-7B4F-B76A-321B5582E8F9}" type="datetimeFigureOut">
              <a:rPr lang="en-US" smtClean="0"/>
              <a:t>07/01/18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3275041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E6933B6F-8A00-7B4F-B76A-321B5582E8F9}" type="datetimeFigureOut">
              <a:rPr lang="en-US" smtClean="0"/>
              <a:t>07/01/18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3957657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E6933B6F-8A00-7B4F-B76A-321B5582E8F9}" type="datetimeFigureOut">
              <a:rPr lang="en-US" smtClean="0"/>
              <a:t>07/01/18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244271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E6933B6F-8A00-7B4F-B76A-321B5582E8F9}" type="datetimeFigureOut">
              <a:rPr lang="en-US" smtClean="0"/>
              <a:t>07/01/18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146609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E6933B6F-8A00-7B4F-B76A-321B5582E8F9}" type="datetimeFigureOut">
              <a:rPr lang="en-US" smtClean="0"/>
              <a:t>07/01/18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114444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E6933B6F-8A00-7B4F-B76A-321B5582E8F9}" type="datetimeFigureOut">
              <a:rPr lang="en-US" smtClean="0"/>
              <a:t>07/01/18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179631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33B6F-8A00-7B4F-B76A-321B5582E8F9}" type="datetimeFigureOut">
              <a:rPr lang="en-US" smtClean="0"/>
              <a:t>07/01/18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3556403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6933B6F-8A00-7B4F-B76A-321B5582E8F9}" type="datetimeFigureOut">
              <a:rPr lang="en-US" smtClean="0"/>
              <a:t>07/01/18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3360404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E6933B6F-8A00-7B4F-B76A-321B5582E8F9}" type="datetimeFigureOut">
              <a:rPr lang="en-US" smtClean="0"/>
              <a:t>07/01/18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79E047F-5E02-5046-967C-BCDA88EC232D}" type="slidenum">
              <a:rPr lang="en-GB" smtClean="0"/>
              <a:t>‹#›</a:t>
            </a:fld>
            <a:endParaRPr lang="en-GB"/>
          </a:p>
        </p:txBody>
      </p:sp>
    </p:spTree>
    <p:extLst>
      <p:ext uri="{BB962C8B-B14F-4D97-AF65-F5344CB8AC3E}">
        <p14:creationId xmlns:p14="http://schemas.microsoft.com/office/powerpoint/2010/main" val="8835198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6933B6F-8A00-7B4F-B76A-321B5582E8F9}" type="datetimeFigureOut">
              <a:rPr lang="en-US" smtClean="0"/>
              <a:t>07/01/18</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79E047F-5E02-5046-967C-BCDA88EC232D}" type="slidenum">
              <a:rPr lang="en-GB" smtClean="0"/>
              <a:t>‹#›</a:t>
            </a:fld>
            <a:endParaRPr lang="en-GB"/>
          </a:p>
        </p:txBody>
      </p:sp>
    </p:spTree>
    <p:extLst>
      <p:ext uri="{BB962C8B-B14F-4D97-AF65-F5344CB8AC3E}">
        <p14:creationId xmlns:p14="http://schemas.microsoft.com/office/powerpoint/2010/main" val="1734723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PRAYING WITH PAUL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278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500" baseline="30000" dirty="0" smtClean="0">
                <a:solidFill>
                  <a:schemeClr val="bg1"/>
                </a:solidFill>
                <a:latin typeface="Exo Regular"/>
                <a:cs typeface="Exo Regular"/>
              </a:rPr>
              <a:t>11</a:t>
            </a:r>
            <a:r>
              <a:rPr lang="en-GB" sz="2500" baseline="30000" dirty="0">
                <a:solidFill>
                  <a:schemeClr val="bg1"/>
                </a:solidFill>
                <a:latin typeface="Exo Regular"/>
                <a:cs typeface="Exo Regular"/>
              </a:rPr>
              <a:t> </a:t>
            </a:r>
            <a:r>
              <a:rPr lang="en-GB" sz="2500" dirty="0">
                <a:solidFill>
                  <a:schemeClr val="bg1"/>
                </a:solidFill>
                <a:latin typeface="Exo Regular"/>
                <a:cs typeface="Exo Regular"/>
              </a:rPr>
              <a:t>With this in mind, we constantly pray for you, that our God may make you worthy of his calling, and that by his power he may bring to fruition your every desire for goodness and your every deed prompted by faith. </a:t>
            </a:r>
            <a:r>
              <a:rPr lang="en-GB" sz="2500" baseline="30000" dirty="0">
                <a:solidFill>
                  <a:schemeClr val="bg1"/>
                </a:solidFill>
                <a:latin typeface="Exo Regular"/>
                <a:cs typeface="Exo Regular"/>
              </a:rPr>
              <a:t>12 </a:t>
            </a:r>
            <a:r>
              <a:rPr lang="en-GB" sz="2500" dirty="0">
                <a:solidFill>
                  <a:schemeClr val="bg1"/>
                </a:solidFill>
                <a:latin typeface="Exo Regular"/>
                <a:cs typeface="Exo Regular"/>
              </a:rPr>
              <a:t>We pray this so that the name of our Lord Jesus may be glorified in you, and you in him, according to the grace of our God and the Lord Jesus </a:t>
            </a:r>
            <a:r>
              <a:rPr lang="en-GB" sz="2500" dirty="0" smtClean="0">
                <a:solidFill>
                  <a:schemeClr val="bg1"/>
                </a:solidFill>
                <a:latin typeface="Exo Regular"/>
                <a:cs typeface="Exo Regular"/>
              </a:rPr>
              <a:t>Christ.</a:t>
            </a:r>
          </a:p>
          <a:p>
            <a:pPr marL="0" indent="0" algn="r">
              <a:buNone/>
            </a:pPr>
            <a:r>
              <a:rPr lang="en-GB" sz="1800" b="1" dirty="0" smtClean="0">
                <a:solidFill>
                  <a:schemeClr val="bg1"/>
                </a:solidFill>
                <a:latin typeface="Exo Regular"/>
                <a:cs typeface="Exo Regular"/>
              </a:rPr>
              <a:t>2 Thessalonians 1v1-12 NIV</a:t>
            </a:r>
            <a:endParaRPr lang="en-GB" sz="1800" b="1" dirty="0">
              <a:solidFill>
                <a:schemeClr val="bg1"/>
              </a:solidFill>
              <a:latin typeface="Exo Regular"/>
              <a:cs typeface="Exo Regular"/>
            </a:endParaRPr>
          </a:p>
          <a:p>
            <a:pPr marL="0" indent="0">
              <a:buNone/>
            </a:pPr>
            <a:endParaRPr lang="en-GB" sz="2500" dirty="0">
              <a:solidFill>
                <a:schemeClr val="bg1"/>
              </a:solidFill>
              <a:latin typeface="Exo Regular"/>
              <a:cs typeface="Exo Regular"/>
            </a:endParaRPr>
          </a:p>
        </p:txBody>
      </p:sp>
    </p:spTree>
    <p:extLst>
      <p:ext uri="{BB962C8B-B14F-4D97-AF65-F5344CB8AC3E}">
        <p14:creationId xmlns:p14="http://schemas.microsoft.com/office/powerpoint/2010/main" val="3986082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a:solidFill>
                  <a:schemeClr val="bg1"/>
                </a:solidFill>
                <a:latin typeface="Exo Regular"/>
                <a:cs typeface="Exo Regular"/>
              </a:rPr>
              <a:t>1. </a:t>
            </a:r>
            <a:r>
              <a:rPr lang="en-GB" sz="2800" b="1" dirty="0" smtClean="0">
                <a:solidFill>
                  <a:schemeClr val="bg1"/>
                </a:solidFill>
                <a:latin typeface="Exo Regular"/>
                <a:cs typeface="Exo Regular"/>
              </a:rPr>
              <a:t>The PERSPECTIVE he has</a:t>
            </a:r>
            <a:endParaRPr lang="en-GB" sz="2800" b="1"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2. </a:t>
            </a:r>
            <a:r>
              <a:rPr lang="en-GB" sz="2800" b="1" dirty="0" smtClean="0">
                <a:solidFill>
                  <a:schemeClr val="bg1"/>
                </a:solidFill>
                <a:latin typeface="Exo Regular"/>
                <a:cs typeface="Exo Regular"/>
              </a:rPr>
              <a:t>The PRIORITY of his prayers</a:t>
            </a:r>
            <a:endParaRPr lang="en-GB" sz="2800" b="1"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3. The </a:t>
            </a:r>
            <a:r>
              <a:rPr lang="en-GB" sz="2800" b="1" dirty="0" smtClean="0">
                <a:solidFill>
                  <a:schemeClr val="bg1"/>
                </a:solidFill>
                <a:latin typeface="Exo Regular"/>
                <a:cs typeface="Exo Regular"/>
              </a:rPr>
              <a:t>POWER he looks to</a:t>
            </a:r>
            <a:endParaRPr lang="en-GB" sz="2800" b="1" dirty="0">
              <a:solidFill>
                <a:schemeClr val="bg1"/>
              </a:solidFill>
              <a:latin typeface="Exo Regular"/>
              <a:cs typeface="Exo Regular"/>
            </a:endParaRPr>
          </a:p>
          <a:p>
            <a:pPr marL="0" indent="0">
              <a:buNone/>
            </a:pPr>
            <a:r>
              <a:rPr lang="en-GB" sz="2800" b="1" dirty="0" smtClean="0">
                <a:solidFill>
                  <a:schemeClr val="bg1"/>
                </a:solidFill>
                <a:latin typeface="Exo Regular"/>
                <a:cs typeface="Exo Regular"/>
              </a:rPr>
              <a:t>4. The PRACTICALITIES of his prayer</a:t>
            </a:r>
          </a:p>
        </p:txBody>
      </p:sp>
    </p:spTree>
    <p:extLst>
      <p:ext uri="{BB962C8B-B14F-4D97-AF65-F5344CB8AC3E}">
        <p14:creationId xmlns:p14="http://schemas.microsoft.com/office/powerpoint/2010/main" val="38834121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1. The PERSPECTIVE he has</a:t>
            </a:r>
          </a:p>
          <a:p>
            <a:pPr lvl="1">
              <a:buFont typeface="Wingdings" charset="2"/>
              <a:buChar char="Ø"/>
            </a:pPr>
            <a:r>
              <a:rPr lang="en-GB" sz="2400" dirty="0">
                <a:solidFill>
                  <a:srgbClr val="FFFF00"/>
                </a:solidFill>
                <a:latin typeface="Exo Regular"/>
                <a:cs typeface="Exo Regular"/>
              </a:rPr>
              <a:t>t</a:t>
            </a:r>
            <a:r>
              <a:rPr lang="en-GB" sz="2400" dirty="0" smtClean="0">
                <a:solidFill>
                  <a:srgbClr val="FFFF00"/>
                </a:solidFill>
                <a:latin typeface="Exo Regular"/>
                <a:cs typeface="Exo Regular"/>
              </a:rPr>
              <a:t>he future coming of Christ</a:t>
            </a:r>
            <a:endParaRPr lang="en-GB" sz="2400" dirty="0">
              <a:solidFill>
                <a:srgbClr val="FFFF00"/>
              </a:solidFill>
              <a:latin typeface="Exo Regular"/>
              <a:cs typeface="Exo Regular"/>
            </a:endParaRPr>
          </a:p>
          <a:p>
            <a:pPr marL="514350" indent="-514350">
              <a:buAutoNum type="arabicPeriod"/>
            </a:pPr>
            <a:endParaRPr lang="en-GB" sz="2800" b="1" baseline="30000" dirty="0">
              <a:solidFill>
                <a:srgbClr val="FFFF00"/>
              </a:solidFill>
              <a:latin typeface="Exo Regular"/>
              <a:cs typeface="Exo Regular"/>
            </a:endParaRPr>
          </a:p>
          <a:p>
            <a:pPr marL="0" indent="0">
              <a:buNone/>
            </a:pPr>
            <a:r>
              <a:rPr lang="en-GB" sz="2000" baseline="30000" dirty="0" smtClean="0">
                <a:solidFill>
                  <a:schemeClr val="bg1"/>
                </a:solidFill>
                <a:latin typeface="Exo Regular"/>
                <a:cs typeface="Exo Regular"/>
              </a:rPr>
              <a:t>11</a:t>
            </a:r>
            <a:r>
              <a:rPr lang="en-GB" sz="2000" baseline="30000" dirty="0">
                <a:solidFill>
                  <a:schemeClr val="bg1"/>
                </a:solidFill>
                <a:latin typeface="Exo Regular"/>
                <a:cs typeface="Exo Regular"/>
              </a:rPr>
              <a:t> </a:t>
            </a:r>
            <a:r>
              <a:rPr lang="en-GB" sz="2000" b="1" dirty="0">
                <a:solidFill>
                  <a:srgbClr val="FFFFFF"/>
                </a:solidFill>
                <a:latin typeface="Exo Regular"/>
                <a:cs typeface="Exo Regular"/>
              </a:rPr>
              <a:t>With this in mind</a:t>
            </a:r>
            <a:r>
              <a:rPr lang="en-GB" sz="2000" dirty="0">
                <a:solidFill>
                  <a:schemeClr val="bg1"/>
                </a:solidFill>
                <a:latin typeface="Exo Regular"/>
                <a:cs typeface="Exo Regular"/>
              </a:rPr>
              <a:t>, we constantly pray for </a:t>
            </a:r>
            <a:r>
              <a:rPr lang="en-GB" sz="2000" dirty="0" smtClean="0">
                <a:solidFill>
                  <a:schemeClr val="bg1"/>
                </a:solidFill>
                <a:latin typeface="Exo Regular"/>
                <a:cs typeface="Exo Regular"/>
              </a:rPr>
              <a:t>you</a:t>
            </a:r>
            <a:r>
              <a:rPr lang="is-IS" sz="2000" dirty="0" smtClean="0">
                <a:solidFill>
                  <a:schemeClr val="bg1"/>
                </a:solidFill>
                <a:latin typeface="Exo Regular"/>
                <a:cs typeface="Exo Regular"/>
              </a:rPr>
              <a:t>…</a:t>
            </a:r>
          </a:p>
          <a:p>
            <a:pPr marL="0" indent="0">
              <a:buNone/>
            </a:pPr>
            <a:endParaRPr lang="is-IS" sz="2000" baseline="30000" dirty="0">
              <a:solidFill>
                <a:schemeClr val="bg1"/>
              </a:solidFill>
              <a:latin typeface="Exo Regular"/>
              <a:cs typeface="Exo Regular"/>
            </a:endParaRPr>
          </a:p>
          <a:p>
            <a:pPr marL="0" indent="0">
              <a:buNone/>
            </a:pPr>
            <a:r>
              <a:rPr lang="en-GB" sz="2000" baseline="30000" dirty="0" smtClean="0">
                <a:solidFill>
                  <a:schemeClr val="bg1"/>
                </a:solidFill>
                <a:latin typeface="Exo Regular"/>
                <a:cs typeface="Exo Regular"/>
              </a:rPr>
              <a:t>10</a:t>
            </a:r>
            <a:r>
              <a:rPr lang="en-GB" sz="2000" baseline="30000" dirty="0">
                <a:solidFill>
                  <a:schemeClr val="bg1"/>
                </a:solidFill>
                <a:latin typeface="Exo Regular"/>
                <a:cs typeface="Exo Regular"/>
              </a:rPr>
              <a:t> </a:t>
            </a:r>
            <a:r>
              <a:rPr lang="en-GB" sz="2000" b="1" dirty="0">
                <a:solidFill>
                  <a:schemeClr val="bg1"/>
                </a:solidFill>
                <a:latin typeface="Exo Regular"/>
                <a:cs typeface="Exo Regular"/>
              </a:rPr>
              <a:t>on the day he comes to be glorified </a:t>
            </a:r>
            <a:r>
              <a:rPr lang="en-GB" sz="2000" dirty="0">
                <a:solidFill>
                  <a:schemeClr val="bg1"/>
                </a:solidFill>
                <a:latin typeface="Exo Regular"/>
                <a:cs typeface="Exo Regular"/>
              </a:rPr>
              <a:t>in his holy people and to be marvelled at among all those who have believed. </a:t>
            </a:r>
            <a:endParaRPr lang="en-GB" sz="2000" b="1" dirty="0">
              <a:solidFill>
                <a:schemeClr val="bg1"/>
              </a:solidFill>
              <a:latin typeface="Exo Regular"/>
              <a:cs typeface="Exo Regular"/>
            </a:endParaRPr>
          </a:p>
        </p:txBody>
      </p:sp>
    </p:spTree>
    <p:extLst>
      <p:ext uri="{BB962C8B-B14F-4D97-AF65-F5344CB8AC3E}">
        <p14:creationId xmlns:p14="http://schemas.microsoft.com/office/powerpoint/2010/main" val="24692563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2. The PRIORITY of his prayers </a:t>
            </a:r>
          </a:p>
          <a:p>
            <a:pPr lvl="1">
              <a:buFont typeface="Wingdings" charset="2"/>
              <a:buChar char="Ø"/>
            </a:pPr>
            <a:r>
              <a:rPr lang="en-GB" sz="2400" dirty="0" smtClean="0">
                <a:solidFill>
                  <a:srgbClr val="FFFF00"/>
                </a:solidFill>
                <a:latin typeface="Exo Regular"/>
                <a:cs typeface="Exo Regular"/>
              </a:rPr>
              <a:t>God’s Glory through His Fruitful People</a:t>
            </a:r>
          </a:p>
          <a:p>
            <a:pPr marL="0" indent="0">
              <a:buNone/>
            </a:pPr>
            <a:endParaRPr lang="en-GB" sz="2000" baseline="30000" dirty="0" smtClean="0">
              <a:solidFill>
                <a:schemeClr val="bg1"/>
              </a:solidFill>
              <a:latin typeface="Exo Regular"/>
              <a:cs typeface="Exo Regular"/>
            </a:endParaRPr>
          </a:p>
          <a:p>
            <a:pPr marL="0" indent="0">
              <a:buNone/>
            </a:pPr>
            <a:r>
              <a:rPr lang="en-GB" sz="2000" baseline="30000" dirty="0" smtClean="0">
                <a:solidFill>
                  <a:schemeClr val="bg1"/>
                </a:solidFill>
                <a:latin typeface="Exo Regular"/>
                <a:cs typeface="Exo Regular"/>
              </a:rPr>
              <a:t>11</a:t>
            </a:r>
            <a:r>
              <a:rPr lang="en-GB" sz="2000" baseline="30000" dirty="0">
                <a:solidFill>
                  <a:schemeClr val="bg1"/>
                </a:solidFill>
                <a:latin typeface="Exo Regular"/>
                <a:cs typeface="Exo Regular"/>
              </a:rPr>
              <a:t> </a:t>
            </a:r>
            <a:r>
              <a:rPr lang="en-GB" sz="2000" dirty="0">
                <a:solidFill>
                  <a:srgbClr val="FFFFFF"/>
                </a:solidFill>
                <a:latin typeface="Exo Regular"/>
                <a:cs typeface="Exo Regular"/>
              </a:rPr>
              <a:t>With this in mind</a:t>
            </a:r>
            <a:r>
              <a:rPr lang="en-GB" sz="2000" dirty="0">
                <a:solidFill>
                  <a:schemeClr val="bg1"/>
                </a:solidFill>
                <a:latin typeface="Exo Regular"/>
                <a:cs typeface="Exo Regular"/>
              </a:rPr>
              <a:t>, we constantly pray for </a:t>
            </a:r>
            <a:r>
              <a:rPr lang="en-GB" sz="2000" dirty="0" smtClean="0">
                <a:solidFill>
                  <a:schemeClr val="bg1"/>
                </a:solidFill>
                <a:latin typeface="Exo Regular"/>
                <a:cs typeface="Exo Regular"/>
              </a:rPr>
              <a:t>you</a:t>
            </a:r>
            <a:r>
              <a:rPr lang="en-GB" sz="2000" dirty="0">
                <a:solidFill>
                  <a:schemeClr val="bg1"/>
                </a:solidFill>
                <a:latin typeface="Exo Regular"/>
                <a:cs typeface="Exo Regular"/>
              </a:rPr>
              <a:t>, that our God may make you worthy of his calling, and that by his power he may bring to fruition your every desire for goodness and your every deed prompted by faith. </a:t>
            </a:r>
            <a:r>
              <a:rPr lang="en-GB" sz="2000" baseline="30000" dirty="0">
                <a:solidFill>
                  <a:schemeClr val="bg1"/>
                </a:solidFill>
                <a:latin typeface="Exo Regular"/>
                <a:cs typeface="Exo Regular"/>
              </a:rPr>
              <a:t>12 </a:t>
            </a:r>
            <a:r>
              <a:rPr lang="en-GB" sz="2000" b="1" dirty="0">
                <a:solidFill>
                  <a:schemeClr val="bg1"/>
                </a:solidFill>
                <a:latin typeface="Exo Regular"/>
                <a:cs typeface="Exo Regular"/>
              </a:rPr>
              <a:t>We pray this so that the name of our Lord Jesus may be glorified in you</a:t>
            </a:r>
            <a:r>
              <a:rPr lang="en-GB" sz="2000" dirty="0">
                <a:solidFill>
                  <a:schemeClr val="bg1"/>
                </a:solidFill>
                <a:latin typeface="Exo Regular"/>
                <a:cs typeface="Exo Regular"/>
              </a:rPr>
              <a:t>, and you in him, according to the grace of our God and the Lord Jesus Christ.</a:t>
            </a:r>
          </a:p>
          <a:p>
            <a:pPr marL="0" indent="0">
              <a:buNone/>
            </a:pPr>
            <a:endParaRPr lang="is-IS" sz="2000" dirty="0" smtClean="0">
              <a:solidFill>
                <a:schemeClr val="bg1"/>
              </a:solidFill>
              <a:latin typeface="Exo Regular"/>
              <a:cs typeface="Exo Regular"/>
            </a:endParaRPr>
          </a:p>
        </p:txBody>
      </p:sp>
    </p:spTree>
    <p:extLst>
      <p:ext uri="{BB962C8B-B14F-4D97-AF65-F5344CB8AC3E}">
        <p14:creationId xmlns:p14="http://schemas.microsoft.com/office/powerpoint/2010/main" val="15484259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2. The PRIORITY of his prayers </a:t>
            </a:r>
          </a:p>
          <a:p>
            <a:pPr lvl="1">
              <a:buFont typeface="Wingdings" charset="2"/>
              <a:buChar char="Ø"/>
            </a:pPr>
            <a:r>
              <a:rPr lang="en-GB" sz="2400" dirty="0" smtClean="0">
                <a:solidFill>
                  <a:srgbClr val="FFFF00"/>
                </a:solidFill>
                <a:latin typeface="Exo Regular"/>
                <a:cs typeface="Exo Regular"/>
              </a:rPr>
              <a:t>God’s Glory through His Fruitful People</a:t>
            </a:r>
          </a:p>
          <a:p>
            <a:pPr marL="0" indent="0">
              <a:buNone/>
            </a:pPr>
            <a:endParaRPr lang="en-GB" sz="2000" baseline="30000" dirty="0" smtClean="0">
              <a:solidFill>
                <a:schemeClr val="bg1"/>
              </a:solidFill>
              <a:latin typeface="Exo Regular"/>
              <a:cs typeface="Exo Regular"/>
            </a:endParaRPr>
          </a:p>
          <a:p>
            <a:pPr marL="0" indent="0">
              <a:buNone/>
            </a:pPr>
            <a:r>
              <a:rPr lang="en-GB" sz="2000" b="1" dirty="0" smtClean="0">
                <a:solidFill>
                  <a:schemeClr val="bg1"/>
                </a:solidFill>
                <a:latin typeface="Exo Regular"/>
                <a:cs typeface="Exo Regular"/>
              </a:rPr>
              <a:t>DA Carson</a:t>
            </a:r>
            <a:r>
              <a:rPr lang="en-GB" sz="2000" dirty="0" smtClean="0">
                <a:solidFill>
                  <a:schemeClr val="bg1"/>
                </a:solidFill>
                <a:latin typeface="Exo Regular"/>
                <a:cs typeface="Exo Regular"/>
              </a:rPr>
              <a:t>: ‘our </a:t>
            </a:r>
            <a:r>
              <a:rPr lang="en-GB" sz="2000" dirty="0">
                <a:solidFill>
                  <a:schemeClr val="bg1"/>
                </a:solidFill>
                <a:latin typeface="Exo Regular"/>
                <a:cs typeface="Exo Regular"/>
              </a:rPr>
              <a:t>chief concern in petition must not be that we might be successful, wealthy, popular, healthy, brilliant, triumphant, happy, or beautiful. Still less does Paul encourage us to pray that all our problems will disappear. Paul’s prayer is constrained by the framework he brings to it; he prays for more signs of grace for which he has already thanked God, and he prays with eternity’s values in view.’</a:t>
            </a:r>
          </a:p>
          <a:p>
            <a:pPr marL="0" indent="0">
              <a:buNone/>
            </a:pPr>
            <a:endParaRPr lang="is-IS" sz="2000" dirty="0" smtClean="0">
              <a:solidFill>
                <a:schemeClr val="bg1"/>
              </a:solidFill>
              <a:latin typeface="Exo Regular"/>
              <a:cs typeface="Exo Regular"/>
            </a:endParaRPr>
          </a:p>
        </p:txBody>
      </p:sp>
    </p:spTree>
    <p:extLst>
      <p:ext uri="{BB962C8B-B14F-4D97-AF65-F5344CB8AC3E}">
        <p14:creationId xmlns:p14="http://schemas.microsoft.com/office/powerpoint/2010/main" val="23125279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3. The POWER he looks to</a:t>
            </a:r>
          </a:p>
          <a:p>
            <a:pPr marL="914400" lvl="1" indent="-514350">
              <a:buFont typeface="Wingdings" charset="2"/>
              <a:buChar char="Ø"/>
            </a:pPr>
            <a:r>
              <a:rPr lang="en-GB" sz="2000" dirty="0" smtClean="0">
                <a:solidFill>
                  <a:srgbClr val="FFFF00"/>
                </a:solidFill>
                <a:latin typeface="Exo Regular"/>
                <a:cs typeface="Exo Regular"/>
              </a:rPr>
              <a:t>The Grace of God</a:t>
            </a:r>
          </a:p>
          <a:p>
            <a:pPr marL="0" indent="0">
              <a:buNone/>
            </a:pPr>
            <a:endParaRPr lang="en-GB" sz="2000" baseline="30000" dirty="0" smtClean="0">
              <a:solidFill>
                <a:schemeClr val="bg1"/>
              </a:solidFill>
              <a:latin typeface="Exo Regular"/>
              <a:cs typeface="Exo Regular"/>
            </a:endParaRPr>
          </a:p>
          <a:p>
            <a:pPr marL="0" indent="0">
              <a:buNone/>
            </a:pPr>
            <a:r>
              <a:rPr lang="en-GB" sz="2000" baseline="30000" dirty="0" smtClean="0">
                <a:solidFill>
                  <a:schemeClr val="bg1"/>
                </a:solidFill>
                <a:latin typeface="Exo Regular"/>
                <a:cs typeface="Exo Regular"/>
              </a:rPr>
              <a:t>11</a:t>
            </a:r>
            <a:r>
              <a:rPr lang="en-GB" sz="2000" baseline="30000" dirty="0">
                <a:solidFill>
                  <a:schemeClr val="bg1"/>
                </a:solidFill>
                <a:latin typeface="Exo Regular"/>
                <a:cs typeface="Exo Regular"/>
              </a:rPr>
              <a:t> </a:t>
            </a:r>
            <a:r>
              <a:rPr lang="en-GB" sz="2000" dirty="0">
                <a:solidFill>
                  <a:srgbClr val="FFFFFF"/>
                </a:solidFill>
                <a:latin typeface="Exo Regular"/>
                <a:cs typeface="Exo Regular"/>
              </a:rPr>
              <a:t>With this in mind</a:t>
            </a:r>
            <a:r>
              <a:rPr lang="en-GB" sz="2000" dirty="0">
                <a:solidFill>
                  <a:schemeClr val="bg1"/>
                </a:solidFill>
                <a:latin typeface="Exo Regular"/>
                <a:cs typeface="Exo Regular"/>
              </a:rPr>
              <a:t>, we constantly pray for </a:t>
            </a:r>
            <a:r>
              <a:rPr lang="en-GB" sz="2000" dirty="0" smtClean="0">
                <a:solidFill>
                  <a:schemeClr val="bg1"/>
                </a:solidFill>
                <a:latin typeface="Exo Regular"/>
                <a:cs typeface="Exo Regular"/>
              </a:rPr>
              <a:t>you</a:t>
            </a:r>
            <a:r>
              <a:rPr lang="en-GB" sz="2000" dirty="0">
                <a:solidFill>
                  <a:schemeClr val="bg1"/>
                </a:solidFill>
                <a:latin typeface="Exo Regular"/>
                <a:cs typeface="Exo Regular"/>
              </a:rPr>
              <a:t>, that our God may make you worthy of his calling, and that by his power he may bring to fruition your every desire for goodness and your every deed prompted by faith. </a:t>
            </a:r>
            <a:r>
              <a:rPr lang="en-GB" sz="2000" baseline="30000" dirty="0">
                <a:solidFill>
                  <a:schemeClr val="bg1"/>
                </a:solidFill>
                <a:latin typeface="Exo Regular"/>
                <a:cs typeface="Exo Regular"/>
              </a:rPr>
              <a:t>12 </a:t>
            </a:r>
            <a:r>
              <a:rPr lang="en-GB" sz="2000" dirty="0">
                <a:solidFill>
                  <a:schemeClr val="bg1"/>
                </a:solidFill>
                <a:latin typeface="Exo Regular"/>
                <a:cs typeface="Exo Regular"/>
              </a:rPr>
              <a:t>We pray this so that the name of our Lord Jesus may be glorified in you, and you in him, </a:t>
            </a:r>
            <a:r>
              <a:rPr lang="en-GB" sz="2000" b="1" dirty="0">
                <a:solidFill>
                  <a:schemeClr val="bg1"/>
                </a:solidFill>
                <a:latin typeface="Exo Regular"/>
                <a:cs typeface="Exo Regular"/>
              </a:rPr>
              <a:t>according to the grace of our God and the Lord Jesus Christ</a:t>
            </a:r>
            <a:r>
              <a:rPr lang="en-GB" sz="2000" dirty="0">
                <a:solidFill>
                  <a:schemeClr val="bg1"/>
                </a:solidFill>
                <a:latin typeface="Exo Regular"/>
                <a:cs typeface="Exo Regular"/>
              </a:rPr>
              <a:t>.</a:t>
            </a:r>
          </a:p>
          <a:p>
            <a:pPr marL="0" indent="0">
              <a:buNone/>
            </a:pPr>
            <a:endParaRPr lang="is-IS" sz="2000" dirty="0" smtClean="0">
              <a:solidFill>
                <a:schemeClr val="bg1"/>
              </a:solidFill>
              <a:latin typeface="Exo Regular"/>
              <a:cs typeface="Exo Regular"/>
            </a:endParaRPr>
          </a:p>
        </p:txBody>
      </p:sp>
    </p:spTree>
    <p:extLst>
      <p:ext uri="{BB962C8B-B14F-4D97-AF65-F5344CB8AC3E}">
        <p14:creationId xmlns:p14="http://schemas.microsoft.com/office/powerpoint/2010/main" val="11431879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3. The POWER he looks to</a:t>
            </a:r>
          </a:p>
          <a:p>
            <a:pPr marL="914400" lvl="1" indent="-514350">
              <a:buFont typeface="Wingdings" charset="2"/>
              <a:buChar char="Ø"/>
            </a:pPr>
            <a:r>
              <a:rPr lang="en-GB" sz="2000" dirty="0" smtClean="0">
                <a:solidFill>
                  <a:srgbClr val="FFFF00"/>
                </a:solidFill>
                <a:latin typeface="Exo Regular"/>
                <a:cs typeface="Exo Regular"/>
              </a:rPr>
              <a:t>The Grace of God</a:t>
            </a:r>
          </a:p>
          <a:p>
            <a:pPr marL="0" indent="0">
              <a:buNone/>
            </a:pPr>
            <a:endParaRPr lang="en-GB" sz="2000" baseline="30000" dirty="0" smtClean="0">
              <a:solidFill>
                <a:schemeClr val="bg1"/>
              </a:solidFill>
              <a:latin typeface="Exo Regular"/>
              <a:cs typeface="Exo Regular"/>
            </a:endParaRPr>
          </a:p>
          <a:p>
            <a:pPr marL="0" indent="0">
              <a:buNone/>
            </a:pPr>
            <a:r>
              <a:rPr lang="en-GB" sz="2000" baseline="30000" dirty="0" smtClean="0">
                <a:solidFill>
                  <a:schemeClr val="bg1"/>
                </a:solidFill>
                <a:latin typeface="Exo Regular"/>
                <a:cs typeface="Exo Regular"/>
              </a:rPr>
              <a:t>11</a:t>
            </a:r>
            <a:r>
              <a:rPr lang="en-GB" sz="2000" baseline="30000" dirty="0">
                <a:solidFill>
                  <a:schemeClr val="bg1"/>
                </a:solidFill>
                <a:latin typeface="Exo Regular"/>
                <a:cs typeface="Exo Regular"/>
              </a:rPr>
              <a:t> </a:t>
            </a:r>
            <a:r>
              <a:rPr lang="en-GB" sz="2000" dirty="0">
                <a:solidFill>
                  <a:srgbClr val="FFFFFF"/>
                </a:solidFill>
                <a:latin typeface="Exo Regular"/>
                <a:cs typeface="Exo Regular"/>
              </a:rPr>
              <a:t>With this in mind</a:t>
            </a:r>
            <a:r>
              <a:rPr lang="en-GB" sz="2000" dirty="0">
                <a:solidFill>
                  <a:schemeClr val="bg1"/>
                </a:solidFill>
                <a:latin typeface="Exo Regular"/>
                <a:cs typeface="Exo Regular"/>
              </a:rPr>
              <a:t>, we constantly pray for </a:t>
            </a:r>
            <a:r>
              <a:rPr lang="en-GB" sz="2000" dirty="0" smtClean="0">
                <a:solidFill>
                  <a:schemeClr val="bg1"/>
                </a:solidFill>
                <a:latin typeface="Exo Regular"/>
                <a:cs typeface="Exo Regular"/>
              </a:rPr>
              <a:t>you</a:t>
            </a:r>
            <a:r>
              <a:rPr lang="en-GB" sz="2000" dirty="0">
                <a:solidFill>
                  <a:schemeClr val="bg1"/>
                </a:solidFill>
                <a:latin typeface="Exo Regular"/>
                <a:cs typeface="Exo Regular"/>
              </a:rPr>
              <a:t>, that our God may make you worthy of his </a:t>
            </a:r>
            <a:r>
              <a:rPr lang="en-GB" sz="2000" dirty="0" smtClean="0">
                <a:solidFill>
                  <a:schemeClr val="bg1"/>
                </a:solidFill>
                <a:latin typeface="Exo Regular"/>
                <a:cs typeface="Exo Regular"/>
              </a:rPr>
              <a:t>calling</a:t>
            </a:r>
            <a:r>
              <a:rPr lang="is-IS" sz="2000" dirty="0" smtClean="0">
                <a:solidFill>
                  <a:schemeClr val="bg1"/>
                </a:solidFill>
                <a:latin typeface="Exo Regular"/>
                <a:cs typeface="Exo Regular"/>
              </a:rPr>
              <a:t>… </a:t>
            </a:r>
            <a:r>
              <a:rPr lang="en-GB" sz="2000" b="1" dirty="0" smtClean="0">
                <a:solidFill>
                  <a:schemeClr val="bg1"/>
                </a:solidFill>
                <a:latin typeface="Exo Regular"/>
                <a:cs typeface="Exo Regular"/>
              </a:rPr>
              <a:t>according </a:t>
            </a:r>
            <a:r>
              <a:rPr lang="en-GB" sz="2000" b="1" dirty="0">
                <a:solidFill>
                  <a:schemeClr val="bg1"/>
                </a:solidFill>
                <a:latin typeface="Exo Regular"/>
                <a:cs typeface="Exo Regular"/>
              </a:rPr>
              <a:t>to the grace of our God and the Lord Jesus Christ</a:t>
            </a:r>
            <a:r>
              <a:rPr lang="en-GB" sz="2000" dirty="0" smtClean="0">
                <a:solidFill>
                  <a:schemeClr val="bg1"/>
                </a:solidFill>
                <a:latin typeface="Exo Regular"/>
                <a:cs typeface="Exo Regular"/>
              </a:rPr>
              <a:t>.</a:t>
            </a:r>
          </a:p>
          <a:p>
            <a:pPr marL="0" indent="0">
              <a:buNone/>
            </a:pPr>
            <a:endParaRPr lang="en-GB" sz="2000" dirty="0">
              <a:solidFill>
                <a:schemeClr val="bg1"/>
              </a:solidFill>
              <a:latin typeface="Exo Regular"/>
              <a:cs typeface="Exo Regular"/>
            </a:endParaRPr>
          </a:p>
          <a:p>
            <a:pPr marL="0" indent="0">
              <a:buNone/>
            </a:pPr>
            <a:r>
              <a:rPr lang="en-GB" sz="2400" b="1" baseline="30000" dirty="0">
                <a:solidFill>
                  <a:schemeClr val="bg1"/>
                </a:solidFill>
                <a:latin typeface="Exo Regular"/>
                <a:cs typeface="Exo Regular"/>
              </a:rPr>
              <a:t>13 </a:t>
            </a:r>
            <a:r>
              <a:rPr lang="en-GB" sz="2400" b="1" dirty="0">
                <a:solidFill>
                  <a:schemeClr val="bg1"/>
                </a:solidFill>
                <a:latin typeface="Exo Regular"/>
                <a:cs typeface="Exo Regular"/>
              </a:rPr>
              <a:t>for it is God who works in you to will and to act in order to fulfil his good purpose </a:t>
            </a:r>
            <a:r>
              <a:rPr lang="en-GB" sz="2400" b="1" dirty="0" smtClean="0">
                <a:solidFill>
                  <a:schemeClr val="bg1"/>
                </a:solidFill>
                <a:latin typeface="Exo Regular"/>
                <a:cs typeface="Exo Regular"/>
              </a:rPr>
              <a:t>. </a:t>
            </a:r>
            <a:r>
              <a:rPr lang="en-GB" sz="1800" b="1" dirty="0">
                <a:solidFill>
                  <a:schemeClr val="bg1"/>
                </a:solidFill>
                <a:latin typeface="Exo Regular"/>
                <a:cs typeface="Exo Regular"/>
              </a:rPr>
              <a:t>Phil 2:13 ESV </a:t>
            </a:r>
          </a:p>
          <a:p>
            <a:pPr marL="0" indent="0">
              <a:buNone/>
            </a:pPr>
            <a:endParaRPr lang="is-IS" sz="2000" dirty="0" smtClean="0">
              <a:solidFill>
                <a:schemeClr val="bg1"/>
              </a:solidFill>
              <a:latin typeface="Exo Regular"/>
              <a:cs typeface="Exo Regular"/>
            </a:endParaRPr>
          </a:p>
        </p:txBody>
      </p:sp>
    </p:spTree>
    <p:extLst>
      <p:ext uri="{BB962C8B-B14F-4D97-AF65-F5344CB8AC3E}">
        <p14:creationId xmlns:p14="http://schemas.microsoft.com/office/powerpoint/2010/main" val="136116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514350" indent="-514350">
              <a:buAutoNum type="arabicPeriod"/>
            </a:pPr>
            <a:r>
              <a:rPr lang="en-GB" sz="2800" b="1" dirty="0" smtClean="0">
                <a:solidFill>
                  <a:schemeClr val="bg1"/>
                </a:solidFill>
                <a:latin typeface="Exo Regular"/>
                <a:cs typeface="Exo Regular"/>
              </a:rPr>
              <a:t>The PERSPECTIVE he has</a:t>
            </a:r>
          </a:p>
          <a:p>
            <a:pPr marL="914400" lvl="1" indent="-514350">
              <a:buFont typeface="Wingdings" charset="2"/>
              <a:buChar char="Ø"/>
            </a:pPr>
            <a:r>
              <a:rPr lang="en-GB" sz="2400" dirty="0" smtClean="0">
                <a:solidFill>
                  <a:schemeClr val="bg1"/>
                </a:solidFill>
                <a:latin typeface="Exo Regular"/>
                <a:cs typeface="Exo Regular"/>
              </a:rPr>
              <a:t>The future coming of Christ</a:t>
            </a:r>
            <a:endParaRPr lang="en-GB" sz="2400"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2. </a:t>
            </a:r>
            <a:r>
              <a:rPr lang="en-GB" sz="2800" b="1" dirty="0" smtClean="0">
                <a:solidFill>
                  <a:schemeClr val="bg1"/>
                </a:solidFill>
                <a:latin typeface="Exo Regular"/>
                <a:cs typeface="Exo Regular"/>
              </a:rPr>
              <a:t>The PRIORITY of his prayers</a:t>
            </a:r>
          </a:p>
          <a:p>
            <a:pPr marL="914400" lvl="1" indent="-514350">
              <a:buFont typeface="Wingdings" charset="2"/>
              <a:buChar char="Ø"/>
            </a:pPr>
            <a:r>
              <a:rPr lang="en-GB" sz="2400" dirty="0">
                <a:solidFill>
                  <a:schemeClr val="bg1"/>
                </a:solidFill>
                <a:latin typeface="Exo Regular"/>
                <a:cs typeface="Exo Regular"/>
              </a:rPr>
              <a:t>God’s Glory through His Fruitful </a:t>
            </a:r>
            <a:r>
              <a:rPr lang="en-GB" sz="2400" dirty="0" smtClean="0">
                <a:solidFill>
                  <a:schemeClr val="bg1"/>
                </a:solidFill>
                <a:latin typeface="Exo Regular"/>
                <a:cs typeface="Exo Regular"/>
              </a:rPr>
              <a:t>People</a:t>
            </a:r>
            <a:endParaRPr lang="en-GB" sz="2800" b="1"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3. The </a:t>
            </a:r>
            <a:r>
              <a:rPr lang="en-GB" sz="2800" b="1" dirty="0" smtClean="0">
                <a:solidFill>
                  <a:schemeClr val="bg1"/>
                </a:solidFill>
                <a:latin typeface="Exo Regular"/>
                <a:cs typeface="Exo Regular"/>
              </a:rPr>
              <a:t>POWER he looks to</a:t>
            </a:r>
          </a:p>
          <a:p>
            <a:pPr marL="914400" lvl="1" indent="-514350">
              <a:buFont typeface="Wingdings" charset="2"/>
              <a:buChar char="Ø"/>
            </a:pPr>
            <a:r>
              <a:rPr lang="en-GB" sz="2400" dirty="0">
                <a:solidFill>
                  <a:schemeClr val="bg1"/>
                </a:solidFill>
                <a:latin typeface="Exo Regular"/>
                <a:cs typeface="Exo Regular"/>
              </a:rPr>
              <a:t>The Grace of </a:t>
            </a:r>
            <a:r>
              <a:rPr lang="en-GB" sz="2400" dirty="0" smtClean="0">
                <a:solidFill>
                  <a:schemeClr val="bg1"/>
                </a:solidFill>
                <a:latin typeface="Exo Regular"/>
                <a:cs typeface="Exo Regular"/>
              </a:rPr>
              <a:t>God</a:t>
            </a:r>
            <a:endParaRPr lang="en-GB" sz="2800" b="1" dirty="0">
              <a:solidFill>
                <a:schemeClr val="bg1"/>
              </a:solidFill>
              <a:latin typeface="Exo Regular"/>
              <a:cs typeface="Exo Regular"/>
            </a:endParaRPr>
          </a:p>
          <a:p>
            <a:pPr marL="0" indent="0">
              <a:buNone/>
            </a:pPr>
            <a:endParaRPr lang="en-GB" sz="2800" b="1" dirty="0" smtClean="0">
              <a:solidFill>
                <a:schemeClr val="bg1"/>
              </a:solidFill>
              <a:latin typeface="Exo Regular"/>
              <a:cs typeface="Exo Regular"/>
            </a:endParaRPr>
          </a:p>
        </p:txBody>
      </p:sp>
    </p:spTree>
    <p:extLst>
      <p:ext uri="{BB962C8B-B14F-4D97-AF65-F5344CB8AC3E}">
        <p14:creationId xmlns:p14="http://schemas.microsoft.com/office/powerpoint/2010/main" val="33046721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800" b="1" dirty="0" smtClean="0">
                <a:solidFill>
                  <a:srgbClr val="FFFF00"/>
                </a:solidFill>
                <a:latin typeface="Exo Regular"/>
                <a:cs typeface="Exo Regular"/>
              </a:rPr>
              <a:t>4</a:t>
            </a:r>
            <a:r>
              <a:rPr lang="en-GB" sz="2800" b="1" dirty="0">
                <a:solidFill>
                  <a:srgbClr val="FFFF00"/>
                </a:solidFill>
                <a:latin typeface="Exo Regular"/>
                <a:cs typeface="Exo Regular"/>
              </a:rPr>
              <a:t>. The PRACTICALITIES of his prayer</a:t>
            </a:r>
          </a:p>
          <a:p>
            <a:pPr marL="914400" lvl="1" indent="-514350">
              <a:buFont typeface="Wingdings" charset="2"/>
              <a:buChar char="Ø"/>
            </a:pPr>
            <a:r>
              <a:rPr lang="en-GB" sz="2000" dirty="0" smtClean="0">
                <a:solidFill>
                  <a:srgbClr val="FFFF00"/>
                </a:solidFill>
                <a:latin typeface="Exo Regular"/>
                <a:cs typeface="Exo Regular"/>
              </a:rPr>
              <a:t>Thankfulness, Faithfulness, Request </a:t>
            </a:r>
          </a:p>
          <a:p>
            <a:pPr marL="0" indent="0">
              <a:buNone/>
            </a:pPr>
            <a:endParaRPr lang="en-GB" sz="2000" baseline="30000" dirty="0" smtClean="0">
              <a:solidFill>
                <a:schemeClr val="bg1"/>
              </a:solidFill>
              <a:latin typeface="Exo Regular"/>
              <a:cs typeface="Exo Regular"/>
            </a:endParaRPr>
          </a:p>
          <a:p>
            <a:pPr marL="0" indent="0">
              <a:buNone/>
            </a:pPr>
            <a:r>
              <a:rPr lang="en-GB" sz="1600" baseline="30000" dirty="0" smtClean="0">
                <a:solidFill>
                  <a:schemeClr val="bg1"/>
                </a:solidFill>
                <a:latin typeface="Exo Regular"/>
                <a:cs typeface="Exo Regular"/>
              </a:rPr>
              <a:t>13</a:t>
            </a:r>
            <a:r>
              <a:rPr lang="en-GB" sz="1600" baseline="30000" dirty="0">
                <a:solidFill>
                  <a:schemeClr val="bg1"/>
                </a:solidFill>
                <a:latin typeface="Exo Regular"/>
                <a:cs typeface="Exo Regular"/>
              </a:rPr>
              <a:t> </a:t>
            </a:r>
            <a:r>
              <a:rPr lang="en-GB" sz="1600" dirty="0">
                <a:solidFill>
                  <a:schemeClr val="bg1"/>
                </a:solidFill>
                <a:latin typeface="Exo Regular"/>
                <a:cs typeface="Exo Regular"/>
              </a:rPr>
              <a:t>We ought always to </a:t>
            </a:r>
            <a:r>
              <a:rPr lang="en-GB" sz="1600" b="1" dirty="0">
                <a:solidFill>
                  <a:schemeClr val="bg1"/>
                </a:solidFill>
                <a:latin typeface="Exo Regular"/>
                <a:cs typeface="Exo Regular"/>
              </a:rPr>
              <a:t>thank God for you</a:t>
            </a:r>
            <a:r>
              <a:rPr lang="en-GB" sz="1600" dirty="0">
                <a:solidFill>
                  <a:schemeClr val="bg1"/>
                </a:solidFill>
                <a:latin typeface="Exo Regular"/>
                <a:cs typeface="Exo Regular"/>
              </a:rPr>
              <a:t>, brothers and sisters,</a:t>
            </a:r>
            <a:r>
              <a:rPr lang="en-GB" sz="1600" baseline="30000" dirty="0">
                <a:solidFill>
                  <a:schemeClr val="bg1"/>
                </a:solidFill>
                <a:latin typeface="Exo Regular"/>
                <a:cs typeface="Exo Regular"/>
              </a:rPr>
              <a:t> </a:t>
            </a:r>
            <a:r>
              <a:rPr lang="en-GB" sz="1600" dirty="0">
                <a:solidFill>
                  <a:schemeClr val="bg1"/>
                </a:solidFill>
                <a:latin typeface="Exo Regular"/>
                <a:cs typeface="Exo Regular"/>
              </a:rPr>
              <a:t>and rightly so, because </a:t>
            </a:r>
            <a:r>
              <a:rPr lang="en-GB" sz="1600" b="1" dirty="0">
                <a:solidFill>
                  <a:schemeClr val="bg1"/>
                </a:solidFill>
                <a:latin typeface="Exo Regular"/>
                <a:cs typeface="Exo Regular"/>
              </a:rPr>
              <a:t>your faith is growing </a:t>
            </a:r>
            <a:r>
              <a:rPr lang="en-GB" sz="1600" dirty="0">
                <a:solidFill>
                  <a:schemeClr val="bg1"/>
                </a:solidFill>
                <a:latin typeface="Exo Regular"/>
                <a:cs typeface="Exo Regular"/>
              </a:rPr>
              <a:t>more and more, and </a:t>
            </a:r>
            <a:r>
              <a:rPr lang="en-GB" sz="1600" b="1" dirty="0">
                <a:solidFill>
                  <a:schemeClr val="bg1"/>
                </a:solidFill>
                <a:latin typeface="Exo Regular"/>
                <a:cs typeface="Exo Regular"/>
              </a:rPr>
              <a:t>the love all of you have for one another is increasing</a:t>
            </a:r>
            <a:r>
              <a:rPr lang="en-GB" sz="1600" b="1" dirty="0" smtClean="0">
                <a:solidFill>
                  <a:schemeClr val="bg1"/>
                </a:solidFill>
                <a:latin typeface="Exo Regular"/>
                <a:cs typeface="Exo Regular"/>
              </a:rPr>
              <a:t>.</a:t>
            </a:r>
            <a:r>
              <a:rPr lang="en-GB" sz="1600" dirty="0" smtClean="0">
                <a:solidFill>
                  <a:schemeClr val="bg1"/>
                </a:solidFill>
                <a:latin typeface="Exo Regular"/>
                <a:cs typeface="Exo Regular"/>
              </a:rPr>
              <a:t> </a:t>
            </a:r>
            <a:r>
              <a:rPr lang="en-GB" sz="1600" baseline="30000" dirty="0">
                <a:solidFill>
                  <a:schemeClr val="bg1"/>
                </a:solidFill>
                <a:latin typeface="Exo Regular"/>
                <a:cs typeface="Exo Regular"/>
              </a:rPr>
              <a:t>4 </a:t>
            </a:r>
            <a:r>
              <a:rPr lang="en-GB" sz="1600" dirty="0">
                <a:solidFill>
                  <a:schemeClr val="bg1"/>
                </a:solidFill>
                <a:latin typeface="Exo Regular"/>
                <a:cs typeface="Exo Regular"/>
              </a:rPr>
              <a:t>Therefore, among God’s churches we boast about your </a:t>
            </a:r>
            <a:r>
              <a:rPr lang="en-GB" sz="1600" b="1" dirty="0">
                <a:solidFill>
                  <a:schemeClr val="bg1"/>
                </a:solidFill>
                <a:latin typeface="Exo Regular"/>
                <a:cs typeface="Exo Regular"/>
              </a:rPr>
              <a:t>perseverance and faith in all the persecutions and trials you are enduring</a:t>
            </a:r>
            <a:r>
              <a:rPr lang="en-GB" sz="1600" b="1" dirty="0" smtClean="0">
                <a:solidFill>
                  <a:schemeClr val="bg1"/>
                </a:solidFill>
                <a:latin typeface="Exo Regular"/>
                <a:cs typeface="Exo Regular"/>
              </a:rPr>
              <a:t>.</a:t>
            </a:r>
          </a:p>
          <a:p>
            <a:pPr marL="0" indent="0">
              <a:buNone/>
            </a:pPr>
            <a:endParaRPr lang="en-GB" sz="1600" dirty="0">
              <a:solidFill>
                <a:schemeClr val="bg1"/>
              </a:solidFill>
              <a:latin typeface="Exo Regular"/>
              <a:cs typeface="Exo Regular"/>
            </a:endParaRPr>
          </a:p>
          <a:p>
            <a:pPr marL="0" indent="0">
              <a:buNone/>
            </a:pPr>
            <a:r>
              <a:rPr lang="en-GB" sz="1600" baseline="30000" dirty="0">
                <a:solidFill>
                  <a:schemeClr val="bg1"/>
                </a:solidFill>
                <a:latin typeface="Exo Regular"/>
                <a:cs typeface="Exo Regular"/>
              </a:rPr>
              <a:t>5 </a:t>
            </a:r>
            <a:r>
              <a:rPr lang="en-GB" sz="1600" dirty="0">
                <a:solidFill>
                  <a:schemeClr val="bg1"/>
                </a:solidFill>
                <a:latin typeface="Exo Regular"/>
                <a:cs typeface="Exo Regular"/>
              </a:rPr>
              <a:t>All this is evidence that God’s judgment is right, and as a result </a:t>
            </a:r>
            <a:r>
              <a:rPr lang="en-GB" sz="1600" b="1" dirty="0">
                <a:solidFill>
                  <a:schemeClr val="bg1"/>
                </a:solidFill>
                <a:latin typeface="Exo Regular"/>
                <a:cs typeface="Exo Regular"/>
              </a:rPr>
              <a:t>you will be counted worthy of the kingdom of God</a:t>
            </a:r>
            <a:r>
              <a:rPr lang="en-GB" sz="1600" dirty="0">
                <a:solidFill>
                  <a:schemeClr val="bg1"/>
                </a:solidFill>
                <a:latin typeface="Exo Regular"/>
                <a:cs typeface="Exo Regular"/>
              </a:rPr>
              <a:t>, for which you are </a:t>
            </a:r>
            <a:r>
              <a:rPr lang="en-GB" sz="1600" dirty="0" smtClean="0">
                <a:solidFill>
                  <a:schemeClr val="bg1"/>
                </a:solidFill>
                <a:latin typeface="Exo Regular"/>
                <a:cs typeface="Exo Regular"/>
              </a:rPr>
              <a:t>suffering</a:t>
            </a:r>
            <a:r>
              <a:rPr lang="is-IS" sz="1600" dirty="0" smtClean="0">
                <a:solidFill>
                  <a:schemeClr val="bg1"/>
                </a:solidFill>
                <a:latin typeface="Exo Regular"/>
                <a:cs typeface="Exo Regular"/>
              </a:rPr>
              <a:t>…</a:t>
            </a:r>
            <a:r>
              <a:rPr lang="en-GB" sz="1600" baseline="30000" dirty="0" smtClean="0">
                <a:solidFill>
                  <a:schemeClr val="bg1"/>
                </a:solidFill>
                <a:latin typeface="Exo Regular"/>
                <a:cs typeface="Exo Regular"/>
              </a:rPr>
              <a:t>10</a:t>
            </a:r>
            <a:r>
              <a:rPr lang="en-GB" sz="1600" baseline="30000" dirty="0">
                <a:solidFill>
                  <a:schemeClr val="bg1"/>
                </a:solidFill>
                <a:latin typeface="Exo Regular"/>
                <a:cs typeface="Exo Regular"/>
              </a:rPr>
              <a:t> </a:t>
            </a:r>
            <a:r>
              <a:rPr lang="en-GB" sz="1600" dirty="0">
                <a:solidFill>
                  <a:schemeClr val="bg1"/>
                </a:solidFill>
                <a:latin typeface="Exo Regular"/>
                <a:cs typeface="Exo Regular"/>
              </a:rPr>
              <a:t>on the day he comes to be glorified in his holy people and to be marvelled at among all those who have believed. </a:t>
            </a:r>
            <a:r>
              <a:rPr lang="en-GB" sz="1600" b="1" dirty="0">
                <a:solidFill>
                  <a:schemeClr val="bg1"/>
                </a:solidFill>
                <a:latin typeface="Exo Regular"/>
                <a:cs typeface="Exo Regular"/>
              </a:rPr>
              <a:t>This includes you, because you believed</a:t>
            </a:r>
            <a:r>
              <a:rPr lang="en-GB" sz="1600" dirty="0">
                <a:solidFill>
                  <a:schemeClr val="bg1"/>
                </a:solidFill>
                <a:latin typeface="Exo Regular"/>
                <a:cs typeface="Exo Regular"/>
              </a:rPr>
              <a:t> our testimony to you</a:t>
            </a:r>
            <a:r>
              <a:rPr lang="en-GB" sz="2000" dirty="0" smtClean="0">
                <a:solidFill>
                  <a:schemeClr val="bg1"/>
                </a:solidFill>
                <a:latin typeface="Exo Regular"/>
                <a:cs typeface="Exo Regular"/>
              </a:rPr>
              <a:t>.</a:t>
            </a:r>
          </a:p>
          <a:p>
            <a:pPr marL="0" indent="0">
              <a:buNone/>
            </a:pPr>
            <a:endParaRPr lang="en-GB" sz="2000" dirty="0">
              <a:solidFill>
                <a:schemeClr val="bg1"/>
              </a:solidFill>
              <a:latin typeface="Exo Regular"/>
              <a:cs typeface="Exo Regular"/>
            </a:endParaRPr>
          </a:p>
          <a:p>
            <a:pPr marL="0" indent="0">
              <a:buNone/>
            </a:pPr>
            <a:r>
              <a:rPr lang="en-GB" sz="1600" baseline="30000" dirty="0">
                <a:solidFill>
                  <a:schemeClr val="bg1"/>
                </a:solidFill>
                <a:latin typeface="Exo Regular"/>
                <a:cs typeface="Exo Regular"/>
              </a:rPr>
              <a:t>11 </a:t>
            </a:r>
            <a:r>
              <a:rPr lang="en-GB" sz="1600" dirty="0">
                <a:solidFill>
                  <a:srgbClr val="FFFFFF"/>
                </a:solidFill>
                <a:latin typeface="Exo Regular"/>
                <a:cs typeface="Exo Regular"/>
              </a:rPr>
              <a:t>With this in mind</a:t>
            </a:r>
            <a:r>
              <a:rPr lang="en-GB" sz="1600" dirty="0">
                <a:solidFill>
                  <a:schemeClr val="bg1"/>
                </a:solidFill>
                <a:latin typeface="Exo Regular"/>
                <a:cs typeface="Exo Regular"/>
              </a:rPr>
              <a:t>, </a:t>
            </a:r>
            <a:r>
              <a:rPr lang="en-GB" sz="1600" b="1" dirty="0">
                <a:solidFill>
                  <a:schemeClr val="bg1"/>
                </a:solidFill>
                <a:latin typeface="Exo Regular"/>
                <a:cs typeface="Exo Regular"/>
              </a:rPr>
              <a:t>we constantly pray for you</a:t>
            </a:r>
          </a:p>
          <a:p>
            <a:pPr marL="0" indent="0">
              <a:buNone/>
            </a:pPr>
            <a:endParaRPr lang="is-IS" sz="2000" dirty="0" smtClean="0">
              <a:solidFill>
                <a:schemeClr val="bg1"/>
              </a:solidFill>
              <a:latin typeface="Exo Regular"/>
              <a:cs typeface="Exo Regular"/>
            </a:endParaRPr>
          </a:p>
        </p:txBody>
      </p:sp>
    </p:spTree>
    <p:extLst>
      <p:ext uri="{BB962C8B-B14F-4D97-AF65-F5344CB8AC3E}">
        <p14:creationId xmlns:p14="http://schemas.microsoft.com/office/powerpoint/2010/main" val="122333578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514350" indent="-514350">
              <a:buAutoNum type="arabicPeriod"/>
            </a:pPr>
            <a:r>
              <a:rPr lang="en-GB" sz="2800" b="1" dirty="0" smtClean="0">
                <a:solidFill>
                  <a:schemeClr val="bg1"/>
                </a:solidFill>
                <a:latin typeface="Exo Regular"/>
                <a:cs typeface="Exo Regular"/>
              </a:rPr>
              <a:t>The PERSPECTIVE he has</a:t>
            </a:r>
          </a:p>
          <a:p>
            <a:pPr marL="914400" lvl="1" indent="-514350">
              <a:buFont typeface="Wingdings" charset="2"/>
              <a:buChar char="Ø"/>
            </a:pPr>
            <a:r>
              <a:rPr lang="en-GB" sz="2400" dirty="0" smtClean="0">
                <a:solidFill>
                  <a:schemeClr val="bg1"/>
                </a:solidFill>
                <a:latin typeface="Exo Regular"/>
                <a:cs typeface="Exo Regular"/>
              </a:rPr>
              <a:t>The future coming of Christ</a:t>
            </a:r>
            <a:endParaRPr lang="en-GB" sz="2400"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2. </a:t>
            </a:r>
            <a:r>
              <a:rPr lang="en-GB" sz="2800" b="1" dirty="0" smtClean="0">
                <a:solidFill>
                  <a:schemeClr val="bg1"/>
                </a:solidFill>
                <a:latin typeface="Exo Regular"/>
                <a:cs typeface="Exo Regular"/>
              </a:rPr>
              <a:t>The PRIORITY of his prayers</a:t>
            </a:r>
          </a:p>
          <a:p>
            <a:pPr marL="914400" lvl="1" indent="-514350">
              <a:buFont typeface="Wingdings" charset="2"/>
              <a:buChar char="Ø"/>
            </a:pPr>
            <a:r>
              <a:rPr lang="en-GB" sz="2400" dirty="0">
                <a:solidFill>
                  <a:schemeClr val="bg1"/>
                </a:solidFill>
                <a:latin typeface="Exo Regular"/>
                <a:cs typeface="Exo Regular"/>
              </a:rPr>
              <a:t>God’s Glory through His Fruitful </a:t>
            </a:r>
            <a:r>
              <a:rPr lang="en-GB" sz="2400" dirty="0" smtClean="0">
                <a:solidFill>
                  <a:schemeClr val="bg1"/>
                </a:solidFill>
                <a:latin typeface="Exo Regular"/>
                <a:cs typeface="Exo Regular"/>
              </a:rPr>
              <a:t>People</a:t>
            </a:r>
            <a:endParaRPr lang="en-GB" sz="2800" b="1" dirty="0">
              <a:solidFill>
                <a:schemeClr val="bg1"/>
              </a:solidFill>
              <a:latin typeface="Exo Regular"/>
              <a:cs typeface="Exo Regular"/>
            </a:endParaRPr>
          </a:p>
          <a:p>
            <a:pPr marL="0" indent="0">
              <a:buNone/>
            </a:pPr>
            <a:r>
              <a:rPr lang="en-GB" sz="2800" b="1" dirty="0">
                <a:solidFill>
                  <a:schemeClr val="bg1"/>
                </a:solidFill>
                <a:latin typeface="Exo Regular"/>
                <a:cs typeface="Exo Regular"/>
              </a:rPr>
              <a:t>3. The </a:t>
            </a:r>
            <a:r>
              <a:rPr lang="en-GB" sz="2800" b="1" dirty="0" smtClean="0">
                <a:solidFill>
                  <a:schemeClr val="bg1"/>
                </a:solidFill>
                <a:latin typeface="Exo Regular"/>
                <a:cs typeface="Exo Regular"/>
              </a:rPr>
              <a:t>POWER he looks to</a:t>
            </a:r>
          </a:p>
          <a:p>
            <a:pPr marL="914400" lvl="1" indent="-514350">
              <a:buFont typeface="Wingdings" charset="2"/>
              <a:buChar char="Ø"/>
            </a:pPr>
            <a:r>
              <a:rPr lang="en-GB" sz="2400" dirty="0">
                <a:solidFill>
                  <a:schemeClr val="bg1"/>
                </a:solidFill>
                <a:latin typeface="Exo Regular"/>
                <a:cs typeface="Exo Regular"/>
              </a:rPr>
              <a:t>The Grace of </a:t>
            </a:r>
            <a:r>
              <a:rPr lang="en-GB" sz="2400" dirty="0" smtClean="0">
                <a:solidFill>
                  <a:schemeClr val="bg1"/>
                </a:solidFill>
                <a:latin typeface="Exo Regular"/>
                <a:cs typeface="Exo Regular"/>
              </a:rPr>
              <a:t>God</a:t>
            </a:r>
            <a:endParaRPr lang="en-GB" sz="2800" b="1" dirty="0">
              <a:solidFill>
                <a:schemeClr val="bg1"/>
              </a:solidFill>
              <a:latin typeface="Exo Regular"/>
              <a:cs typeface="Exo Regular"/>
            </a:endParaRPr>
          </a:p>
          <a:p>
            <a:pPr marL="0" indent="0">
              <a:buNone/>
            </a:pPr>
            <a:r>
              <a:rPr lang="en-GB" sz="2800" b="1" dirty="0" smtClean="0">
                <a:solidFill>
                  <a:schemeClr val="bg1"/>
                </a:solidFill>
                <a:latin typeface="Exo Regular"/>
                <a:cs typeface="Exo Regular"/>
              </a:rPr>
              <a:t>4. The PRACTICALITIES of his prayer</a:t>
            </a:r>
          </a:p>
          <a:p>
            <a:pPr marL="914400" lvl="1" indent="-514350">
              <a:buFont typeface="Wingdings" charset="2"/>
              <a:buChar char="Ø"/>
            </a:pPr>
            <a:r>
              <a:rPr lang="en-GB" sz="2400" dirty="0">
                <a:solidFill>
                  <a:schemeClr val="bg1"/>
                </a:solidFill>
                <a:latin typeface="Exo Regular"/>
                <a:cs typeface="Exo Regular"/>
              </a:rPr>
              <a:t>Thankfulness, Faithfulness, Request </a:t>
            </a:r>
          </a:p>
          <a:p>
            <a:pPr marL="0" indent="0">
              <a:buNone/>
            </a:pPr>
            <a:endParaRPr lang="en-GB" sz="2800" b="1" dirty="0" smtClean="0">
              <a:solidFill>
                <a:schemeClr val="bg1"/>
              </a:solidFill>
              <a:latin typeface="Exo Regular"/>
              <a:cs typeface="Exo Regular"/>
            </a:endParaRPr>
          </a:p>
        </p:txBody>
      </p:sp>
    </p:spTree>
    <p:extLst>
      <p:ext uri="{BB962C8B-B14F-4D97-AF65-F5344CB8AC3E}">
        <p14:creationId xmlns:p14="http://schemas.microsoft.com/office/powerpoint/2010/main" val="40295929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ZACH STEWART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6157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425338"/>
          </a:xfrm>
        </p:spPr>
        <p:txBody>
          <a:bodyPr>
            <a:noAutofit/>
          </a:bodyPr>
          <a:lstStyle/>
          <a:p>
            <a:pPr marL="0" indent="0" algn="ctr">
              <a:buNone/>
            </a:pPr>
            <a:r>
              <a:rPr lang="en-GB" sz="1800" b="1" u="sng" dirty="0">
                <a:solidFill>
                  <a:srgbClr val="FFFFFF"/>
                </a:solidFill>
                <a:latin typeface="Exo Regular"/>
                <a:cs typeface="Exo Regular"/>
              </a:rPr>
              <a:t>PRAYING TIPS</a:t>
            </a:r>
            <a:endParaRPr lang="en-GB" sz="1800" dirty="0">
              <a:solidFill>
                <a:srgbClr val="FFFFFF"/>
              </a:solidFill>
              <a:latin typeface="Exo Regular"/>
              <a:cs typeface="Exo Regular"/>
            </a:endParaRPr>
          </a:p>
          <a:p>
            <a:pPr lvl="0">
              <a:buAutoNum type="arabicParenR"/>
            </a:pPr>
            <a:r>
              <a:rPr lang="en-GB" sz="1800" b="1" dirty="0" smtClean="0">
                <a:solidFill>
                  <a:srgbClr val="FFFFFF"/>
                </a:solidFill>
                <a:latin typeface="Exo Regular"/>
                <a:cs typeface="Exo Regular"/>
              </a:rPr>
              <a:t>Pick 2 people</a:t>
            </a:r>
            <a:endParaRPr lang="en-GB" sz="1800" dirty="0">
              <a:solidFill>
                <a:srgbClr val="FFFFFF"/>
              </a:solidFill>
              <a:latin typeface="Exo Regular"/>
              <a:cs typeface="Exo Regular"/>
            </a:endParaRPr>
          </a:p>
          <a:p>
            <a:pPr>
              <a:buFont typeface="Wingdings" charset="2"/>
              <a:buChar char="Ø"/>
            </a:pPr>
            <a:r>
              <a:rPr lang="en-GB" sz="1600" dirty="0" smtClean="0">
                <a:solidFill>
                  <a:srgbClr val="FFFFFF"/>
                </a:solidFill>
                <a:latin typeface="Exo Regular"/>
                <a:cs typeface="Exo Regular"/>
              </a:rPr>
              <a:t>e.g</a:t>
            </a:r>
            <a:r>
              <a:rPr lang="en-GB" sz="1600" dirty="0">
                <a:solidFill>
                  <a:srgbClr val="FFFFFF"/>
                </a:solidFill>
                <a:latin typeface="Exo Regular"/>
                <a:cs typeface="Exo Regular"/>
              </a:rPr>
              <a:t>. a family member/housemate/colleague and your Life Group </a:t>
            </a:r>
          </a:p>
          <a:p>
            <a:pPr marL="0" indent="0">
              <a:buNone/>
            </a:pPr>
            <a:r>
              <a:rPr lang="en-GB" sz="1800" dirty="0">
                <a:solidFill>
                  <a:srgbClr val="FFFFFF"/>
                </a:solidFill>
                <a:latin typeface="Exo Regular"/>
                <a:cs typeface="Exo Regular"/>
              </a:rPr>
              <a:t> </a:t>
            </a:r>
          </a:p>
          <a:p>
            <a:pPr marL="0" lvl="0" indent="0">
              <a:buNone/>
            </a:pPr>
            <a:r>
              <a:rPr lang="en-GB" sz="1800" b="1" dirty="0" smtClean="0">
                <a:solidFill>
                  <a:srgbClr val="FFFFFF"/>
                </a:solidFill>
                <a:latin typeface="Exo Regular"/>
                <a:cs typeface="Exo Regular"/>
              </a:rPr>
              <a:t>2) Give </a:t>
            </a:r>
            <a:r>
              <a:rPr lang="en-GB" sz="1800" b="1" dirty="0">
                <a:solidFill>
                  <a:srgbClr val="FFFFFF"/>
                </a:solidFill>
                <a:latin typeface="Exo Regular"/>
                <a:cs typeface="Exo Regular"/>
              </a:rPr>
              <a:t>thanks to God for </a:t>
            </a:r>
            <a:r>
              <a:rPr lang="en-GB" sz="1800" b="1" u="sng" dirty="0">
                <a:solidFill>
                  <a:srgbClr val="FFFFFF"/>
                </a:solidFill>
                <a:latin typeface="Exo Regular"/>
                <a:cs typeface="Exo Regular"/>
              </a:rPr>
              <a:t>specific</a:t>
            </a:r>
            <a:r>
              <a:rPr lang="en-GB" sz="1800" b="1" dirty="0">
                <a:solidFill>
                  <a:srgbClr val="FFFFFF"/>
                </a:solidFill>
                <a:latin typeface="Exo Regular"/>
                <a:cs typeface="Exo Regular"/>
              </a:rPr>
              <a:t> fruitfulness in their lives for </a:t>
            </a:r>
            <a:r>
              <a:rPr lang="en-GB" sz="1800" b="1" dirty="0" smtClean="0">
                <a:solidFill>
                  <a:srgbClr val="FFFFFF"/>
                </a:solidFill>
                <a:latin typeface="Exo Regular"/>
                <a:cs typeface="Exo Regular"/>
              </a:rPr>
              <a:t>2 </a:t>
            </a:r>
            <a:r>
              <a:rPr lang="en-GB" sz="1800" b="1" dirty="0">
                <a:solidFill>
                  <a:srgbClr val="FFFFFF"/>
                </a:solidFill>
                <a:latin typeface="Exo Regular"/>
                <a:cs typeface="Exo Regular"/>
              </a:rPr>
              <a:t>min each</a:t>
            </a:r>
            <a:endParaRPr lang="en-GB" sz="1800" dirty="0">
              <a:solidFill>
                <a:srgbClr val="FFFFFF"/>
              </a:solidFill>
              <a:latin typeface="Exo Regular"/>
              <a:cs typeface="Exo Regular"/>
            </a:endParaRPr>
          </a:p>
          <a:p>
            <a:pPr>
              <a:buFont typeface="Wingdings" charset="2"/>
              <a:buChar char="Ø"/>
            </a:pPr>
            <a:r>
              <a:rPr lang="en-GB" sz="1600" dirty="0">
                <a:solidFill>
                  <a:srgbClr val="FFFFFF"/>
                </a:solidFill>
                <a:latin typeface="Exo Regular"/>
                <a:cs typeface="Exo Regular"/>
              </a:rPr>
              <a:t>e.g. patience, generosity, love, no unwholesome language, serving</a:t>
            </a:r>
          </a:p>
          <a:p>
            <a:pPr marL="0" indent="0">
              <a:buNone/>
            </a:pPr>
            <a:r>
              <a:rPr lang="en-GB" sz="1800" dirty="0">
                <a:solidFill>
                  <a:srgbClr val="FFFFFF"/>
                </a:solidFill>
                <a:latin typeface="Exo Regular"/>
                <a:cs typeface="Exo Regular"/>
              </a:rPr>
              <a:t> </a:t>
            </a:r>
          </a:p>
          <a:p>
            <a:pPr marL="0" lvl="0" indent="0">
              <a:buNone/>
            </a:pPr>
            <a:r>
              <a:rPr lang="en-GB" sz="1800" b="1" dirty="0" smtClean="0">
                <a:solidFill>
                  <a:srgbClr val="FFFFFF"/>
                </a:solidFill>
                <a:latin typeface="Exo Regular"/>
                <a:cs typeface="Exo Regular"/>
              </a:rPr>
              <a:t>3) Choose </a:t>
            </a:r>
            <a:r>
              <a:rPr lang="en-GB" sz="1800" b="1" dirty="0">
                <a:solidFill>
                  <a:srgbClr val="FFFFFF"/>
                </a:solidFill>
                <a:latin typeface="Exo Regular"/>
                <a:cs typeface="Exo Regular"/>
              </a:rPr>
              <a:t>a verse/biblical truth that promises God’s power and help and ask God to work that into the people you are praying </a:t>
            </a:r>
            <a:r>
              <a:rPr lang="en-GB" sz="1800" b="1" dirty="0" smtClean="0">
                <a:solidFill>
                  <a:srgbClr val="FFFFFF"/>
                </a:solidFill>
                <a:latin typeface="Exo Regular"/>
                <a:cs typeface="Exo Regular"/>
              </a:rPr>
              <a:t>for </a:t>
            </a:r>
            <a:endParaRPr lang="en-GB" sz="1800" dirty="0">
              <a:solidFill>
                <a:srgbClr val="FFFFFF"/>
              </a:solidFill>
              <a:latin typeface="Exo Regular"/>
              <a:cs typeface="Exo Regular"/>
            </a:endParaRPr>
          </a:p>
          <a:p>
            <a:pPr lvl="0">
              <a:buFont typeface="Wingdings" charset="2"/>
              <a:buChar char="Ø"/>
            </a:pPr>
            <a:r>
              <a:rPr lang="en-GB" sz="1600" dirty="0" smtClean="0">
                <a:solidFill>
                  <a:srgbClr val="FFFFFF"/>
                </a:solidFill>
                <a:latin typeface="Exo Regular"/>
                <a:cs typeface="Exo Regular"/>
              </a:rPr>
              <a:t>Titus </a:t>
            </a:r>
            <a:r>
              <a:rPr lang="en-GB" sz="1600" dirty="0">
                <a:solidFill>
                  <a:srgbClr val="FFFFFF"/>
                </a:solidFill>
                <a:latin typeface="Exo Regular"/>
                <a:cs typeface="Exo Regular"/>
              </a:rPr>
              <a:t>2:11-14 </a:t>
            </a:r>
            <a:r>
              <a:rPr lang="en-GB" sz="1600" b="1" i="1" baseline="30000" dirty="0">
                <a:solidFill>
                  <a:srgbClr val="FFFFFF"/>
                </a:solidFill>
                <a:latin typeface="Exo Regular"/>
                <a:cs typeface="Exo Regular"/>
              </a:rPr>
              <a:t>11 </a:t>
            </a:r>
            <a:r>
              <a:rPr lang="en-GB" sz="1600" i="1" dirty="0">
                <a:solidFill>
                  <a:srgbClr val="FFFFFF"/>
                </a:solidFill>
                <a:latin typeface="Exo Regular"/>
                <a:cs typeface="Exo Regular"/>
              </a:rPr>
              <a:t>For </a:t>
            </a:r>
            <a:r>
              <a:rPr lang="en-GB" sz="1600" i="1" dirty="0">
                <a:solidFill>
                  <a:srgbClr val="FFFF00"/>
                </a:solidFill>
                <a:latin typeface="Exo Regular"/>
                <a:cs typeface="Exo Regular"/>
              </a:rPr>
              <a:t>the grace of God has appeared</a:t>
            </a:r>
            <a:r>
              <a:rPr lang="en-GB" sz="1600" i="1" dirty="0">
                <a:solidFill>
                  <a:srgbClr val="FFFFFF"/>
                </a:solidFill>
                <a:latin typeface="Exo Regular"/>
                <a:cs typeface="Exo Regular"/>
              </a:rPr>
              <a:t>, bringing salvation for all people, </a:t>
            </a:r>
            <a:r>
              <a:rPr lang="en-GB" sz="1600" b="1" i="1" baseline="30000" dirty="0">
                <a:solidFill>
                  <a:srgbClr val="FFFFFF"/>
                </a:solidFill>
                <a:latin typeface="Exo Regular"/>
                <a:cs typeface="Exo Regular"/>
              </a:rPr>
              <a:t>12 </a:t>
            </a:r>
            <a:r>
              <a:rPr lang="en-GB" sz="1600" i="1" dirty="0">
                <a:solidFill>
                  <a:srgbClr val="FFFF00"/>
                </a:solidFill>
                <a:latin typeface="Exo Regular"/>
                <a:cs typeface="Exo Regular"/>
              </a:rPr>
              <a:t>training us to renounce ungodliness and worldly passions</a:t>
            </a:r>
            <a:r>
              <a:rPr lang="en-GB" sz="1600" i="1" dirty="0">
                <a:solidFill>
                  <a:srgbClr val="FFFFFF"/>
                </a:solidFill>
                <a:latin typeface="Exo Regular"/>
                <a:cs typeface="Exo Regular"/>
              </a:rPr>
              <a:t>, and to </a:t>
            </a:r>
            <a:r>
              <a:rPr lang="en-GB" sz="1600" i="1" dirty="0">
                <a:solidFill>
                  <a:srgbClr val="FFFF00"/>
                </a:solidFill>
                <a:latin typeface="Exo Regular"/>
                <a:cs typeface="Exo Regular"/>
              </a:rPr>
              <a:t>live self-controlled, upright, and godly lives </a:t>
            </a:r>
            <a:r>
              <a:rPr lang="en-GB" sz="1600" i="1" dirty="0">
                <a:solidFill>
                  <a:srgbClr val="FFFFFF"/>
                </a:solidFill>
                <a:latin typeface="Exo Regular"/>
                <a:cs typeface="Exo Regular"/>
              </a:rPr>
              <a:t>in the present age, </a:t>
            </a:r>
            <a:r>
              <a:rPr lang="en-GB" sz="1600" b="1" i="1" baseline="30000" dirty="0">
                <a:solidFill>
                  <a:srgbClr val="FFFFFF"/>
                </a:solidFill>
                <a:latin typeface="Exo Regular"/>
                <a:cs typeface="Exo Regular"/>
              </a:rPr>
              <a:t>13 </a:t>
            </a:r>
            <a:r>
              <a:rPr lang="en-GB" sz="1600" i="1" dirty="0">
                <a:solidFill>
                  <a:srgbClr val="FFFFFF"/>
                </a:solidFill>
                <a:latin typeface="Exo Regular"/>
                <a:cs typeface="Exo Regular"/>
              </a:rPr>
              <a:t>waiting for our blessed hope, the appearing of the glory of our great God and Saviour Jesus Christ, </a:t>
            </a:r>
            <a:r>
              <a:rPr lang="en-GB" sz="1600" b="1" i="1" baseline="30000" dirty="0">
                <a:solidFill>
                  <a:srgbClr val="FFFFFF"/>
                </a:solidFill>
                <a:latin typeface="Exo Regular"/>
                <a:cs typeface="Exo Regular"/>
              </a:rPr>
              <a:t>14 </a:t>
            </a:r>
            <a:r>
              <a:rPr lang="en-GB" sz="1600" i="1" dirty="0">
                <a:solidFill>
                  <a:srgbClr val="FFFFFF"/>
                </a:solidFill>
                <a:latin typeface="Exo Regular"/>
                <a:cs typeface="Exo Regular"/>
              </a:rPr>
              <a:t>who gave himself for us </a:t>
            </a:r>
            <a:r>
              <a:rPr lang="en-GB" sz="1600" i="1" dirty="0">
                <a:solidFill>
                  <a:srgbClr val="FFFF00"/>
                </a:solidFill>
                <a:latin typeface="Exo Regular"/>
                <a:cs typeface="Exo Regular"/>
              </a:rPr>
              <a:t>to redeem us from all lawlessness and to purify </a:t>
            </a:r>
            <a:r>
              <a:rPr lang="en-GB" sz="1600" i="1" dirty="0">
                <a:solidFill>
                  <a:srgbClr val="FFFFFF"/>
                </a:solidFill>
                <a:latin typeface="Exo Regular"/>
                <a:cs typeface="Exo Regular"/>
              </a:rPr>
              <a:t>for himself a people for his own possession who are </a:t>
            </a:r>
            <a:r>
              <a:rPr lang="en-GB" sz="1600" i="1" dirty="0">
                <a:solidFill>
                  <a:srgbClr val="FFFF00"/>
                </a:solidFill>
                <a:latin typeface="Exo Regular"/>
                <a:cs typeface="Exo Regular"/>
              </a:rPr>
              <a:t>zealous for good works</a:t>
            </a:r>
            <a:r>
              <a:rPr lang="en-GB" sz="1800" i="1" dirty="0" smtClean="0">
                <a:solidFill>
                  <a:srgbClr val="FFFFFF"/>
                </a:solidFill>
                <a:latin typeface="Exo Regular"/>
                <a:cs typeface="Exo Regular"/>
              </a:rPr>
              <a:t>.</a:t>
            </a:r>
            <a:endParaRPr lang="en-GB" sz="1800" dirty="0">
              <a:solidFill>
                <a:srgbClr val="FFFFFF"/>
              </a:solidFill>
              <a:latin typeface="Exo Regular"/>
              <a:cs typeface="Exo Regular"/>
            </a:endParaRPr>
          </a:p>
        </p:txBody>
      </p:sp>
    </p:spTree>
    <p:extLst>
      <p:ext uri="{BB962C8B-B14F-4D97-AF65-F5344CB8AC3E}">
        <p14:creationId xmlns:p14="http://schemas.microsoft.com/office/powerpoint/2010/main" val="17771040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PRAYING WITH PAUL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02250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descr="PRAYING WITH PAUL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146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RAYING WITH PAUL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451830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bg1"/>
                </a:solidFill>
                <a:latin typeface="Exo Regular"/>
                <a:cs typeface="Exo Regular"/>
              </a:rPr>
              <a:t>RESOURCES ON PRAYER</a:t>
            </a:r>
            <a:endParaRPr lang="en-GB" b="1" dirty="0">
              <a:solidFill>
                <a:schemeClr val="bg1"/>
              </a:solidFill>
              <a:latin typeface="Exo Regular"/>
              <a:cs typeface="Exo Regular"/>
            </a:endParaRPr>
          </a:p>
        </p:txBody>
      </p:sp>
      <p:sp>
        <p:nvSpPr>
          <p:cNvPr id="3" name="Subtitle 2"/>
          <p:cNvSpPr>
            <a:spLocks noGrp="1"/>
          </p:cNvSpPr>
          <p:nvPr>
            <p:ph type="subTitle" idx="1"/>
          </p:nvPr>
        </p:nvSpPr>
        <p:spPr>
          <a:xfrm>
            <a:off x="1371600" y="2579192"/>
            <a:ext cx="6400800" cy="670915"/>
          </a:xfrm>
        </p:spPr>
        <p:txBody>
          <a:bodyPr/>
          <a:lstStyle/>
          <a:p>
            <a:r>
              <a:rPr lang="en-GB" dirty="0" smtClean="0">
                <a:solidFill>
                  <a:srgbClr val="FFFFFF"/>
                </a:solidFill>
                <a:latin typeface="Exo Regular"/>
                <a:cs typeface="Exo Regular"/>
              </a:rPr>
              <a:t>2 Thessalonians 1v1-12</a:t>
            </a:r>
            <a:endParaRPr lang="en-GB" dirty="0">
              <a:solidFill>
                <a:srgbClr val="FFFFFF"/>
              </a:solidFill>
              <a:latin typeface="Exo Regular"/>
              <a:cs typeface="Exo Regular"/>
            </a:endParaRPr>
          </a:p>
        </p:txBody>
      </p:sp>
      <p:sp>
        <p:nvSpPr>
          <p:cNvPr id="6" name="Subtitle 2"/>
          <p:cNvSpPr txBox="1">
            <a:spLocks/>
          </p:cNvSpPr>
          <p:nvPr/>
        </p:nvSpPr>
        <p:spPr>
          <a:xfrm>
            <a:off x="1371600" y="2579192"/>
            <a:ext cx="6400800" cy="555697"/>
          </a:xfrm>
          <a:prstGeom prst="rect">
            <a:avLst/>
          </a:prstGeom>
          <a:solidFill>
            <a:schemeClr val="bg1"/>
          </a:solidFill>
          <a:ln>
            <a:noFill/>
          </a:ln>
        </p:spPr>
        <p:txBody>
          <a:bodyPr vert="horz" lIns="91440" tIns="45720" rIns="91440" bIns="45720" rtlCol="0" anchor="ctr" anchorCtr="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err="1">
                <a:solidFill>
                  <a:srgbClr val="526CB4"/>
                </a:solidFill>
                <a:latin typeface="Exo Regular"/>
                <a:cs typeface="Exo Regular"/>
              </a:rPr>
              <a:t>r</a:t>
            </a:r>
            <a:r>
              <a:rPr lang="en-GB" dirty="0" err="1" smtClean="0">
                <a:solidFill>
                  <a:srgbClr val="526CB4"/>
                </a:solidFill>
                <a:latin typeface="Exo Regular"/>
                <a:cs typeface="Exo Regular"/>
              </a:rPr>
              <a:t>edeemerchurchcolchester.org</a:t>
            </a:r>
            <a:r>
              <a:rPr lang="en-GB" dirty="0" smtClean="0">
                <a:solidFill>
                  <a:srgbClr val="526CB4"/>
                </a:solidFill>
                <a:latin typeface="Exo Regular"/>
                <a:cs typeface="Exo Regular"/>
              </a:rPr>
              <a:t>/pray</a:t>
            </a:r>
            <a:endParaRPr lang="en-GB" dirty="0">
              <a:solidFill>
                <a:srgbClr val="526CB4"/>
              </a:solidFill>
              <a:latin typeface="Exo Regular"/>
              <a:cs typeface="Exo Regular"/>
            </a:endParaRPr>
          </a:p>
        </p:txBody>
      </p:sp>
    </p:spTree>
    <p:extLst>
      <p:ext uri="{BB962C8B-B14F-4D97-AF65-F5344CB8AC3E}">
        <p14:creationId xmlns:p14="http://schemas.microsoft.com/office/powerpoint/2010/main" val="13752520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App (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60412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solidFill>
                  <a:schemeClr val="bg1"/>
                </a:solidFill>
                <a:latin typeface="Exo Regular"/>
                <a:cs typeface="Exo Regular"/>
              </a:rPr>
              <a:t>PRAYING WITH PAUL</a:t>
            </a:r>
            <a:endParaRPr lang="en-GB" b="1" dirty="0">
              <a:solidFill>
                <a:schemeClr val="bg1"/>
              </a:solidFill>
              <a:latin typeface="Exo Regular"/>
              <a:cs typeface="Exo Regular"/>
            </a:endParaRPr>
          </a:p>
        </p:txBody>
      </p:sp>
      <p:sp>
        <p:nvSpPr>
          <p:cNvPr id="3" name="Subtitle 2"/>
          <p:cNvSpPr>
            <a:spLocks noGrp="1"/>
          </p:cNvSpPr>
          <p:nvPr>
            <p:ph type="subTitle" idx="1"/>
          </p:nvPr>
        </p:nvSpPr>
        <p:spPr>
          <a:xfrm>
            <a:off x="1371600" y="2579192"/>
            <a:ext cx="6400800" cy="670915"/>
          </a:xfrm>
        </p:spPr>
        <p:txBody>
          <a:bodyPr/>
          <a:lstStyle/>
          <a:p>
            <a:r>
              <a:rPr lang="en-GB" dirty="0" smtClean="0">
                <a:solidFill>
                  <a:srgbClr val="FFFFFF"/>
                </a:solidFill>
                <a:latin typeface="Exo Regular"/>
                <a:cs typeface="Exo Regular"/>
              </a:rPr>
              <a:t>2 Thessalonians 1v1-12</a:t>
            </a:r>
            <a:endParaRPr lang="en-GB" dirty="0">
              <a:solidFill>
                <a:srgbClr val="FFFFFF"/>
              </a:solidFill>
              <a:latin typeface="Exo Regular"/>
              <a:cs typeface="Exo Regular"/>
            </a:endParaRPr>
          </a:p>
        </p:txBody>
      </p:sp>
      <p:sp>
        <p:nvSpPr>
          <p:cNvPr id="6" name="Subtitle 2"/>
          <p:cNvSpPr txBox="1">
            <a:spLocks/>
          </p:cNvSpPr>
          <p:nvPr/>
        </p:nvSpPr>
        <p:spPr>
          <a:xfrm>
            <a:off x="2103285" y="2579192"/>
            <a:ext cx="4775384" cy="555697"/>
          </a:xfrm>
          <a:prstGeom prst="rect">
            <a:avLst/>
          </a:prstGeom>
          <a:solidFill>
            <a:schemeClr val="bg1"/>
          </a:solidFill>
          <a:ln>
            <a:noFill/>
          </a:ln>
        </p:spPr>
        <p:txBody>
          <a:bodyPr vert="horz" lIns="91440" tIns="45720" rIns="91440" bIns="45720" rtlCol="0" anchor="ctr" anchorCtr="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smtClean="0">
                <a:solidFill>
                  <a:srgbClr val="526CB4"/>
                </a:solidFill>
                <a:latin typeface="Exo Regular"/>
                <a:cs typeface="Exo Regular"/>
              </a:rPr>
              <a:t>2 Thessalonians 1v1-12</a:t>
            </a:r>
            <a:endParaRPr lang="en-GB" dirty="0">
              <a:solidFill>
                <a:srgbClr val="526CB4"/>
              </a:solidFill>
              <a:latin typeface="Exo Regular"/>
              <a:cs typeface="Exo Regular"/>
            </a:endParaRPr>
          </a:p>
        </p:txBody>
      </p:sp>
    </p:spTree>
    <p:extLst>
      <p:ext uri="{BB962C8B-B14F-4D97-AF65-F5344CB8AC3E}">
        <p14:creationId xmlns:p14="http://schemas.microsoft.com/office/powerpoint/2010/main" val="90849439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500" baseline="30000" dirty="0" smtClean="0">
                <a:solidFill>
                  <a:schemeClr val="bg1"/>
                </a:solidFill>
                <a:latin typeface="Exo Regular"/>
                <a:cs typeface="Exo Regular"/>
              </a:rPr>
              <a:t>1</a:t>
            </a:r>
            <a:r>
              <a:rPr lang="en-GB" sz="2500" dirty="0" smtClean="0">
                <a:solidFill>
                  <a:schemeClr val="bg1"/>
                </a:solidFill>
                <a:latin typeface="Exo Regular"/>
                <a:cs typeface="Exo Regular"/>
              </a:rPr>
              <a:t> Paul, Silas</a:t>
            </a:r>
            <a:r>
              <a:rPr lang="en-GB" sz="2500" baseline="30000" dirty="0" smtClean="0">
                <a:solidFill>
                  <a:schemeClr val="bg1"/>
                </a:solidFill>
                <a:latin typeface="Exo Regular"/>
                <a:cs typeface="Exo Regular"/>
              </a:rPr>
              <a:t> </a:t>
            </a:r>
            <a:r>
              <a:rPr lang="en-GB" sz="2500" dirty="0" smtClean="0">
                <a:solidFill>
                  <a:schemeClr val="bg1"/>
                </a:solidFill>
                <a:latin typeface="Exo Regular"/>
                <a:cs typeface="Exo Regular"/>
              </a:rPr>
              <a:t>and Timothy, To the church of the Thessalonians in God our Father and the Lord Jesus Christ: </a:t>
            </a:r>
            <a:r>
              <a:rPr lang="en-GB" sz="2500" baseline="30000" dirty="0" smtClean="0">
                <a:solidFill>
                  <a:schemeClr val="bg1"/>
                </a:solidFill>
                <a:latin typeface="Exo Regular"/>
                <a:cs typeface="Exo Regular"/>
              </a:rPr>
              <a:t>2 </a:t>
            </a:r>
            <a:r>
              <a:rPr lang="en-GB" sz="2500" dirty="0" smtClean="0">
                <a:solidFill>
                  <a:schemeClr val="bg1"/>
                </a:solidFill>
                <a:latin typeface="Exo Regular"/>
                <a:cs typeface="Exo Regular"/>
              </a:rPr>
              <a:t>Grace and peace to you from God the Father and the Lord Jesus Christ.</a:t>
            </a:r>
          </a:p>
          <a:p>
            <a:pPr marL="0" indent="0">
              <a:buNone/>
            </a:pPr>
            <a:endParaRPr lang="en-GB" sz="1400" dirty="0" smtClean="0">
              <a:solidFill>
                <a:schemeClr val="bg1"/>
              </a:solidFill>
              <a:latin typeface="Exo Regular"/>
              <a:cs typeface="Exo Regular"/>
            </a:endParaRPr>
          </a:p>
          <a:p>
            <a:pPr marL="0" indent="0">
              <a:buNone/>
            </a:pPr>
            <a:r>
              <a:rPr lang="en-GB" sz="2500" baseline="30000" dirty="0" smtClean="0">
                <a:solidFill>
                  <a:schemeClr val="bg1"/>
                </a:solidFill>
                <a:latin typeface="Exo Regular"/>
                <a:cs typeface="Exo Regular"/>
              </a:rPr>
              <a:t>3 </a:t>
            </a:r>
            <a:r>
              <a:rPr lang="en-GB" sz="2500" dirty="0" smtClean="0">
                <a:solidFill>
                  <a:schemeClr val="bg1"/>
                </a:solidFill>
                <a:latin typeface="Exo Regular"/>
                <a:cs typeface="Exo Regular"/>
              </a:rPr>
              <a:t>We ought always to thank God for you, brothers and sisters,</a:t>
            </a:r>
            <a:r>
              <a:rPr lang="en-GB" sz="2500" baseline="30000" dirty="0" smtClean="0">
                <a:solidFill>
                  <a:schemeClr val="bg1"/>
                </a:solidFill>
                <a:latin typeface="Exo Regular"/>
                <a:cs typeface="Exo Regular"/>
              </a:rPr>
              <a:t> </a:t>
            </a:r>
            <a:r>
              <a:rPr lang="en-GB" sz="2500" dirty="0" smtClean="0">
                <a:solidFill>
                  <a:schemeClr val="bg1"/>
                </a:solidFill>
                <a:latin typeface="Exo Regular"/>
                <a:cs typeface="Exo Regular"/>
              </a:rPr>
              <a:t>and rightly so, because your faith is growing more and more, and the love all of you have for one another is increasing. </a:t>
            </a:r>
            <a:r>
              <a:rPr lang="en-GB" sz="2500" baseline="30000" dirty="0" smtClean="0">
                <a:solidFill>
                  <a:schemeClr val="bg1"/>
                </a:solidFill>
                <a:latin typeface="Exo Regular"/>
                <a:cs typeface="Exo Regular"/>
              </a:rPr>
              <a:t>4 </a:t>
            </a:r>
            <a:r>
              <a:rPr lang="en-GB" sz="2500" dirty="0" smtClean="0">
                <a:solidFill>
                  <a:schemeClr val="bg1"/>
                </a:solidFill>
                <a:latin typeface="Exo Regular"/>
                <a:cs typeface="Exo Regular"/>
              </a:rPr>
              <a:t>Therefore, among God’s churches we boast about your perseverance and faith in all the persecutions and trials you are enduring.</a:t>
            </a:r>
            <a:endParaRPr lang="en-GB" sz="2500" dirty="0">
              <a:solidFill>
                <a:schemeClr val="bg1"/>
              </a:solidFill>
              <a:latin typeface="Exo Regular"/>
              <a:cs typeface="Exo Regular"/>
            </a:endParaRPr>
          </a:p>
        </p:txBody>
      </p:sp>
    </p:spTree>
    <p:extLst>
      <p:ext uri="{BB962C8B-B14F-4D97-AF65-F5344CB8AC3E}">
        <p14:creationId xmlns:p14="http://schemas.microsoft.com/office/powerpoint/2010/main" val="27394771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926"/>
            <a:ext cx="8229600" cy="4197697"/>
          </a:xfrm>
        </p:spPr>
        <p:txBody>
          <a:bodyPr>
            <a:noAutofit/>
          </a:bodyPr>
          <a:lstStyle/>
          <a:p>
            <a:pPr marL="0" indent="0">
              <a:buNone/>
            </a:pPr>
            <a:r>
              <a:rPr lang="en-GB" sz="2200" baseline="30000" dirty="0" smtClean="0">
                <a:solidFill>
                  <a:schemeClr val="bg1"/>
                </a:solidFill>
                <a:latin typeface="Exo Regular"/>
                <a:cs typeface="Exo Regular"/>
              </a:rPr>
              <a:t>5</a:t>
            </a:r>
            <a:r>
              <a:rPr lang="en-GB" sz="2200" baseline="30000" dirty="0">
                <a:solidFill>
                  <a:schemeClr val="bg1"/>
                </a:solidFill>
                <a:latin typeface="Exo Regular"/>
                <a:cs typeface="Exo Regular"/>
              </a:rPr>
              <a:t> </a:t>
            </a:r>
            <a:r>
              <a:rPr lang="en-GB" sz="2200" dirty="0">
                <a:solidFill>
                  <a:schemeClr val="bg1"/>
                </a:solidFill>
                <a:latin typeface="Exo Regular"/>
                <a:cs typeface="Exo Regular"/>
              </a:rPr>
              <a:t>All this is evidence that God’s judgment is right, and as a result you will be counted worthy of the kingdom of God, for which you are suffering. </a:t>
            </a:r>
            <a:r>
              <a:rPr lang="en-GB" sz="2200" baseline="30000" dirty="0">
                <a:solidFill>
                  <a:schemeClr val="bg1"/>
                </a:solidFill>
                <a:latin typeface="Exo Regular"/>
                <a:cs typeface="Exo Regular"/>
              </a:rPr>
              <a:t>6 </a:t>
            </a:r>
            <a:r>
              <a:rPr lang="en-GB" sz="2200" dirty="0">
                <a:solidFill>
                  <a:schemeClr val="bg1"/>
                </a:solidFill>
                <a:latin typeface="Exo Regular"/>
                <a:cs typeface="Exo Regular"/>
              </a:rPr>
              <a:t>God is just: he will pay back trouble to those who trouble you </a:t>
            </a:r>
            <a:r>
              <a:rPr lang="en-GB" sz="2200" baseline="30000" dirty="0">
                <a:solidFill>
                  <a:schemeClr val="bg1"/>
                </a:solidFill>
                <a:latin typeface="Exo Regular"/>
                <a:cs typeface="Exo Regular"/>
              </a:rPr>
              <a:t>7 </a:t>
            </a:r>
            <a:r>
              <a:rPr lang="en-GB" sz="2200" dirty="0">
                <a:solidFill>
                  <a:schemeClr val="bg1"/>
                </a:solidFill>
                <a:latin typeface="Exo Regular"/>
                <a:cs typeface="Exo Regular"/>
              </a:rPr>
              <a:t>and give relief to you who are troubled, and to us as well. This will happen when the Lord Jesus is revealed from heaven in blazing fire with his powerful angels. </a:t>
            </a:r>
            <a:r>
              <a:rPr lang="en-GB" sz="2200" baseline="30000" dirty="0">
                <a:solidFill>
                  <a:schemeClr val="bg1"/>
                </a:solidFill>
                <a:latin typeface="Exo Regular"/>
                <a:cs typeface="Exo Regular"/>
              </a:rPr>
              <a:t>8 </a:t>
            </a:r>
            <a:r>
              <a:rPr lang="en-GB" sz="2200" dirty="0">
                <a:solidFill>
                  <a:schemeClr val="bg1"/>
                </a:solidFill>
                <a:latin typeface="Exo Regular"/>
                <a:cs typeface="Exo Regular"/>
              </a:rPr>
              <a:t>He will punish those who do not know God and do not obey the gospel of our Lord Jesus. </a:t>
            </a:r>
            <a:r>
              <a:rPr lang="en-GB" sz="2200" baseline="30000" dirty="0">
                <a:solidFill>
                  <a:schemeClr val="bg1"/>
                </a:solidFill>
                <a:latin typeface="Exo Regular"/>
                <a:cs typeface="Exo Regular"/>
              </a:rPr>
              <a:t>9 </a:t>
            </a:r>
            <a:r>
              <a:rPr lang="en-GB" sz="2200" dirty="0">
                <a:solidFill>
                  <a:schemeClr val="bg1"/>
                </a:solidFill>
                <a:latin typeface="Exo Regular"/>
                <a:cs typeface="Exo Regular"/>
              </a:rPr>
              <a:t>They will be punished with everlasting destruction and shut out from the presence of the Lord and from the glory of his might </a:t>
            </a:r>
            <a:r>
              <a:rPr lang="en-GB" sz="2200" baseline="30000" dirty="0">
                <a:solidFill>
                  <a:schemeClr val="bg1"/>
                </a:solidFill>
                <a:latin typeface="Exo Regular"/>
                <a:cs typeface="Exo Regular"/>
              </a:rPr>
              <a:t>10 </a:t>
            </a:r>
            <a:r>
              <a:rPr lang="en-GB" sz="2200" dirty="0">
                <a:solidFill>
                  <a:schemeClr val="bg1"/>
                </a:solidFill>
                <a:latin typeface="Exo Regular"/>
                <a:cs typeface="Exo Regular"/>
              </a:rPr>
              <a:t>on the day he comes to be glorified in his holy people and to be marvelled at among all those who have believed. This includes you, because you believed our testimony to you</a:t>
            </a:r>
            <a:r>
              <a:rPr lang="en-GB" sz="2200" dirty="0" smtClean="0">
                <a:solidFill>
                  <a:schemeClr val="bg1"/>
                </a:solidFill>
                <a:latin typeface="Exo Regular"/>
                <a:cs typeface="Exo Regular"/>
              </a:rPr>
              <a:t>.</a:t>
            </a:r>
            <a:endParaRPr lang="en-GB" sz="2200" dirty="0">
              <a:solidFill>
                <a:schemeClr val="bg1"/>
              </a:solidFill>
              <a:latin typeface="Exo Regular"/>
              <a:cs typeface="Exo Regular"/>
            </a:endParaRPr>
          </a:p>
        </p:txBody>
      </p:sp>
    </p:spTree>
    <p:extLst>
      <p:ext uri="{BB962C8B-B14F-4D97-AF65-F5344CB8AC3E}">
        <p14:creationId xmlns:p14="http://schemas.microsoft.com/office/powerpoint/2010/main" val="2960819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TotalTime>
  <Words>311</Words>
  <Application>Microsoft Macintosh PowerPoint</Application>
  <PresentationFormat>On-screen Show (16:9)</PresentationFormat>
  <Paragraphs>71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RESOURCES ON PRAYER</vt:lpstr>
      <vt:lpstr>PowerPoint Presentation</vt:lpstr>
      <vt:lpstr>PRAYING WITH PAUL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WITH PAUL</dc:title>
  <dc:creator>Hugh Pearce</dc:creator>
  <cp:lastModifiedBy>Hugh Pearce</cp:lastModifiedBy>
  <cp:revision>23</cp:revision>
  <dcterms:created xsi:type="dcterms:W3CDTF">2018-01-02T12:51:28Z</dcterms:created>
  <dcterms:modified xsi:type="dcterms:W3CDTF">2018-01-07T10:20:52Z</dcterms:modified>
</cp:coreProperties>
</file>