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5" r:id="rId3"/>
    <p:sldId id="275" r:id="rId4"/>
    <p:sldId id="276" r:id="rId5"/>
    <p:sldId id="277" r:id="rId6"/>
    <p:sldId id="278" r:id="rId7"/>
    <p:sldId id="266" r:id="rId8"/>
    <p:sldId id="267" r:id="rId9"/>
    <p:sldId id="279" r:id="rId10"/>
    <p:sldId id="280" r:id="rId11"/>
    <p:sldId id="281"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9"/>
    <p:restoredTop sz="94679"/>
  </p:normalViewPr>
  <p:slideViewPr>
    <p:cSldViewPr snapToGrid="0" snapToObjects="1">
      <p:cViewPr varScale="1">
        <p:scale>
          <a:sx n="79" d="100"/>
          <a:sy n="79" d="100"/>
        </p:scale>
        <p:origin x="88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E1-026B-EF47-A8A8-08D64A405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0B649D-815A-6F42-A511-0D597B82B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B7E5F8-C0E5-774D-B0E7-1FC00142697D}"/>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5" name="Footer Placeholder 4">
            <a:extLst>
              <a:ext uri="{FF2B5EF4-FFF2-40B4-BE49-F238E27FC236}">
                <a16:creationId xmlns:a16="http://schemas.microsoft.com/office/drawing/2014/main" id="{21F833F0-5B4A-3B46-A1E6-E2522DE049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1C3EB-0187-2C4A-B948-1445A04C3CFB}"/>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428553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F105-8AB5-394C-AFEB-7E1975F19F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4F0AEA-F550-2549-BAF0-D3443F6EF5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387BE1-D2EC-6748-A6E0-30F10A4FA832}"/>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5" name="Footer Placeholder 4">
            <a:extLst>
              <a:ext uri="{FF2B5EF4-FFF2-40B4-BE49-F238E27FC236}">
                <a16:creationId xmlns:a16="http://schemas.microsoft.com/office/drawing/2014/main" id="{796A8C1C-D3E4-3B4D-85D6-F162BE942A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5ED084-EEBC-4D40-969A-AA2F940CE039}"/>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171652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43D47-56DD-A849-9410-E0D1A9A8B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F6FA0F-5FDA-904A-9D5A-17D0CE12B3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74587-295D-4141-91E2-8B45B327A46B}"/>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5" name="Footer Placeholder 4">
            <a:extLst>
              <a:ext uri="{FF2B5EF4-FFF2-40B4-BE49-F238E27FC236}">
                <a16:creationId xmlns:a16="http://schemas.microsoft.com/office/drawing/2014/main" id="{A749DCF4-BEFA-2842-9C59-E74B427F1C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EA246-E0B1-3A41-B7D3-2512535DE435}"/>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209725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A0B4-E767-E04B-9CB5-361776AC91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3A8E85-9ABD-284A-9649-72AB67462C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4E2FDC-CD3E-AB47-8E0F-E739F2DA23F8}"/>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5" name="Footer Placeholder 4">
            <a:extLst>
              <a:ext uri="{FF2B5EF4-FFF2-40B4-BE49-F238E27FC236}">
                <a16:creationId xmlns:a16="http://schemas.microsoft.com/office/drawing/2014/main" id="{BBDA3A44-D43A-F54C-B263-513132B59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5513DD-F859-D444-9FB6-AC080CCB88A8}"/>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56960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51D8-6082-1943-8CDB-AD541D510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FF4A77-E654-7245-9C7A-7B61F1D221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7A053D-B834-BC4A-AFB9-363EE05ECAA7}"/>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5" name="Footer Placeholder 4">
            <a:extLst>
              <a:ext uri="{FF2B5EF4-FFF2-40B4-BE49-F238E27FC236}">
                <a16:creationId xmlns:a16="http://schemas.microsoft.com/office/drawing/2014/main" id="{B0109EFA-67CE-1844-806E-9796D242C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B1696-DFBB-4240-AC31-047CB70A8923}"/>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178191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4681-24A2-6347-B02F-44A10DE7A6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8CB91B-3443-AB42-9031-3CCD81FF5F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06D47A-3E87-D140-8914-809FE8C093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3C79AC-54E1-D34D-BF4B-0BA3A0A263BD}"/>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6" name="Footer Placeholder 5">
            <a:extLst>
              <a:ext uri="{FF2B5EF4-FFF2-40B4-BE49-F238E27FC236}">
                <a16:creationId xmlns:a16="http://schemas.microsoft.com/office/drawing/2014/main" id="{EB7A27EB-49D5-7746-997A-56B4E79F2B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F91437-28D3-D04E-9812-D216E6A40BDD}"/>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379707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96B1-10D4-CB45-8528-8B01030B9C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B9D135-4940-BF46-B3CA-98725C8B8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ECA9D3-6250-DE4C-A0DE-9C4568779F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F0C00C-CEAE-2042-9DA2-ED6C73B5A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B8F657-CA96-044F-8773-6929E0B5AD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1C6CBA-B872-5740-B7F8-6FA1F6FC8127}"/>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8" name="Footer Placeholder 7">
            <a:extLst>
              <a:ext uri="{FF2B5EF4-FFF2-40B4-BE49-F238E27FC236}">
                <a16:creationId xmlns:a16="http://schemas.microsoft.com/office/drawing/2014/main" id="{03967340-57B9-464B-A299-DC91FC4625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7C7416-61D8-A745-8464-314BD27A7E46}"/>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94629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79E5-64C3-DC47-AE1C-D3D5B61424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8BBBEB-12C1-7640-9B19-E1649D37DB99}"/>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4" name="Footer Placeholder 3">
            <a:extLst>
              <a:ext uri="{FF2B5EF4-FFF2-40B4-BE49-F238E27FC236}">
                <a16:creationId xmlns:a16="http://schemas.microsoft.com/office/drawing/2014/main" id="{C3A89CC0-1ABE-B547-9016-C91056A930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50F60D-D331-6144-BDE8-BF6A2FC934E6}"/>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248431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3B262-271F-FF4B-83FC-F9F89D794537}"/>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3" name="Footer Placeholder 2">
            <a:extLst>
              <a:ext uri="{FF2B5EF4-FFF2-40B4-BE49-F238E27FC236}">
                <a16:creationId xmlns:a16="http://schemas.microsoft.com/office/drawing/2014/main" id="{101BD7E7-DF66-624F-B08F-509A4D8A39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DA4B04-AFE5-EA45-B7AA-EBDEE78009F0}"/>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6715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43E2-E0DD-D540-81A2-6EBDE87BF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37F664-A53C-C548-8707-9D4A4B0E0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7DBC9B-41F7-9440-AD5F-977489330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8E3DDD-3DBB-1C4C-943F-FC26CB53D033}"/>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6" name="Footer Placeholder 5">
            <a:extLst>
              <a:ext uri="{FF2B5EF4-FFF2-40B4-BE49-F238E27FC236}">
                <a16:creationId xmlns:a16="http://schemas.microsoft.com/office/drawing/2014/main" id="{D0FB70B5-6663-F246-BB97-8DDEC91B01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D16E23-6406-684C-B2DE-C441E713CA2F}"/>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358219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6789-060A-7741-8969-CD035074B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239A4F-FAB4-A94C-B5E7-C45323F5D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C1D57A-0AA8-A343-A24C-D6F7A3EB2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784B89-B869-7840-A065-20FC6F83E18E}"/>
              </a:ext>
            </a:extLst>
          </p:cNvPr>
          <p:cNvSpPr>
            <a:spLocks noGrp="1"/>
          </p:cNvSpPr>
          <p:nvPr>
            <p:ph type="dt" sz="half" idx="10"/>
          </p:nvPr>
        </p:nvSpPr>
        <p:spPr/>
        <p:txBody>
          <a:bodyPr/>
          <a:lstStyle/>
          <a:p>
            <a:fld id="{A7052C34-F77B-EB4E-81A7-593B2C193984}" type="datetimeFigureOut">
              <a:rPr lang="en-GB" smtClean="0"/>
              <a:t>21/07/2019</a:t>
            </a:fld>
            <a:endParaRPr lang="en-GB"/>
          </a:p>
        </p:txBody>
      </p:sp>
      <p:sp>
        <p:nvSpPr>
          <p:cNvPr id="6" name="Footer Placeholder 5">
            <a:extLst>
              <a:ext uri="{FF2B5EF4-FFF2-40B4-BE49-F238E27FC236}">
                <a16:creationId xmlns:a16="http://schemas.microsoft.com/office/drawing/2014/main" id="{75A64075-8E36-674E-BA76-AEC8008556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71EF2-B30B-AB44-B3DE-A46FCB5CF1AA}"/>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105571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438F5-968D-6A45-8F5A-8984A80FB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84B4F6-1C9E-9B47-83DB-897BC12E5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1E06A-0006-BA45-950A-FBD05C315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52C34-F77B-EB4E-81A7-593B2C193984}" type="datetimeFigureOut">
              <a:rPr lang="en-GB" smtClean="0"/>
              <a:t>21/07/2019</a:t>
            </a:fld>
            <a:endParaRPr lang="en-GB"/>
          </a:p>
        </p:txBody>
      </p:sp>
      <p:sp>
        <p:nvSpPr>
          <p:cNvPr id="5" name="Footer Placeholder 4">
            <a:extLst>
              <a:ext uri="{FF2B5EF4-FFF2-40B4-BE49-F238E27FC236}">
                <a16:creationId xmlns:a16="http://schemas.microsoft.com/office/drawing/2014/main" id="{DDC61D2A-9264-1A4B-B2B4-C5529372D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8B5781-80C4-9346-A0D2-CFD95A0B5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EF5DD-1608-9541-9527-35C47A30F706}" type="slidenum">
              <a:rPr lang="en-GB" smtClean="0"/>
              <a:t>‹#›</a:t>
            </a:fld>
            <a:endParaRPr lang="en-GB"/>
          </a:p>
        </p:txBody>
      </p:sp>
    </p:spTree>
    <p:extLst>
      <p:ext uri="{BB962C8B-B14F-4D97-AF65-F5344CB8AC3E}">
        <p14:creationId xmlns:p14="http://schemas.microsoft.com/office/powerpoint/2010/main" val="161713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83197F-D22D-2C45-BA4D-670F7BE9234D}"/>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752F295-3DC2-4E47-B9A4-E059E0498EAE}"/>
              </a:ext>
            </a:extLst>
          </p:cNvPr>
          <p:cNvPicPr>
            <a:picLocks noChangeAspect="1"/>
          </p:cNvPicPr>
          <p:nvPr/>
        </p:nvPicPr>
        <p:blipFill>
          <a:blip r:embed="rId4"/>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BCF56E7-346B-420B-A2BD-0BF1A2522125}"/>
              </a:ext>
            </a:extLst>
          </p:cNvPr>
          <p:cNvSpPr txBox="1"/>
          <p:nvPr/>
        </p:nvSpPr>
        <p:spPr>
          <a:xfrm>
            <a:off x="2538663" y="5101389"/>
            <a:ext cx="7062537" cy="553998"/>
          </a:xfrm>
          <a:prstGeom prst="rect">
            <a:avLst/>
          </a:prstGeom>
          <a:noFill/>
        </p:spPr>
        <p:txBody>
          <a:bodyPr wrap="square" rtlCol="0">
            <a:spAutoFit/>
          </a:bodyPr>
          <a:lstStyle/>
          <a:p>
            <a:pPr algn="ctr"/>
            <a:r>
              <a:rPr lang="en-GB" sz="3000" b="1" dirty="0">
                <a:solidFill>
                  <a:schemeClr val="bg1"/>
                </a:solidFill>
                <a:latin typeface="Gotham Medium"/>
              </a:rPr>
              <a:t>Love Is In The Air – Chapter 3</a:t>
            </a:r>
          </a:p>
        </p:txBody>
      </p:sp>
    </p:spTree>
    <p:extLst>
      <p:ext uri="{BB962C8B-B14F-4D97-AF65-F5344CB8AC3E}">
        <p14:creationId xmlns:p14="http://schemas.microsoft.com/office/powerpoint/2010/main" val="414917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86226" y="37070"/>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962527" y="241694"/>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You’re the One That I Want! </a:t>
            </a:r>
            <a:r>
              <a:rPr lang="en-GB" sz="4800" dirty="0" err="1">
                <a:solidFill>
                  <a:srgbClr val="FFFF00"/>
                </a:solidFill>
                <a:latin typeface="Gotham Medium" panose="02000504050000020004"/>
              </a:rPr>
              <a:t>Oo</a:t>
            </a:r>
            <a:r>
              <a:rPr lang="en-GB" sz="4800" dirty="0">
                <a:solidFill>
                  <a:srgbClr val="FFFF00"/>
                </a:solidFill>
                <a:latin typeface="Gotham Medium" panose="02000504050000020004"/>
              </a:rPr>
              <a:t> </a:t>
            </a:r>
            <a:r>
              <a:rPr lang="en-GB" sz="4800" dirty="0" err="1">
                <a:solidFill>
                  <a:srgbClr val="FFFF00"/>
                </a:solidFill>
                <a:latin typeface="Gotham Medium" panose="02000504050000020004"/>
              </a:rPr>
              <a:t>Oo</a:t>
            </a:r>
            <a:r>
              <a:rPr lang="en-GB" sz="4800" dirty="0">
                <a:solidFill>
                  <a:srgbClr val="FFFF00"/>
                </a:solidFill>
                <a:latin typeface="Gotham Medium" panose="02000504050000020004"/>
              </a:rPr>
              <a:t> </a:t>
            </a:r>
            <a:r>
              <a:rPr lang="en-GB" sz="4800" dirty="0" err="1">
                <a:solidFill>
                  <a:srgbClr val="FFFF00"/>
                </a:solidFill>
                <a:latin typeface="Gotham Medium" panose="02000504050000020004"/>
              </a:rPr>
              <a:t>Oo</a:t>
            </a:r>
            <a:r>
              <a:rPr lang="en-GB" sz="4800" dirty="0">
                <a:solidFill>
                  <a:srgbClr val="FFFF00"/>
                </a:solidFill>
                <a:latin typeface="Gotham Medium" panose="02000504050000020004"/>
              </a:rPr>
              <a:t>!</a:t>
            </a:r>
          </a:p>
        </p:txBody>
      </p:sp>
      <p:sp>
        <p:nvSpPr>
          <p:cNvPr id="4" name="TextBox 3">
            <a:extLst>
              <a:ext uri="{FF2B5EF4-FFF2-40B4-BE49-F238E27FC236}">
                <a16:creationId xmlns:a16="http://schemas.microsoft.com/office/drawing/2014/main" id="{6689FC6E-281B-434C-A1B9-F2F68C2ACCA0}"/>
              </a:ext>
            </a:extLst>
          </p:cNvPr>
          <p:cNvSpPr txBox="1"/>
          <p:nvPr/>
        </p:nvSpPr>
        <p:spPr>
          <a:xfrm>
            <a:off x="962527" y="1435923"/>
            <a:ext cx="10094494" cy="4247317"/>
          </a:xfrm>
          <a:prstGeom prst="rect">
            <a:avLst/>
          </a:prstGeom>
          <a:noFill/>
        </p:spPr>
        <p:txBody>
          <a:bodyPr wrap="square" rtlCol="0">
            <a:spAutoFit/>
          </a:bodyPr>
          <a:lstStyle/>
          <a:p>
            <a:pPr marL="514350" indent="-514350">
              <a:buAutoNum type="alphaLcPeriod" startAt="4"/>
            </a:pPr>
            <a:r>
              <a:rPr lang="en-GB" sz="3000" dirty="0">
                <a:solidFill>
                  <a:schemeClr val="bg1"/>
                </a:solidFill>
                <a:latin typeface="Gotham Medium" panose="02000504050000020004"/>
              </a:rPr>
              <a:t>“I am your servant Ruth” </a:t>
            </a:r>
            <a:r>
              <a:rPr lang="en-GB" sz="3000" b="1" dirty="0">
                <a:solidFill>
                  <a:srgbClr val="FFFF00"/>
                </a:solidFill>
                <a:latin typeface="Gotham Medium" panose="02000504050000020004"/>
              </a:rPr>
              <a:t>v9 </a:t>
            </a:r>
            <a:r>
              <a:rPr lang="en-GB" sz="3000" dirty="0">
                <a:solidFill>
                  <a:schemeClr val="bg1"/>
                </a:solidFill>
                <a:latin typeface="Gotham Medium" panose="02000504050000020004"/>
              </a:rPr>
              <a:t>– she wants to give herself to serve Boaz.</a:t>
            </a:r>
          </a:p>
          <a:p>
            <a:pPr marL="514350" indent="-514350">
              <a:buAutoNum type="alphaLcPeriod" startAt="4"/>
            </a:pPr>
            <a:endParaRPr lang="en-GB" sz="3000" dirty="0">
              <a:solidFill>
                <a:schemeClr val="bg1"/>
              </a:solidFill>
              <a:latin typeface="Gotham Medium" panose="02000504050000020004"/>
            </a:endParaRPr>
          </a:p>
          <a:p>
            <a:pPr marL="514350" indent="-514350">
              <a:buAutoNum type="alphaLcPeriod" startAt="4"/>
            </a:pPr>
            <a:r>
              <a:rPr lang="en-GB" sz="3000" dirty="0">
                <a:solidFill>
                  <a:schemeClr val="bg1"/>
                </a:solidFill>
                <a:latin typeface="Gotham Medium" panose="02000504050000020004"/>
              </a:rPr>
              <a:t>“Spread the corner of your garment over me, since you are a kinsman-redeemer.” </a:t>
            </a:r>
            <a:r>
              <a:rPr lang="en-GB" sz="3000" b="1" dirty="0">
                <a:solidFill>
                  <a:srgbClr val="FFFF00"/>
                </a:solidFill>
                <a:latin typeface="Gotham Medium" panose="02000504050000020004"/>
              </a:rPr>
              <a:t>v9 </a:t>
            </a:r>
            <a:r>
              <a:rPr lang="en-GB" sz="3000" dirty="0">
                <a:solidFill>
                  <a:schemeClr val="bg1"/>
                </a:solidFill>
                <a:latin typeface="Gotham Medium" panose="02000504050000020004"/>
              </a:rPr>
              <a:t>– “spread your garment over me” was Ruth’s way of asking Boaz to marry her. She wanted to be covered by his protection.</a:t>
            </a:r>
          </a:p>
          <a:p>
            <a:pPr marL="514350" indent="-514350">
              <a:buAutoNum type="alphaLcPeriod" startAt="4"/>
            </a:pPr>
            <a:endParaRPr lang="en-GB" sz="3000" dirty="0">
              <a:solidFill>
                <a:schemeClr val="bg1"/>
              </a:solidFill>
              <a:latin typeface="Gotham Medium" panose="02000504050000020004"/>
            </a:endParaRPr>
          </a:p>
          <a:p>
            <a:pPr marL="514350" indent="-514350">
              <a:buAutoNum type="alphaLcPeriod" startAt="4"/>
            </a:pPr>
            <a:endParaRPr lang="en-GB" sz="3000" dirty="0">
              <a:solidFill>
                <a:schemeClr val="bg1"/>
              </a:solidFill>
              <a:latin typeface="Gotham Medium" panose="02000504050000020004"/>
            </a:endParaRPr>
          </a:p>
        </p:txBody>
      </p:sp>
    </p:spTree>
    <p:extLst>
      <p:ext uri="{BB962C8B-B14F-4D97-AF65-F5344CB8AC3E}">
        <p14:creationId xmlns:p14="http://schemas.microsoft.com/office/powerpoint/2010/main" val="198107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86226" y="37070"/>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962527" y="241694"/>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Ruth Shows Us Ourselves</a:t>
            </a:r>
          </a:p>
        </p:txBody>
      </p:sp>
      <p:sp>
        <p:nvSpPr>
          <p:cNvPr id="4" name="TextBox 3">
            <a:extLst>
              <a:ext uri="{FF2B5EF4-FFF2-40B4-BE49-F238E27FC236}">
                <a16:creationId xmlns:a16="http://schemas.microsoft.com/office/drawing/2014/main" id="{6689FC6E-281B-434C-A1B9-F2F68C2ACCA0}"/>
              </a:ext>
            </a:extLst>
          </p:cNvPr>
          <p:cNvSpPr txBox="1"/>
          <p:nvPr/>
        </p:nvSpPr>
        <p:spPr>
          <a:xfrm>
            <a:off x="962527" y="1435923"/>
            <a:ext cx="10094494" cy="4832092"/>
          </a:xfrm>
          <a:prstGeom prst="rect">
            <a:avLst/>
          </a:prstGeom>
          <a:noFill/>
        </p:spPr>
        <p:txBody>
          <a:bodyPr wrap="square" rtlCol="0">
            <a:spAutoFit/>
          </a:bodyPr>
          <a:lstStyle/>
          <a:p>
            <a:pPr marL="514350" indent="-514350">
              <a:buAutoNum type="alphaLcPeriod"/>
            </a:pPr>
            <a:r>
              <a:rPr lang="en-GB" sz="2800" dirty="0">
                <a:solidFill>
                  <a:schemeClr val="bg1"/>
                </a:solidFill>
                <a:latin typeface="Gotham Medium" panose="02000504050000020004"/>
              </a:rPr>
              <a:t>We need someone to provide for us. “His divine power has given us everything we need for life and godliness through our knowledge of him who called us by his own glory and goodness.” </a:t>
            </a:r>
            <a:r>
              <a:rPr lang="en-GB" sz="2800" b="1" dirty="0">
                <a:solidFill>
                  <a:srgbClr val="FFFF00"/>
                </a:solidFill>
                <a:latin typeface="Gotham Medium" panose="02000504050000020004"/>
              </a:rPr>
              <a:t>2 Peter 1:3 </a:t>
            </a:r>
          </a:p>
          <a:p>
            <a:pPr marL="514350" indent="-514350">
              <a:buAutoNum type="alphaLcPeriod"/>
            </a:pPr>
            <a:endParaRPr lang="en-GB" sz="2800" b="1" dirty="0">
              <a:solidFill>
                <a:srgbClr val="FFFF00"/>
              </a:solidFill>
              <a:latin typeface="Gotham Medium" panose="02000504050000020004"/>
            </a:endParaRPr>
          </a:p>
          <a:p>
            <a:pPr marL="514350" indent="-514350">
              <a:buAutoNum type="alphaLcPeriod"/>
            </a:pPr>
            <a:r>
              <a:rPr lang="en-GB" sz="2800" dirty="0">
                <a:solidFill>
                  <a:schemeClr val="bg1"/>
                </a:solidFill>
                <a:latin typeface="Gotham Medium" panose="02000504050000020004"/>
              </a:rPr>
              <a:t>We need to make a decision. “Everyone who calls on the name of the Lord will be saved.” </a:t>
            </a:r>
            <a:r>
              <a:rPr lang="en-GB" sz="2800" b="1" dirty="0">
                <a:solidFill>
                  <a:srgbClr val="FFFF00"/>
                </a:solidFill>
                <a:latin typeface="Gotham Medium" panose="02000504050000020004"/>
              </a:rPr>
              <a:t>Romans 10:13</a:t>
            </a:r>
          </a:p>
          <a:p>
            <a:endParaRPr lang="en-GB" sz="2800" dirty="0">
              <a:solidFill>
                <a:schemeClr val="bg1"/>
              </a:solidFill>
              <a:latin typeface="Gotham Medium" panose="02000504050000020004"/>
            </a:endParaRPr>
          </a:p>
          <a:p>
            <a:pPr marL="514350" indent="-514350">
              <a:buAutoNum type="alphaLcPeriod" startAt="3"/>
            </a:pPr>
            <a:r>
              <a:rPr lang="en-GB" sz="2800" dirty="0">
                <a:solidFill>
                  <a:schemeClr val="bg1"/>
                </a:solidFill>
                <a:latin typeface="Gotham Medium" panose="02000504050000020004"/>
              </a:rPr>
              <a:t>We need to come humbly and look for his leading. “For </a:t>
            </a:r>
          </a:p>
          <a:p>
            <a:r>
              <a:rPr lang="en-GB" sz="2800" dirty="0">
                <a:solidFill>
                  <a:schemeClr val="bg1"/>
                </a:solidFill>
                <a:latin typeface="Gotham Medium" panose="02000504050000020004"/>
              </a:rPr>
              <a:t>      whoever exalts himself will be humbled, and whoever</a:t>
            </a:r>
          </a:p>
          <a:p>
            <a:r>
              <a:rPr lang="en-GB" sz="2800" b="1" dirty="0">
                <a:solidFill>
                  <a:schemeClr val="bg1"/>
                </a:solidFill>
                <a:latin typeface="Gotham Medium" panose="02000504050000020004"/>
              </a:rPr>
              <a:t>      </a:t>
            </a:r>
            <a:r>
              <a:rPr lang="en-GB" sz="2800" dirty="0">
                <a:solidFill>
                  <a:schemeClr val="bg1"/>
                </a:solidFill>
                <a:latin typeface="Gotham Medium" panose="02000504050000020004"/>
              </a:rPr>
              <a:t>humbles himself will be exalted. </a:t>
            </a:r>
            <a:r>
              <a:rPr lang="en-GB" sz="2800" b="1" dirty="0">
                <a:solidFill>
                  <a:srgbClr val="FFFF00"/>
                </a:solidFill>
                <a:latin typeface="Gotham Medium" panose="02000504050000020004"/>
              </a:rPr>
              <a:t>Matthew 23:12</a:t>
            </a:r>
          </a:p>
        </p:txBody>
      </p:sp>
    </p:spTree>
    <p:extLst>
      <p:ext uri="{BB962C8B-B14F-4D97-AF65-F5344CB8AC3E}">
        <p14:creationId xmlns:p14="http://schemas.microsoft.com/office/powerpoint/2010/main" val="34370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86226" y="37070"/>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962527" y="241694"/>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Ruth Shows Us Ourselves</a:t>
            </a:r>
          </a:p>
        </p:txBody>
      </p:sp>
      <p:sp>
        <p:nvSpPr>
          <p:cNvPr id="4" name="TextBox 3">
            <a:extLst>
              <a:ext uri="{FF2B5EF4-FFF2-40B4-BE49-F238E27FC236}">
                <a16:creationId xmlns:a16="http://schemas.microsoft.com/office/drawing/2014/main" id="{6689FC6E-281B-434C-A1B9-F2F68C2ACCA0}"/>
              </a:ext>
            </a:extLst>
          </p:cNvPr>
          <p:cNvSpPr txBox="1"/>
          <p:nvPr/>
        </p:nvSpPr>
        <p:spPr>
          <a:xfrm>
            <a:off x="962527" y="1435923"/>
            <a:ext cx="10094494" cy="3323987"/>
          </a:xfrm>
          <a:prstGeom prst="rect">
            <a:avLst/>
          </a:prstGeom>
          <a:noFill/>
        </p:spPr>
        <p:txBody>
          <a:bodyPr wrap="square" rtlCol="0">
            <a:spAutoFit/>
          </a:bodyPr>
          <a:lstStyle/>
          <a:p>
            <a:pPr marL="514350" indent="-514350">
              <a:buAutoNum type="alphaLcPeriod" startAt="4"/>
            </a:pPr>
            <a:r>
              <a:rPr lang="en-GB" sz="3000" dirty="0">
                <a:solidFill>
                  <a:schemeClr val="bg1"/>
                </a:solidFill>
                <a:latin typeface="Gotham Medium" panose="02000504050000020004"/>
              </a:rPr>
              <a:t>We need to come with a desire to serve. “They tell how you turned to God from idols to serve the living and true God.”   </a:t>
            </a:r>
            <a:r>
              <a:rPr lang="en-GB" sz="3000" b="1" dirty="0">
                <a:solidFill>
                  <a:srgbClr val="FFFF00"/>
                </a:solidFill>
                <a:latin typeface="Gotham Medium" panose="02000504050000020004"/>
              </a:rPr>
              <a:t>1 Thessalonians 1:9</a:t>
            </a:r>
          </a:p>
          <a:p>
            <a:endParaRPr lang="en-GB" sz="3000" dirty="0">
              <a:solidFill>
                <a:schemeClr val="bg1"/>
              </a:solidFill>
              <a:latin typeface="Gotham Medium" panose="02000504050000020004"/>
            </a:endParaRPr>
          </a:p>
          <a:p>
            <a:pPr marL="514350" indent="-514350">
              <a:buAutoNum type="alphaLcPeriod" startAt="5"/>
            </a:pPr>
            <a:r>
              <a:rPr lang="en-GB" sz="3000" dirty="0">
                <a:solidFill>
                  <a:schemeClr val="bg1"/>
                </a:solidFill>
                <a:latin typeface="Gotham Medium" panose="02000504050000020004"/>
              </a:rPr>
              <a:t>We need to give ourselves completely to Jesus. “My Lord</a:t>
            </a:r>
          </a:p>
          <a:p>
            <a:r>
              <a:rPr lang="en-GB" sz="3000" dirty="0">
                <a:solidFill>
                  <a:schemeClr val="bg1"/>
                </a:solidFill>
                <a:latin typeface="Gotham Medium" panose="02000504050000020004"/>
              </a:rPr>
              <a:t>      and my God!” </a:t>
            </a:r>
            <a:r>
              <a:rPr lang="en-GB" sz="3000" b="1" dirty="0">
                <a:solidFill>
                  <a:srgbClr val="FFFF00"/>
                </a:solidFill>
                <a:latin typeface="Gotham Medium" panose="02000504050000020004"/>
              </a:rPr>
              <a:t>John 20:28</a:t>
            </a:r>
          </a:p>
          <a:p>
            <a:pPr marL="514350" indent="-514350">
              <a:buAutoNum type="alphaLcPeriod" startAt="4"/>
            </a:pPr>
            <a:endParaRPr lang="en-GB" sz="3000" dirty="0">
              <a:solidFill>
                <a:schemeClr val="bg1"/>
              </a:solidFill>
              <a:latin typeface="Gotham Medium" panose="02000504050000020004"/>
            </a:endParaRPr>
          </a:p>
        </p:txBody>
      </p:sp>
    </p:spTree>
    <p:extLst>
      <p:ext uri="{BB962C8B-B14F-4D97-AF65-F5344CB8AC3E}">
        <p14:creationId xmlns:p14="http://schemas.microsoft.com/office/powerpoint/2010/main" val="245832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rmAutofit/>
          </a:bodyPr>
          <a:lstStyle/>
          <a:p>
            <a:pPr marL="0" indent="0">
              <a:lnSpc>
                <a:spcPct val="120000"/>
              </a:lnSpc>
              <a:buNone/>
            </a:pPr>
            <a:r>
              <a:rPr lang="en-GB" dirty="0">
                <a:solidFill>
                  <a:schemeClr val="bg1"/>
                </a:solidFill>
                <a:latin typeface="Gotham Medium" panose="02000504050000020004" pitchFamily="2" charset="0"/>
              </a:rPr>
              <a:t>1 Then Naomi her mother-in-law said to her, “My daughter, should I not seek rest for you, that it may be well with you? 2 Is not Boaz our relative, with whose young women you were? See, he is winnowing barley tonight at the threshing floor. 3 Wash therefore and anoint yourself, and put on your cloak and go down to the threshing floor, but do not make yourself known to the man until he has finished eating and drinking. 4 But when he lies down, observe the place where he lies. Then go and uncover his feet and lie down, and he will tell you what to do.” 5 And she replied, “All that you say I will do.”</a:t>
            </a:r>
          </a:p>
        </p:txBody>
      </p:sp>
    </p:spTree>
    <p:extLst>
      <p:ext uri="{BB962C8B-B14F-4D97-AF65-F5344CB8AC3E}">
        <p14:creationId xmlns:p14="http://schemas.microsoft.com/office/powerpoint/2010/main" val="133730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rmAutofit/>
          </a:bodyPr>
          <a:lstStyle/>
          <a:p>
            <a:pPr marL="0" indent="0">
              <a:lnSpc>
                <a:spcPct val="120000"/>
              </a:lnSpc>
              <a:buNone/>
            </a:pPr>
            <a:r>
              <a:rPr lang="en-GB" dirty="0">
                <a:solidFill>
                  <a:schemeClr val="bg1"/>
                </a:solidFill>
                <a:latin typeface="Gotham Medium" panose="02000504050000020004" pitchFamily="2" charset="0"/>
              </a:rPr>
              <a:t>6 So she went down to the threshing floor and did just as her mother-in-law had commanded her. 7 And when Boaz had eaten and drunk, and his heart was merry, he went to lie down at the end of the heap of grain. Then she came softly and uncovered his feet and lay down. 8 At midnight the man was startled and turned over, and behold, a woman lay at his feet! 9 He said, “Who are you?” And she answered, “I am Ruth, your servant. Spread your wings[a] over your servant, for you are a redeemer.” 10 And he said, “May you be blessed by the Lord, my daughter. You have made this last kindness greater than the first in that you have not gone after young men, whether poor or rich.</a:t>
            </a:r>
          </a:p>
        </p:txBody>
      </p:sp>
    </p:spTree>
    <p:extLst>
      <p:ext uri="{BB962C8B-B14F-4D97-AF65-F5344CB8AC3E}">
        <p14:creationId xmlns:p14="http://schemas.microsoft.com/office/powerpoint/2010/main" val="200576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18070" y="716692"/>
            <a:ext cx="11355859" cy="5527697"/>
          </a:xfrm>
        </p:spPr>
        <p:txBody>
          <a:bodyPr>
            <a:normAutofit/>
          </a:bodyPr>
          <a:lstStyle/>
          <a:p>
            <a:pPr marL="0" indent="0">
              <a:lnSpc>
                <a:spcPct val="120000"/>
              </a:lnSpc>
              <a:buNone/>
            </a:pPr>
            <a:r>
              <a:rPr lang="en-GB" dirty="0">
                <a:solidFill>
                  <a:schemeClr val="bg1"/>
                </a:solidFill>
                <a:latin typeface="Gotham Medium" panose="02000504050000020004" pitchFamily="2" charset="0"/>
              </a:rPr>
              <a:t>11 And now, my daughter, do not fear. I will do for you all that you ask, for all my fellow townsmen know that you are a worthy woman. 12 And now it is true that I am a redeemer. Yet there is a redeemer nearer than I. 13 Remain tonight, and in the morning, if he will redeem you, good; let him do it. But if he is not willing to redeem you, then, as the Lord lives, I will redeem you. Lie down until the morning.” 14 So she lay at his feet until the morning, but arose before one could recognize another. And he said, “Let it not be known that the woman came to the threshing floor.”</a:t>
            </a:r>
          </a:p>
        </p:txBody>
      </p:sp>
    </p:spTree>
    <p:extLst>
      <p:ext uri="{BB962C8B-B14F-4D97-AF65-F5344CB8AC3E}">
        <p14:creationId xmlns:p14="http://schemas.microsoft.com/office/powerpoint/2010/main" val="426455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18070" y="716692"/>
            <a:ext cx="11355859" cy="5527697"/>
          </a:xfrm>
        </p:spPr>
        <p:txBody>
          <a:bodyPr>
            <a:normAutofit/>
          </a:bodyPr>
          <a:lstStyle/>
          <a:p>
            <a:pPr marL="0" indent="0">
              <a:lnSpc>
                <a:spcPct val="120000"/>
              </a:lnSpc>
              <a:buNone/>
            </a:pPr>
            <a:r>
              <a:rPr lang="en-GB" dirty="0">
                <a:solidFill>
                  <a:schemeClr val="bg1"/>
                </a:solidFill>
                <a:latin typeface="Gotham Medium" panose="02000504050000020004" pitchFamily="2" charset="0"/>
              </a:rPr>
              <a:t>15 And he said, “Bring the garment you are wearing and hold it out.” So she held it, and he measured out six measures of barley and put it on her. Then she went into the city. 16 And when she came to her mother-in-law, she said, “How did you fare, my daughter?” Then she told her all that the man had done for her, 17 saying, “These six measures of barley he gave to me, for he said to me, ‘You must not go back empty-handed to your mother-in-law.’” 18 She replied, “Wait, my daughter, until you learn how the matter turns out, for the man will not rest but will settle the matter today.”</a:t>
            </a:r>
          </a:p>
        </p:txBody>
      </p:sp>
    </p:spTree>
    <p:extLst>
      <p:ext uri="{BB962C8B-B14F-4D97-AF65-F5344CB8AC3E}">
        <p14:creationId xmlns:p14="http://schemas.microsoft.com/office/powerpoint/2010/main" val="171069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0" y="-43856"/>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962527" y="193981"/>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When a Man Loves a Woman</a:t>
            </a:r>
          </a:p>
        </p:txBody>
      </p:sp>
      <p:sp>
        <p:nvSpPr>
          <p:cNvPr id="4" name="TextBox 3">
            <a:extLst>
              <a:ext uri="{FF2B5EF4-FFF2-40B4-BE49-F238E27FC236}">
                <a16:creationId xmlns:a16="http://schemas.microsoft.com/office/drawing/2014/main" id="{6689FC6E-281B-434C-A1B9-F2F68C2ACCA0}"/>
              </a:ext>
            </a:extLst>
          </p:cNvPr>
          <p:cNvSpPr txBox="1"/>
          <p:nvPr/>
        </p:nvSpPr>
        <p:spPr>
          <a:xfrm>
            <a:off x="962527" y="1657192"/>
            <a:ext cx="10094494" cy="4401205"/>
          </a:xfrm>
          <a:prstGeom prst="rect">
            <a:avLst/>
          </a:prstGeom>
          <a:noFill/>
        </p:spPr>
        <p:txBody>
          <a:bodyPr wrap="square" rtlCol="0">
            <a:spAutoFit/>
          </a:bodyPr>
          <a:lstStyle/>
          <a:p>
            <a:pPr marL="514350" indent="-514350">
              <a:buAutoNum type="alphaLcPeriod"/>
            </a:pPr>
            <a:r>
              <a:rPr lang="en-GB" sz="2800" dirty="0">
                <a:solidFill>
                  <a:schemeClr val="bg1"/>
                </a:solidFill>
                <a:latin typeface="Gotham Medium" panose="02000504050000020004"/>
              </a:rPr>
              <a:t>“You have not run after the younger men, whether rich or poor.” I am delighted because I feel the same way. </a:t>
            </a:r>
            <a:r>
              <a:rPr lang="en-GB" sz="2800" b="1" dirty="0">
                <a:solidFill>
                  <a:srgbClr val="FFFF00"/>
                </a:solidFill>
                <a:latin typeface="Gotham Medium" panose="02000504050000020004"/>
              </a:rPr>
              <a:t>V10</a:t>
            </a:r>
          </a:p>
          <a:p>
            <a:endParaRPr lang="en-GB" sz="2800" dirty="0">
              <a:solidFill>
                <a:schemeClr val="bg1"/>
              </a:solidFill>
              <a:latin typeface="Gotham Medium" panose="02000504050000020004"/>
            </a:endParaRPr>
          </a:p>
          <a:p>
            <a:r>
              <a:rPr lang="en-GB" sz="2800" dirty="0">
                <a:solidFill>
                  <a:schemeClr val="bg1"/>
                </a:solidFill>
                <a:latin typeface="Gotham Medium" panose="02000504050000020004"/>
              </a:rPr>
              <a:t>b.  “I will do for you all you ask.” </a:t>
            </a:r>
            <a:r>
              <a:rPr lang="en-GB" sz="2800" b="1" dirty="0">
                <a:solidFill>
                  <a:srgbClr val="FFFF00"/>
                </a:solidFill>
                <a:latin typeface="Gotham Medium" panose="02000504050000020004"/>
              </a:rPr>
              <a:t>v11</a:t>
            </a:r>
            <a:r>
              <a:rPr lang="en-GB" sz="2800" dirty="0">
                <a:solidFill>
                  <a:schemeClr val="bg1"/>
                </a:solidFill>
                <a:latin typeface="Gotham Medium" panose="02000504050000020004"/>
              </a:rPr>
              <a:t> I am serious about us.</a:t>
            </a:r>
          </a:p>
          <a:p>
            <a:pPr marL="514350" indent="-514350">
              <a:buAutoNum type="alphaLcPeriod"/>
            </a:pPr>
            <a:endParaRPr lang="en-GB" sz="2800" dirty="0">
              <a:solidFill>
                <a:schemeClr val="bg1"/>
              </a:solidFill>
              <a:latin typeface="Gotham Medium" panose="02000504050000020004"/>
            </a:endParaRPr>
          </a:p>
          <a:p>
            <a:r>
              <a:rPr lang="en-GB" sz="2800" dirty="0">
                <a:solidFill>
                  <a:schemeClr val="bg1"/>
                </a:solidFill>
                <a:latin typeface="Gotham Medium" panose="02000504050000020004"/>
              </a:rPr>
              <a:t>c.  “you are a woman of noble character.” </a:t>
            </a:r>
            <a:r>
              <a:rPr lang="en-GB" sz="2800" b="1" dirty="0">
                <a:solidFill>
                  <a:srgbClr val="FFFF00"/>
                </a:solidFill>
                <a:latin typeface="Gotham Medium" panose="02000504050000020004"/>
              </a:rPr>
              <a:t>v11 </a:t>
            </a:r>
            <a:r>
              <a:rPr lang="en-GB" sz="2800" dirty="0">
                <a:solidFill>
                  <a:schemeClr val="bg1"/>
                </a:solidFill>
                <a:latin typeface="Gotham Medium" panose="02000504050000020004"/>
              </a:rPr>
              <a:t>You fit the bill. </a:t>
            </a:r>
          </a:p>
          <a:p>
            <a:r>
              <a:rPr lang="en-GB" sz="2800" dirty="0">
                <a:solidFill>
                  <a:schemeClr val="bg1"/>
                </a:solidFill>
                <a:latin typeface="Gotham Medium" panose="02000504050000020004"/>
              </a:rPr>
              <a:t>                    </a:t>
            </a:r>
          </a:p>
          <a:p>
            <a:r>
              <a:rPr lang="en-GB" sz="2800" dirty="0">
                <a:solidFill>
                  <a:schemeClr val="bg1"/>
                </a:solidFill>
                <a:latin typeface="Gotham Medium" panose="02000504050000020004"/>
              </a:rPr>
              <a:t>d.  “there is a kinsman-redeemer nearer than I.” </a:t>
            </a:r>
            <a:r>
              <a:rPr lang="en-GB" sz="2800" b="1" dirty="0">
                <a:solidFill>
                  <a:srgbClr val="FFFF00"/>
                </a:solidFill>
                <a:latin typeface="Gotham Medium" panose="02000504050000020004"/>
              </a:rPr>
              <a:t>v12</a:t>
            </a:r>
            <a:r>
              <a:rPr lang="en-GB" sz="2800" dirty="0">
                <a:solidFill>
                  <a:schemeClr val="bg1"/>
                </a:solidFill>
                <a:latin typeface="Gotham Medium" panose="02000504050000020004"/>
              </a:rPr>
              <a:t> I have been</a:t>
            </a:r>
          </a:p>
          <a:p>
            <a:r>
              <a:rPr lang="en-GB" sz="2800" dirty="0">
                <a:solidFill>
                  <a:schemeClr val="bg1"/>
                </a:solidFill>
                <a:latin typeface="Gotham Medium" panose="02000504050000020004"/>
              </a:rPr>
              <a:t>     doing my homework.           </a:t>
            </a:r>
          </a:p>
        </p:txBody>
      </p:sp>
    </p:spTree>
    <p:extLst>
      <p:ext uri="{BB962C8B-B14F-4D97-AF65-F5344CB8AC3E}">
        <p14:creationId xmlns:p14="http://schemas.microsoft.com/office/powerpoint/2010/main" val="86985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0" y="-43856"/>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962527" y="193981"/>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When a Man Loves a Woman</a:t>
            </a:r>
          </a:p>
        </p:txBody>
      </p:sp>
      <p:sp>
        <p:nvSpPr>
          <p:cNvPr id="4" name="TextBox 3">
            <a:extLst>
              <a:ext uri="{FF2B5EF4-FFF2-40B4-BE49-F238E27FC236}">
                <a16:creationId xmlns:a16="http://schemas.microsoft.com/office/drawing/2014/main" id="{6689FC6E-281B-434C-A1B9-F2F68C2ACCA0}"/>
              </a:ext>
            </a:extLst>
          </p:cNvPr>
          <p:cNvSpPr txBox="1"/>
          <p:nvPr/>
        </p:nvSpPr>
        <p:spPr>
          <a:xfrm>
            <a:off x="962527" y="1573244"/>
            <a:ext cx="10094494" cy="3785652"/>
          </a:xfrm>
          <a:prstGeom prst="rect">
            <a:avLst/>
          </a:prstGeom>
          <a:noFill/>
        </p:spPr>
        <p:txBody>
          <a:bodyPr wrap="square" rtlCol="0">
            <a:spAutoFit/>
          </a:bodyPr>
          <a:lstStyle/>
          <a:p>
            <a:r>
              <a:rPr lang="en-GB" sz="3000" dirty="0">
                <a:solidFill>
                  <a:schemeClr val="bg1"/>
                </a:solidFill>
                <a:latin typeface="Gotham Medium" panose="02000504050000020004"/>
              </a:rPr>
              <a:t>e.  “But if he is not willing, as surely as the Lord lives I will do it.”</a:t>
            </a:r>
          </a:p>
          <a:p>
            <a:r>
              <a:rPr lang="en-GB" sz="3000" dirty="0">
                <a:solidFill>
                  <a:schemeClr val="bg1"/>
                </a:solidFill>
                <a:latin typeface="Gotham Medium" panose="02000504050000020004"/>
              </a:rPr>
              <a:t>     </a:t>
            </a:r>
            <a:r>
              <a:rPr lang="en-GB" sz="3000" b="1" dirty="0">
                <a:solidFill>
                  <a:srgbClr val="FFFF00"/>
                </a:solidFill>
                <a:latin typeface="Gotham Medium" panose="02000504050000020004"/>
              </a:rPr>
              <a:t>v13</a:t>
            </a:r>
            <a:r>
              <a:rPr lang="en-GB" sz="3000" dirty="0">
                <a:solidFill>
                  <a:schemeClr val="bg1"/>
                </a:solidFill>
                <a:latin typeface="Gotham Medium" panose="02000504050000020004"/>
              </a:rPr>
              <a:t> I will give my all to win you.</a:t>
            </a:r>
          </a:p>
          <a:p>
            <a:endParaRPr lang="en-GB" sz="3000" dirty="0">
              <a:solidFill>
                <a:schemeClr val="bg1"/>
              </a:solidFill>
              <a:latin typeface="Gotham Medium" panose="02000504050000020004"/>
            </a:endParaRPr>
          </a:p>
          <a:p>
            <a:r>
              <a:rPr lang="en-GB" sz="3000" dirty="0">
                <a:solidFill>
                  <a:schemeClr val="bg1"/>
                </a:solidFill>
                <a:latin typeface="Gotham Medium" panose="02000504050000020004"/>
              </a:rPr>
              <a:t>f.   “He gave me these six measures of barley.” </a:t>
            </a:r>
            <a:r>
              <a:rPr lang="en-GB" sz="3000" b="1" dirty="0">
                <a:solidFill>
                  <a:srgbClr val="FFFF00"/>
                </a:solidFill>
                <a:latin typeface="Gotham Medium" panose="02000504050000020004"/>
              </a:rPr>
              <a:t>v17</a:t>
            </a:r>
            <a:r>
              <a:rPr lang="en-GB" sz="3000" dirty="0">
                <a:solidFill>
                  <a:schemeClr val="bg1"/>
                </a:solidFill>
                <a:latin typeface="Gotham Medium" panose="02000504050000020004"/>
              </a:rPr>
              <a:t> I will provide</a:t>
            </a:r>
          </a:p>
          <a:p>
            <a:r>
              <a:rPr lang="en-GB" sz="3000" dirty="0">
                <a:solidFill>
                  <a:schemeClr val="bg1"/>
                </a:solidFill>
                <a:latin typeface="Gotham Medium" panose="02000504050000020004"/>
              </a:rPr>
              <a:t>     for you.</a:t>
            </a:r>
          </a:p>
          <a:p>
            <a:endParaRPr lang="en-GB" sz="3000" dirty="0">
              <a:solidFill>
                <a:schemeClr val="bg1"/>
              </a:solidFill>
              <a:latin typeface="Gotham Medium" panose="02000504050000020004"/>
            </a:endParaRPr>
          </a:p>
          <a:p>
            <a:r>
              <a:rPr lang="en-GB" sz="3000" dirty="0">
                <a:solidFill>
                  <a:schemeClr val="bg1"/>
                </a:solidFill>
                <a:latin typeface="Gotham Medium" panose="02000504050000020004"/>
              </a:rPr>
              <a:t>Ruth 2:5 says “Whose young woman is that?” He is interested in her even before they meet. </a:t>
            </a:r>
          </a:p>
        </p:txBody>
      </p:sp>
    </p:spTree>
    <p:extLst>
      <p:ext uri="{BB962C8B-B14F-4D97-AF65-F5344CB8AC3E}">
        <p14:creationId xmlns:p14="http://schemas.microsoft.com/office/powerpoint/2010/main" val="29238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32084" y="0"/>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962527" y="74140"/>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Boaz Shows Us Jesus</a:t>
            </a:r>
          </a:p>
        </p:txBody>
      </p:sp>
      <p:sp>
        <p:nvSpPr>
          <p:cNvPr id="4" name="TextBox 3">
            <a:extLst>
              <a:ext uri="{FF2B5EF4-FFF2-40B4-BE49-F238E27FC236}">
                <a16:creationId xmlns:a16="http://schemas.microsoft.com/office/drawing/2014/main" id="{6689FC6E-281B-434C-A1B9-F2F68C2ACCA0}"/>
              </a:ext>
            </a:extLst>
          </p:cNvPr>
          <p:cNvSpPr txBox="1"/>
          <p:nvPr/>
        </p:nvSpPr>
        <p:spPr>
          <a:xfrm>
            <a:off x="962527" y="978469"/>
            <a:ext cx="10094494" cy="5262979"/>
          </a:xfrm>
          <a:prstGeom prst="rect">
            <a:avLst/>
          </a:prstGeom>
          <a:noFill/>
        </p:spPr>
        <p:txBody>
          <a:bodyPr wrap="square" rtlCol="0">
            <a:spAutoFit/>
          </a:bodyPr>
          <a:lstStyle/>
          <a:p>
            <a:pPr marL="971550" lvl="1" indent="-514350">
              <a:buAutoNum type="alphaLcPeriod"/>
            </a:pPr>
            <a:r>
              <a:rPr lang="en-GB" sz="2800" dirty="0">
                <a:solidFill>
                  <a:schemeClr val="bg1"/>
                </a:solidFill>
                <a:latin typeface="Gotham Medium" panose="02000504050000020004"/>
              </a:rPr>
              <a:t>“For God so loved the world that he gave his one and only Son, that whoever believes in him shall not perish but have eternal life.” </a:t>
            </a:r>
            <a:r>
              <a:rPr lang="en-GB" sz="2800" b="1" dirty="0">
                <a:solidFill>
                  <a:srgbClr val="FFFF00"/>
                </a:solidFill>
                <a:latin typeface="Gotham Medium" panose="02000504050000020004"/>
              </a:rPr>
              <a:t>John 3:16</a:t>
            </a:r>
            <a:r>
              <a:rPr lang="en-GB" sz="2800" dirty="0">
                <a:solidFill>
                  <a:schemeClr val="bg1"/>
                </a:solidFill>
                <a:latin typeface="Gotham Medium" panose="02000504050000020004"/>
              </a:rPr>
              <a:t> Jesus is thrilled when we    choose to love him in return.</a:t>
            </a:r>
          </a:p>
          <a:p>
            <a:pPr marL="971550" lvl="1" indent="-514350">
              <a:buAutoNum type="alphaLcPeriod" startAt="2"/>
            </a:pPr>
            <a:r>
              <a:rPr lang="en-GB" sz="2800" dirty="0">
                <a:solidFill>
                  <a:schemeClr val="bg1"/>
                </a:solidFill>
                <a:latin typeface="Gotham Medium" panose="02000504050000020004"/>
              </a:rPr>
              <a:t>“For He chose us in him before the foundation of the world.” </a:t>
            </a:r>
            <a:r>
              <a:rPr lang="en-GB" sz="2800" b="1" dirty="0">
                <a:solidFill>
                  <a:srgbClr val="FFFF00"/>
                </a:solidFill>
                <a:latin typeface="Gotham Medium" panose="02000504050000020004"/>
              </a:rPr>
              <a:t>Eph. 1:4 </a:t>
            </a:r>
            <a:r>
              <a:rPr lang="en-GB" sz="2800" dirty="0">
                <a:solidFill>
                  <a:schemeClr val="bg1"/>
                </a:solidFill>
                <a:latin typeface="Gotham Medium" panose="02000504050000020004"/>
              </a:rPr>
              <a:t>Jesus loves you even before you meet him.</a:t>
            </a:r>
          </a:p>
          <a:p>
            <a:pPr marL="971550" lvl="1" indent="-514350">
              <a:buAutoNum type="alphaLcPeriod" startAt="2"/>
            </a:pPr>
            <a:r>
              <a:rPr lang="en-GB" sz="2800" dirty="0">
                <a:solidFill>
                  <a:schemeClr val="bg1"/>
                </a:solidFill>
                <a:latin typeface="Gotham Medium" panose="02000504050000020004"/>
              </a:rPr>
              <a:t>“You may ask me for anything in my name, and I will do it.” </a:t>
            </a:r>
            <a:r>
              <a:rPr lang="en-GB" sz="2800" b="1" dirty="0">
                <a:solidFill>
                  <a:srgbClr val="FFFF00"/>
                </a:solidFill>
                <a:latin typeface="Gotham Medium" panose="02000504050000020004"/>
              </a:rPr>
              <a:t>John 14:14 </a:t>
            </a:r>
            <a:r>
              <a:rPr lang="en-GB" sz="2800" dirty="0">
                <a:solidFill>
                  <a:schemeClr val="bg1"/>
                </a:solidFill>
                <a:latin typeface="Gotham Medium" panose="02000504050000020004"/>
              </a:rPr>
              <a:t>Jesus will provide for you.</a:t>
            </a:r>
          </a:p>
          <a:p>
            <a:r>
              <a:rPr lang="en-GB" sz="2800" dirty="0">
                <a:solidFill>
                  <a:schemeClr val="bg1"/>
                </a:solidFill>
                <a:latin typeface="Gotham Medium" panose="02000504050000020004"/>
              </a:rPr>
              <a:t>     d.	“But God demonstrates his own love for us in this: While 	we were still sinners, Christ died for us.” </a:t>
            </a:r>
            <a:r>
              <a:rPr lang="en-GB" sz="2800" b="1" dirty="0">
                <a:solidFill>
                  <a:srgbClr val="FFFF00"/>
                </a:solidFill>
                <a:latin typeface="Gotham Medium" panose="02000504050000020004"/>
              </a:rPr>
              <a:t>Rom. 5:8</a:t>
            </a:r>
            <a:r>
              <a:rPr lang="en-GB" sz="2800" dirty="0">
                <a:solidFill>
                  <a:schemeClr val="bg1"/>
                </a:solidFill>
                <a:latin typeface="Gotham Medium" panose="02000504050000020004"/>
              </a:rPr>
              <a:t> He paid 	the price as our kinsman-redeemer! Hallelujah!</a:t>
            </a:r>
          </a:p>
        </p:txBody>
      </p:sp>
    </p:spTree>
    <p:extLst>
      <p:ext uri="{BB962C8B-B14F-4D97-AF65-F5344CB8AC3E}">
        <p14:creationId xmlns:p14="http://schemas.microsoft.com/office/powerpoint/2010/main" val="31982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2"/>
          <a:stretch>
            <a:fillRect/>
          </a:stretch>
        </p:blipFill>
        <p:spPr>
          <a:xfrm>
            <a:off x="-86226" y="37070"/>
            <a:ext cx="12192000" cy="6858000"/>
          </a:xfrm>
          <a:prstGeom prst="rect">
            <a:avLst/>
          </a:prstGeom>
        </p:spPr>
      </p:pic>
      <p:sp>
        <p:nvSpPr>
          <p:cNvPr id="6" name="Content Placeholder 2">
            <a:extLst>
              <a:ext uri="{FF2B5EF4-FFF2-40B4-BE49-F238E27FC236}">
                <a16:creationId xmlns:a16="http://schemas.microsoft.com/office/drawing/2014/main" id="{DA188B86-17B2-5749-BD30-0DBF6A232BD4}"/>
              </a:ext>
            </a:extLst>
          </p:cNvPr>
          <p:cNvSpPr txBox="1">
            <a:spLocks/>
          </p:cNvSpPr>
          <p:nvPr/>
        </p:nvSpPr>
        <p:spPr>
          <a:xfrm>
            <a:off x="407773" y="395416"/>
            <a:ext cx="11355859" cy="61413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3000" dirty="0">
              <a:solidFill>
                <a:schemeClr val="bg1"/>
              </a:solidFill>
              <a:latin typeface="Gotham Medium" panose="02000504050000020004" pitchFamily="2" charset="0"/>
            </a:endParaRPr>
          </a:p>
        </p:txBody>
      </p:sp>
      <p:sp>
        <p:nvSpPr>
          <p:cNvPr id="3" name="TextBox 2">
            <a:extLst>
              <a:ext uri="{FF2B5EF4-FFF2-40B4-BE49-F238E27FC236}">
                <a16:creationId xmlns:a16="http://schemas.microsoft.com/office/drawing/2014/main" id="{2417A6C2-752B-4D32-8B6C-B20D10212731}"/>
              </a:ext>
            </a:extLst>
          </p:cNvPr>
          <p:cNvSpPr txBox="1"/>
          <p:nvPr/>
        </p:nvSpPr>
        <p:spPr>
          <a:xfrm>
            <a:off x="962527" y="241694"/>
            <a:ext cx="9986210" cy="830997"/>
          </a:xfrm>
          <a:prstGeom prst="rect">
            <a:avLst/>
          </a:prstGeom>
          <a:noFill/>
        </p:spPr>
        <p:txBody>
          <a:bodyPr wrap="square" rtlCol="0">
            <a:spAutoFit/>
          </a:bodyPr>
          <a:lstStyle/>
          <a:p>
            <a:pPr algn="ctr"/>
            <a:r>
              <a:rPr lang="en-GB" sz="4800" dirty="0">
                <a:solidFill>
                  <a:schemeClr val="bg1"/>
                </a:solidFill>
                <a:latin typeface="Gotham Medium" panose="02000504050000020004"/>
              </a:rPr>
              <a:t>You’re the One That I Want! </a:t>
            </a:r>
            <a:r>
              <a:rPr lang="en-GB" sz="4800" dirty="0" err="1">
                <a:solidFill>
                  <a:srgbClr val="FFFF00"/>
                </a:solidFill>
                <a:latin typeface="Gotham Medium" panose="02000504050000020004"/>
              </a:rPr>
              <a:t>Oo</a:t>
            </a:r>
            <a:r>
              <a:rPr lang="en-GB" sz="4800" dirty="0">
                <a:solidFill>
                  <a:srgbClr val="FFFF00"/>
                </a:solidFill>
                <a:latin typeface="Gotham Medium" panose="02000504050000020004"/>
              </a:rPr>
              <a:t> </a:t>
            </a:r>
            <a:r>
              <a:rPr lang="en-GB" sz="4800" dirty="0" err="1">
                <a:solidFill>
                  <a:srgbClr val="FFFF00"/>
                </a:solidFill>
                <a:latin typeface="Gotham Medium" panose="02000504050000020004"/>
              </a:rPr>
              <a:t>Oo</a:t>
            </a:r>
            <a:r>
              <a:rPr lang="en-GB" sz="4800" dirty="0">
                <a:solidFill>
                  <a:srgbClr val="FFFF00"/>
                </a:solidFill>
                <a:latin typeface="Gotham Medium" panose="02000504050000020004"/>
              </a:rPr>
              <a:t> </a:t>
            </a:r>
            <a:r>
              <a:rPr lang="en-GB" sz="4800" dirty="0" err="1">
                <a:solidFill>
                  <a:srgbClr val="FFFF00"/>
                </a:solidFill>
                <a:latin typeface="Gotham Medium" panose="02000504050000020004"/>
              </a:rPr>
              <a:t>Oo</a:t>
            </a:r>
            <a:r>
              <a:rPr lang="en-GB" sz="4800" dirty="0">
                <a:solidFill>
                  <a:srgbClr val="FFFF00"/>
                </a:solidFill>
                <a:latin typeface="Gotham Medium" panose="02000504050000020004"/>
              </a:rPr>
              <a:t>!</a:t>
            </a:r>
          </a:p>
        </p:txBody>
      </p:sp>
      <p:sp>
        <p:nvSpPr>
          <p:cNvPr id="4" name="TextBox 3">
            <a:extLst>
              <a:ext uri="{FF2B5EF4-FFF2-40B4-BE49-F238E27FC236}">
                <a16:creationId xmlns:a16="http://schemas.microsoft.com/office/drawing/2014/main" id="{6689FC6E-281B-434C-A1B9-F2F68C2ACCA0}"/>
              </a:ext>
            </a:extLst>
          </p:cNvPr>
          <p:cNvSpPr txBox="1"/>
          <p:nvPr/>
        </p:nvSpPr>
        <p:spPr>
          <a:xfrm>
            <a:off x="962527" y="1435923"/>
            <a:ext cx="10094494" cy="4832092"/>
          </a:xfrm>
          <a:prstGeom prst="rect">
            <a:avLst/>
          </a:prstGeom>
          <a:noFill/>
        </p:spPr>
        <p:txBody>
          <a:bodyPr wrap="square" rtlCol="0">
            <a:spAutoFit/>
          </a:bodyPr>
          <a:lstStyle/>
          <a:p>
            <a:pPr marL="514350" indent="-514350">
              <a:buAutoNum type="alphaLcPeriod"/>
            </a:pPr>
            <a:r>
              <a:rPr lang="en-GB" sz="2800" dirty="0">
                <a:solidFill>
                  <a:schemeClr val="bg1"/>
                </a:solidFill>
                <a:latin typeface="Gotham Medium" panose="02000504050000020004"/>
              </a:rPr>
              <a:t> 	“Should I not try to find a home for you, where you will be  	provided for?” </a:t>
            </a:r>
            <a:r>
              <a:rPr lang="en-GB" sz="2800" b="1" dirty="0">
                <a:solidFill>
                  <a:srgbClr val="FFFF00"/>
                </a:solidFill>
                <a:latin typeface="Gotham Medium" panose="02000504050000020004"/>
              </a:rPr>
              <a:t>v1</a:t>
            </a:r>
            <a:r>
              <a:rPr lang="en-GB" sz="2800" dirty="0">
                <a:solidFill>
                  <a:schemeClr val="bg1"/>
                </a:solidFill>
                <a:latin typeface="Gotham Medium" panose="02000504050000020004"/>
              </a:rPr>
              <a:t> – she needs to find someone who will 	provide for her needs.</a:t>
            </a:r>
          </a:p>
          <a:p>
            <a:pPr marL="514350" indent="-514350">
              <a:buAutoNum type="alphaLcPeriod"/>
            </a:pPr>
            <a:endParaRPr lang="en-GB" sz="2800" dirty="0">
              <a:solidFill>
                <a:schemeClr val="bg1"/>
              </a:solidFill>
              <a:latin typeface="Gotham Medium" panose="02000504050000020004"/>
            </a:endParaRPr>
          </a:p>
          <a:p>
            <a:r>
              <a:rPr lang="en-GB" sz="2800" dirty="0">
                <a:solidFill>
                  <a:schemeClr val="bg1"/>
                </a:solidFill>
                <a:latin typeface="Gotham Medium" panose="02000504050000020004"/>
              </a:rPr>
              <a:t>b. 	“I will do whatever you say” </a:t>
            </a:r>
            <a:r>
              <a:rPr lang="en-GB" sz="2800" b="1" dirty="0">
                <a:solidFill>
                  <a:srgbClr val="FFFF00"/>
                </a:solidFill>
                <a:latin typeface="Gotham Medium" panose="02000504050000020004"/>
              </a:rPr>
              <a:t>v5</a:t>
            </a:r>
            <a:r>
              <a:rPr lang="en-GB" sz="2800" dirty="0">
                <a:solidFill>
                  <a:schemeClr val="bg1"/>
                </a:solidFill>
                <a:latin typeface="Gotham Medium" panose="02000504050000020004"/>
              </a:rPr>
              <a:t> – she realises that she 	needs to make a decision. Should I stay or should I go?</a:t>
            </a:r>
          </a:p>
          <a:p>
            <a:endParaRPr lang="en-GB" sz="2800" dirty="0">
              <a:solidFill>
                <a:schemeClr val="bg1"/>
              </a:solidFill>
              <a:latin typeface="Gotham Medium" panose="02000504050000020004"/>
            </a:endParaRPr>
          </a:p>
          <a:p>
            <a:r>
              <a:rPr lang="en-GB" sz="2800" dirty="0">
                <a:solidFill>
                  <a:schemeClr val="bg1"/>
                </a:solidFill>
                <a:latin typeface="Gotham Medium" panose="02000504050000020004"/>
              </a:rPr>
              <a:t>c. 	“Ruth approached quietly, uncovered his feet and lay 	down.” </a:t>
            </a:r>
            <a:r>
              <a:rPr lang="en-GB" sz="2800" b="1" dirty="0">
                <a:solidFill>
                  <a:srgbClr val="FFFF00"/>
                </a:solidFill>
                <a:latin typeface="Gotham Medium" panose="02000504050000020004"/>
              </a:rPr>
              <a:t>v7</a:t>
            </a:r>
            <a:r>
              <a:rPr lang="en-GB" sz="2800" dirty="0">
                <a:solidFill>
                  <a:schemeClr val="bg1"/>
                </a:solidFill>
                <a:latin typeface="Gotham Medium" panose="02000504050000020004"/>
              </a:rPr>
              <a:t> - She approaches respectfully and looks for his 	leading.</a:t>
            </a:r>
          </a:p>
          <a:p>
            <a:endParaRPr lang="en-GB" sz="2800" dirty="0">
              <a:solidFill>
                <a:schemeClr val="bg1"/>
              </a:solidFill>
              <a:latin typeface="Gotham Medium" panose="02000504050000020004"/>
            </a:endParaRPr>
          </a:p>
        </p:txBody>
      </p:sp>
    </p:spTree>
    <p:extLst>
      <p:ext uri="{BB962C8B-B14F-4D97-AF65-F5344CB8AC3E}">
        <p14:creationId xmlns:p14="http://schemas.microsoft.com/office/powerpoint/2010/main" val="1324159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1094</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122</cp:revision>
  <dcterms:created xsi:type="dcterms:W3CDTF">2019-04-12T14:48:47Z</dcterms:created>
  <dcterms:modified xsi:type="dcterms:W3CDTF">2019-07-21T10:01:35Z</dcterms:modified>
</cp:coreProperties>
</file>