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handoutMasterIdLst>
    <p:handoutMasterId r:id="rId18"/>
  </p:handoutMasterIdLst>
  <p:sldIdLst>
    <p:sldId id="256" r:id="rId2"/>
    <p:sldId id="265" r:id="rId3"/>
    <p:sldId id="264" r:id="rId4"/>
    <p:sldId id="259" r:id="rId5"/>
    <p:sldId id="284" r:id="rId6"/>
    <p:sldId id="297" r:id="rId7"/>
    <p:sldId id="296" r:id="rId8"/>
    <p:sldId id="295" r:id="rId9"/>
    <p:sldId id="300" r:id="rId10"/>
    <p:sldId id="301" r:id="rId11"/>
    <p:sldId id="298" r:id="rId12"/>
    <p:sldId id="299" r:id="rId13"/>
    <p:sldId id="302" r:id="rId14"/>
    <p:sldId id="303" r:id="rId15"/>
    <p:sldId id="304" r:id="rId16"/>
  </p:sldIdLst>
  <p:sldSz cx="12192000" cy="68580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astair McDonald" initials="AM" lastIdx="1" clrIdx="0">
    <p:extLst>
      <p:ext uri="{19B8F6BF-5375-455C-9EA6-DF929625EA0E}">
        <p15:presenceInfo xmlns:p15="http://schemas.microsoft.com/office/powerpoint/2012/main" userId="4e99fefebb92d82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1D25"/>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69"/>
    <p:restoredTop sz="91784"/>
  </p:normalViewPr>
  <p:slideViewPr>
    <p:cSldViewPr snapToGrid="0" snapToObjects="1">
      <p:cViewPr varScale="1">
        <p:scale>
          <a:sx n="88" d="100"/>
          <a:sy n="88" d="100"/>
        </p:scale>
        <p:origin x="176" y="4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9-09T21:41:16.624" idx="1">
    <p:pos x="7680" y="0"/>
    <p:text/>
    <p:extLst>
      <p:ext uri="{C676402C-5697-4E1C-873F-D02D1690AC5C}">
        <p15:threadingInfo xmlns:p15="http://schemas.microsoft.com/office/powerpoint/2012/main" timeZoneBias="-6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37CBB47-2520-AD43-B372-CF2FBA6EE203}"/>
              </a:ext>
            </a:extLst>
          </p:cNvPr>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A380E8D1-E765-8644-8512-F9A2D4BFB64F}"/>
              </a:ext>
            </a:extLst>
          </p:cNvPr>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5EB26CA3-79B1-DA40-A69E-093813EDA6C7}" type="datetimeFigureOut">
              <a:rPr lang="en-GB" smtClean="0"/>
              <a:t>15/09/2019</a:t>
            </a:fld>
            <a:endParaRPr lang="en-GB"/>
          </a:p>
        </p:txBody>
      </p:sp>
      <p:sp>
        <p:nvSpPr>
          <p:cNvPr id="4" name="Footer Placeholder 3">
            <a:extLst>
              <a:ext uri="{FF2B5EF4-FFF2-40B4-BE49-F238E27FC236}">
                <a16:creationId xmlns:a16="http://schemas.microsoft.com/office/drawing/2014/main" id="{A80C85E6-8AB5-F14C-855C-3A146AF411B7}"/>
              </a:ext>
            </a:extLst>
          </p:cNvPr>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56E03E45-E6CE-B041-9012-7E27C153FF16}"/>
              </a:ext>
            </a:extLst>
          </p:cNvPr>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E6D8503C-B41A-4E48-B695-564E9CAE6C6E}" type="slidenum">
              <a:rPr lang="en-GB" smtClean="0"/>
              <a:t>‹#›</a:t>
            </a:fld>
            <a:endParaRPr lang="en-GB"/>
          </a:p>
        </p:txBody>
      </p:sp>
    </p:spTree>
    <p:extLst>
      <p:ext uri="{BB962C8B-B14F-4D97-AF65-F5344CB8AC3E}">
        <p14:creationId xmlns:p14="http://schemas.microsoft.com/office/powerpoint/2010/main" val="33384745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2FC03186-B363-474D-8BAF-3213026EB45D}" type="datetimeFigureOut">
              <a:rPr lang="en-GB" smtClean="0"/>
              <a:t>15/09/2019</a:t>
            </a:fld>
            <a:endParaRPr lang="en-GB"/>
          </a:p>
        </p:txBody>
      </p:sp>
      <p:sp>
        <p:nvSpPr>
          <p:cNvPr id="4" name="Slide Image Placeholder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BFBFB9FF-E7FD-834F-BDAD-C15D5DBBE4CF}" type="slidenum">
              <a:rPr lang="en-GB" smtClean="0"/>
              <a:t>‹#›</a:t>
            </a:fld>
            <a:endParaRPr lang="en-GB"/>
          </a:p>
        </p:txBody>
      </p:sp>
    </p:spTree>
    <p:extLst>
      <p:ext uri="{BB962C8B-B14F-4D97-AF65-F5344CB8AC3E}">
        <p14:creationId xmlns:p14="http://schemas.microsoft.com/office/powerpoint/2010/main" val="26753513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040225-BEBF-AE45-9AFF-E8064DFF2D0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BADFE8D-049B-D148-982F-256679F10E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19E74A9-9913-9D49-B8AB-04EC40386EDE}"/>
              </a:ext>
            </a:extLst>
          </p:cNvPr>
          <p:cNvSpPr>
            <a:spLocks noGrp="1"/>
          </p:cNvSpPr>
          <p:nvPr>
            <p:ph type="dt" sz="half" idx="10"/>
          </p:nvPr>
        </p:nvSpPr>
        <p:spPr/>
        <p:txBody>
          <a:bodyPr/>
          <a:lstStyle/>
          <a:p>
            <a:fld id="{8DD6D299-9435-0A44-A358-9CE295FF192A}" type="datetimeFigureOut">
              <a:rPr lang="en-GB" smtClean="0"/>
              <a:t>15/09/2019</a:t>
            </a:fld>
            <a:endParaRPr lang="en-GB"/>
          </a:p>
        </p:txBody>
      </p:sp>
      <p:sp>
        <p:nvSpPr>
          <p:cNvPr id="5" name="Footer Placeholder 4">
            <a:extLst>
              <a:ext uri="{FF2B5EF4-FFF2-40B4-BE49-F238E27FC236}">
                <a16:creationId xmlns:a16="http://schemas.microsoft.com/office/drawing/2014/main" id="{97CCE6AC-FE2D-7741-B647-D4EB53CD83F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80BBEED-0F12-594C-9E15-B2938217B0F7}"/>
              </a:ext>
            </a:extLst>
          </p:cNvPr>
          <p:cNvSpPr>
            <a:spLocks noGrp="1"/>
          </p:cNvSpPr>
          <p:nvPr>
            <p:ph type="sldNum" sz="quarter" idx="12"/>
          </p:nvPr>
        </p:nvSpPr>
        <p:spPr/>
        <p:txBody>
          <a:bodyPr/>
          <a:lstStyle/>
          <a:p>
            <a:fld id="{3424D1CC-9073-2840-B851-A34CAF3ABCB4}" type="slidenum">
              <a:rPr lang="en-GB" smtClean="0"/>
              <a:t>‹#›</a:t>
            </a:fld>
            <a:endParaRPr lang="en-GB"/>
          </a:p>
        </p:txBody>
      </p:sp>
    </p:spTree>
    <p:extLst>
      <p:ext uri="{BB962C8B-B14F-4D97-AF65-F5344CB8AC3E}">
        <p14:creationId xmlns:p14="http://schemas.microsoft.com/office/powerpoint/2010/main" val="8130200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02562-B1A7-384C-8CF8-2C0690272DB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44EC46B-8336-3D4B-BCF9-1585DAB0A06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DB5C117-7904-2B4E-8236-6D0F27DB7B1B}"/>
              </a:ext>
            </a:extLst>
          </p:cNvPr>
          <p:cNvSpPr>
            <a:spLocks noGrp="1"/>
          </p:cNvSpPr>
          <p:nvPr>
            <p:ph type="dt" sz="half" idx="10"/>
          </p:nvPr>
        </p:nvSpPr>
        <p:spPr/>
        <p:txBody>
          <a:bodyPr/>
          <a:lstStyle/>
          <a:p>
            <a:fld id="{8DD6D299-9435-0A44-A358-9CE295FF192A}" type="datetimeFigureOut">
              <a:rPr lang="en-GB" smtClean="0"/>
              <a:t>15/09/2019</a:t>
            </a:fld>
            <a:endParaRPr lang="en-GB"/>
          </a:p>
        </p:txBody>
      </p:sp>
      <p:sp>
        <p:nvSpPr>
          <p:cNvPr id="5" name="Footer Placeholder 4">
            <a:extLst>
              <a:ext uri="{FF2B5EF4-FFF2-40B4-BE49-F238E27FC236}">
                <a16:creationId xmlns:a16="http://schemas.microsoft.com/office/drawing/2014/main" id="{5FAB4A0D-8CD3-4C4E-95D1-4BFE37B6E46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81EF854-5765-F24F-B012-107D0F70E4CF}"/>
              </a:ext>
            </a:extLst>
          </p:cNvPr>
          <p:cNvSpPr>
            <a:spLocks noGrp="1"/>
          </p:cNvSpPr>
          <p:nvPr>
            <p:ph type="sldNum" sz="quarter" idx="12"/>
          </p:nvPr>
        </p:nvSpPr>
        <p:spPr/>
        <p:txBody>
          <a:bodyPr/>
          <a:lstStyle/>
          <a:p>
            <a:fld id="{3424D1CC-9073-2840-B851-A34CAF3ABCB4}" type="slidenum">
              <a:rPr lang="en-GB" smtClean="0"/>
              <a:t>‹#›</a:t>
            </a:fld>
            <a:endParaRPr lang="en-GB"/>
          </a:p>
        </p:txBody>
      </p:sp>
    </p:spTree>
    <p:extLst>
      <p:ext uri="{BB962C8B-B14F-4D97-AF65-F5344CB8AC3E}">
        <p14:creationId xmlns:p14="http://schemas.microsoft.com/office/powerpoint/2010/main" val="663590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5B0FD2C-D3DE-C943-9762-EE3DAD53519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2CCFC38-4621-0247-B7A4-AF609E7E9CC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E44F3A8-4B5F-C744-B559-92B4C48A210F}"/>
              </a:ext>
            </a:extLst>
          </p:cNvPr>
          <p:cNvSpPr>
            <a:spLocks noGrp="1"/>
          </p:cNvSpPr>
          <p:nvPr>
            <p:ph type="dt" sz="half" idx="10"/>
          </p:nvPr>
        </p:nvSpPr>
        <p:spPr/>
        <p:txBody>
          <a:bodyPr/>
          <a:lstStyle/>
          <a:p>
            <a:fld id="{8DD6D299-9435-0A44-A358-9CE295FF192A}" type="datetimeFigureOut">
              <a:rPr lang="en-GB" smtClean="0"/>
              <a:t>15/09/2019</a:t>
            </a:fld>
            <a:endParaRPr lang="en-GB"/>
          </a:p>
        </p:txBody>
      </p:sp>
      <p:sp>
        <p:nvSpPr>
          <p:cNvPr id="5" name="Footer Placeholder 4">
            <a:extLst>
              <a:ext uri="{FF2B5EF4-FFF2-40B4-BE49-F238E27FC236}">
                <a16:creationId xmlns:a16="http://schemas.microsoft.com/office/drawing/2014/main" id="{DF69A886-CE8A-D544-8ED1-DD41C5C92C9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F6C129D-BC70-5E47-B34A-B0C17916C6D6}"/>
              </a:ext>
            </a:extLst>
          </p:cNvPr>
          <p:cNvSpPr>
            <a:spLocks noGrp="1"/>
          </p:cNvSpPr>
          <p:nvPr>
            <p:ph type="sldNum" sz="quarter" idx="12"/>
          </p:nvPr>
        </p:nvSpPr>
        <p:spPr/>
        <p:txBody>
          <a:bodyPr/>
          <a:lstStyle/>
          <a:p>
            <a:fld id="{3424D1CC-9073-2840-B851-A34CAF3ABCB4}" type="slidenum">
              <a:rPr lang="en-GB" smtClean="0"/>
              <a:t>‹#›</a:t>
            </a:fld>
            <a:endParaRPr lang="en-GB"/>
          </a:p>
        </p:txBody>
      </p:sp>
    </p:spTree>
    <p:extLst>
      <p:ext uri="{BB962C8B-B14F-4D97-AF65-F5344CB8AC3E}">
        <p14:creationId xmlns:p14="http://schemas.microsoft.com/office/powerpoint/2010/main" val="1616676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A7CED-DF4D-5E4D-A8CA-54D0FE4C66C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34E49D8-95D0-0F4B-B388-196046D4FCA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BF584FA-C40A-C444-8080-D6D546E5B070}"/>
              </a:ext>
            </a:extLst>
          </p:cNvPr>
          <p:cNvSpPr>
            <a:spLocks noGrp="1"/>
          </p:cNvSpPr>
          <p:nvPr>
            <p:ph type="dt" sz="half" idx="10"/>
          </p:nvPr>
        </p:nvSpPr>
        <p:spPr/>
        <p:txBody>
          <a:bodyPr/>
          <a:lstStyle/>
          <a:p>
            <a:fld id="{8DD6D299-9435-0A44-A358-9CE295FF192A}" type="datetimeFigureOut">
              <a:rPr lang="en-GB" smtClean="0"/>
              <a:t>15/09/2019</a:t>
            </a:fld>
            <a:endParaRPr lang="en-GB"/>
          </a:p>
        </p:txBody>
      </p:sp>
      <p:sp>
        <p:nvSpPr>
          <p:cNvPr id="5" name="Footer Placeholder 4">
            <a:extLst>
              <a:ext uri="{FF2B5EF4-FFF2-40B4-BE49-F238E27FC236}">
                <a16:creationId xmlns:a16="http://schemas.microsoft.com/office/drawing/2014/main" id="{A364855A-2D69-8544-A2CC-B471F1956D4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83A5645-9A33-3540-96DC-7AA089ECA2A3}"/>
              </a:ext>
            </a:extLst>
          </p:cNvPr>
          <p:cNvSpPr>
            <a:spLocks noGrp="1"/>
          </p:cNvSpPr>
          <p:nvPr>
            <p:ph type="sldNum" sz="quarter" idx="12"/>
          </p:nvPr>
        </p:nvSpPr>
        <p:spPr/>
        <p:txBody>
          <a:bodyPr/>
          <a:lstStyle/>
          <a:p>
            <a:fld id="{3424D1CC-9073-2840-B851-A34CAF3ABCB4}" type="slidenum">
              <a:rPr lang="en-GB" smtClean="0"/>
              <a:t>‹#›</a:t>
            </a:fld>
            <a:endParaRPr lang="en-GB"/>
          </a:p>
        </p:txBody>
      </p:sp>
    </p:spTree>
    <p:extLst>
      <p:ext uri="{BB962C8B-B14F-4D97-AF65-F5344CB8AC3E}">
        <p14:creationId xmlns:p14="http://schemas.microsoft.com/office/powerpoint/2010/main" val="1241911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ED67F-3480-6C44-AE3B-7A1751ADC11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6919BD4-4670-AC47-9A84-6E97DED0DBB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83AD7DD-9CB9-A945-BB61-CDD244CC9E62}"/>
              </a:ext>
            </a:extLst>
          </p:cNvPr>
          <p:cNvSpPr>
            <a:spLocks noGrp="1"/>
          </p:cNvSpPr>
          <p:nvPr>
            <p:ph type="dt" sz="half" idx="10"/>
          </p:nvPr>
        </p:nvSpPr>
        <p:spPr/>
        <p:txBody>
          <a:bodyPr/>
          <a:lstStyle/>
          <a:p>
            <a:fld id="{8DD6D299-9435-0A44-A358-9CE295FF192A}" type="datetimeFigureOut">
              <a:rPr lang="en-GB" smtClean="0"/>
              <a:t>15/09/2019</a:t>
            </a:fld>
            <a:endParaRPr lang="en-GB"/>
          </a:p>
        </p:txBody>
      </p:sp>
      <p:sp>
        <p:nvSpPr>
          <p:cNvPr id="5" name="Footer Placeholder 4">
            <a:extLst>
              <a:ext uri="{FF2B5EF4-FFF2-40B4-BE49-F238E27FC236}">
                <a16:creationId xmlns:a16="http://schemas.microsoft.com/office/drawing/2014/main" id="{29AE0C8A-D4C4-EC4C-9B9D-07EA23DC217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83AAC3B-0B7C-BE40-8F1B-32C976A07B30}"/>
              </a:ext>
            </a:extLst>
          </p:cNvPr>
          <p:cNvSpPr>
            <a:spLocks noGrp="1"/>
          </p:cNvSpPr>
          <p:nvPr>
            <p:ph type="sldNum" sz="quarter" idx="12"/>
          </p:nvPr>
        </p:nvSpPr>
        <p:spPr/>
        <p:txBody>
          <a:bodyPr/>
          <a:lstStyle/>
          <a:p>
            <a:fld id="{3424D1CC-9073-2840-B851-A34CAF3ABCB4}" type="slidenum">
              <a:rPr lang="en-GB" smtClean="0"/>
              <a:t>‹#›</a:t>
            </a:fld>
            <a:endParaRPr lang="en-GB"/>
          </a:p>
        </p:txBody>
      </p:sp>
    </p:spTree>
    <p:extLst>
      <p:ext uri="{BB962C8B-B14F-4D97-AF65-F5344CB8AC3E}">
        <p14:creationId xmlns:p14="http://schemas.microsoft.com/office/powerpoint/2010/main" val="1994524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78BCB-4070-D646-BB38-11A52D95F11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08A7F9B-5111-AE41-8ECA-84FC8DD4B66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4A66BD3-0774-A847-B1AE-8E0BC4224E3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A1195CC-9297-5A4C-ACE0-65EAF77BE0DF}"/>
              </a:ext>
            </a:extLst>
          </p:cNvPr>
          <p:cNvSpPr>
            <a:spLocks noGrp="1"/>
          </p:cNvSpPr>
          <p:nvPr>
            <p:ph type="dt" sz="half" idx="10"/>
          </p:nvPr>
        </p:nvSpPr>
        <p:spPr/>
        <p:txBody>
          <a:bodyPr/>
          <a:lstStyle/>
          <a:p>
            <a:fld id="{8DD6D299-9435-0A44-A358-9CE295FF192A}" type="datetimeFigureOut">
              <a:rPr lang="en-GB" smtClean="0"/>
              <a:t>15/09/2019</a:t>
            </a:fld>
            <a:endParaRPr lang="en-GB"/>
          </a:p>
        </p:txBody>
      </p:sp>
      <p:sp>
        <p:nvSpPr>
          <p:cNvPr id="6" name="Footer Placeholder 5">
            <a:extLst>
              <a:ext uri="{FF2B5EF4-FFF2-40B4-BE49-F238E27FC236}">
                <a16:creationId xmlns:a16="http://schemas.microsoft.com/office/drawing/2014/main" id="{CA7D0156-9DBB-9C40-89C8-418256E1182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05E5625-5A44-4544-9838-DEB13D4B3266}"/>
              </a:ext>
            </a:extLst>
          </p:cNvPr>
          <p:cNvSpPr>
            <a:spLocks noGrp="1"/>
          </p:cNvSpPr>
          <p:nvPr>
            <p:ph type="sldNum" sz="quarter" idx="12"/>
          </p:nvPr>
        </p:nvSpPr>
        <p:spPr/>
        <p:txBody>
          <a:bodyPr/>
          <a:lstStyle/>
          <a:p>
            <a:fld id="{3424D1CC-9073-2840-B851-A34CAF3ABCB4}" type="slidenum">
              <a:rPr lang="en-GB" smtClean="0"/>
              <a:t>‹#›</a:t>
            </a:fld>
            <a:endParaRPr lang="en-GB"/>
          </a:p>
        </p:txBody>
      </p:sp>
    </p:spTree>
    <p:extLst>
      <p:ext uri="{BB962C8B-B14F-4D97-AF65-F5344CB8AC3E}">
        <p14:creationId xmlns:p14="http://schemas.microsoft.com/office/powerpoint/2010/main" val="2998876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EFDAE-F22E-FE4F-9592-313F4FF7481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6802EEB-7FD1-E946-86DC-74910B7ABFC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62FEF4E-7BAB-B349-A6BF-E2E5130FB50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4076CB2-004B-5044-B142-AA11B492BC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020279B-3E18-424C-843B-EAAEEDA2E5D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84067EB-0F67-544A-B17D-76C83A163E61}"/>
              </a:ext>
            </a:extLst>
          </p:cNvPr>
          <p:cNvSpPr>
            <a:spLocks noGrp="1"/>
          </p:cNvSpPr>
          <p:nvPr>
            <p:ph type="dt" sz="half" idx="10"/>
          </p:nvPr>
        </p:nvSpPr>
        <p:spPr/>
        <p:txBody>
          <a:bodyPr/>
          <a:lstStyle/>
          <a:p>
            <a:fld id="{8DD6D299-9435-0A44-A358-9CE295FF192A}" type="datetimeFigureOut">
              <a:rPr lang="en-GB" smtClean="0"/>
              <a:t>15/09/2019</a:t>
            </a:fld>
            <a:endParaRPr lang="en-GB"/>
          </a:p>
        </p:txBody>
      </p:sp>
      <p:sp>
        <p:nvSpPr>
          <p:cNvPr id="8" name="Footer Placeholder 7">
            <a:extLst>
              <a:ext uri="{FF2B5EF4-FFF2-40B4-BE49-F238E27FC236}">
                <a16:creationId xmlns:a16="http://schemas.microsoft.com/office/drawing/2014/main" id="{156EED5F-F1EB-3248-BD99-D06486A2666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6E70F62-6CF7-594D-8791-0CD1364F4F2F}"/>
              </a:ext>
            </a:extLst>
          </p:cNvPr>
          <p:cNvSpPr>
            <a:spLocks noGrp="1"/>
          </p:cNvSpPr>
          <p:nvPr>
            <p:ph type="sldNum" sz="quarter" idx="12"/>
          </p:nvPr>
        </p:nvSpPr>
        <p:spPr/>
        <p:txBody>
          <a:bodyPr/>
          <a:lstStyle/>
          <a:p>
            <a:fld id="{3424D1CC-9073-2840-B851-A34CAF3ABCB4}" type="slidenum">
              <a:rPr lang="en-GB" smtClean="0"/>
              <a:t>‹#›</a:t>
            </a:fld>
            <a:endParaRPr lang="en-GB"/>
          </a:p>
        </p:txBody>
      </p:sp>
    </p:spTree>
    <p:extLst>
      <p:ext uri="{BB962C8B-B14F-4D97-AF65-F5344CB8AC3E}">
        <p14:creationId xmlns:p14="http://schemas.microsoft.com/office/powerpoint/2010/main" val="33581274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6700A-E5A1-8144-B536-EEFEA4DD3BA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A20DAE4-8FCC-E540-8678-060A7CB8085C}"/>
              </a:ext>
            </a:extLst>
          </p:cNvPr>
          <p:cNvSpPr>
            <a:spLocks noGrp="1"/>
          </p:cNvSpPr>
          <p:nvPr>
            <p:ph type="dt" sz="half" idx="10"/>
          </p:nvPr>
        </p:nvSpPr>
        <p:spPr/>
        <p:txBody>
          <a:bodyPr/>
          <a:lstStyle/>
          <a:p>
            <a:fld id="{8DD6D299-9435-0A44-A358-9CE295FF192A}" type="datetimeFigureOut">
              <a:rPr lang="en-GB" smtClean="0"/>
              <a:t>15/09/2019</a:t>
            </a:fld>
            <a:endParaRPr lang="en-GB"/>
          </a:p>
        </p:txBody>
      </p:sp>
      <p:sp>
        <p:nvSpPr>
          <p:cNvPr id="4" name="Footer Placeholder 3">
            <a:extLst>
              <a:ext uri="{FF2B5EF4-FFF2-40B4-BE49-F238E27FC236}">
                <a16:creationId xmlns:a16="http://schemas.microsoft.com/office/drawing/2014/main" id="{31A6C6FF-EB74-3E4C-A9D5-01FEB1EB977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08EF3A5-B2DB-4A4B-ACC6-933D6F6AC94E}"/>
              </a:ext>
            </a:extLst>
          </p:cNvPr>
          <p:cNvSpPr>
            <a:spLocks noGrp="1"/>
          </p:cNvSpPr>
          <p:nvPr>
            <p:ph type="sldNum" sz="quarter" idx="12"/>
          </p:nvPr>
        </p:nvSpPr>
        <p:spPr/>
        <p:txBody>
          <a:bodyPr/>
          <a:lstStyle/>
          <a:p>
            <a:fld id="{3424D1CC-9073-2840-B851-A34CAF3ABCB4}" type="slidenum">
              <a:rPr lang="en-GB" smtClean="0"/>
              <a:t>‹#›</a:t>
            </a:fld>
            <a:endParaRPr lang="en-GB"/>
          </a:p>
        </p:txBody>
      </p:sp>
    </p:spTree>
    <p:extLst>
      <p:ext uri="{BB962C8B-B14F-4D97-AF65-F5344CB8AC3E}">
        <p14:creationId xmlns:p14="http://schemas.microsoft.com/office/powerpoint/2010/main" val="3870946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946F721-09CE-364A-B29B-80FE02040FC7}"/>
              </a:ext>
            </a:extLst>
          </p:cNvPr>
          <p:cNvSpPr>
            <a:spLocks noGrp="1"/>
          </p:cNvSpPr>
          <p:nvPr>
            <p:ph type="dt" sz="half" idx="10"/>
          </p:nvPr>
        </p:nvSpPr>
        <p:spPr/>
        <p:txBody>
          <a:bodyPr/>
          <a:lstStyle/>
          <a:p>
            <a:fld id="{8DD6D299-9435-0A44-A358-9CE295FF192A}" type="datetimeFigureOut">
              <a:rPr lang="en-GB" smtClean="0"/>
              <a:t>15/09/2019</a:t>
            </a:fld>
            <a:endParaRPr lang="en-GB"/>
          </a:p>
        </p:txBody>
      </p:sp>
      <p:sp>
        <p:nvSpPr>
          <p:cNvPr id="3" name="Footer Placeholder 2">
            <a:extLst>
              <a:ext uri="{FF2B5EF4-FFF2-40B4-BE49-F238E27FC236}">
                <a16:creationId xmlns:a16="http://schemas.microsoft.com/office/drawing/2014/main" id="{2480095D-CC01-B346-8880-DBAF8BA9544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672AE45-DE18-4F4D-83D8-45EE17B07792}"/>
              </a:ext>
            </a:extLst>
          </p:cNvPr>
          <p:cNvSpPr>
            <a:spLocks noGrp="1"/>
          </p:cNvSpPr>
          <p:nvPr>
            <p:ph type="sldNum" sz="quarter" idx="12"/>
          </p:nvPr>
        </p:nvSpPr>
        <p:spPr/>
        <p:txBody>
          <a:bodyPr/>
          <a:lstStyle/>
          <a:p>
            <a:fld id="{3424D1CC-9073-2840-B851-A34CAF3ABCB4}" type="slidenum">
              <a:rPr lang="en-GB" smtClean="0"/>
              <a:t>‹#›</a:t>
            </a:fld>
            <a:endParaRPr lang="en-GB"/>
          </a:p>
        </p:txBody>
      </p:sp>
    </p:spTree>
    <p:extLst>
      <p:ext uri="{BB962C8B-B14F-4D97-AF65-F5344CB8AC3E}">
        <p14:creationId xmlns:p14="http://schemas.microsoft.com/office/powerpoint/2010/main" val="2857127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01ED5-7B24-F748-9E1E-350A9B5E3D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2745B2D-5230-0B49-BFB4-ECCE0B13D4E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24A677E-2549-1F43-8D38-B4A81D5E57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A659FC3-CC06-574F-B8F3-31104927D39B}"/>
              </a:ext>
            </a:extLst>
          </p:cNvPr>
          <p:cNvSpPr>
            <a:spLocks noGrp="1"/>
          </p:cNvSpPr>
          <p:nvPr>
            <p:ph type="dt" sz="half" idx="10"/>
          </p:nvPr>
        </p:nvSpPr>
        <p:spPr/>
        <p:txBody>
          <a:bodyPr/>
          <a:lstStyle/>
          <a:p>
            <a:fld id="{8DD6D299-9435-0A44-A358-9CE295FF192A}" type="datetimeFigureOut">
              <a:rPr lang="en-GB" smtClean="0"/>
              <a:t>15/09/2019</a:t>
            </a:fld>
            <a:endParaRPr lang="en-GB"/>
          </a:p>
        </p:txBody>
      </p:sp>
      <p:sp>
        <p:nvSpPr>
          <p:cNvPr id="6" name="Footer Placeholder 5">
            <a:extLst>
              <a:ext uri="{FF2B5EF4-FFF2-40B4-BE49-F238E27FC236}">
                <a16:creationId xmlns:a16="http://schemas.microsoft.com/office/drawing/2014/main" id="{D0BF8562-11D7-9E43-8D60-CF607D3C745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3C2F027-5B2E-D446-8374-2A0AA26C5478}"/>
              </a:ext>
            </a:extLst>
          </p:cNvPr>
          <p:cNvSpPr>
            <a:spLocks noGrp="1"/>
          </p:cNvSpPr>
          <p:nvPr>
            <p:ph type="sldNum" sz="quarter" idx="12"/>
          </p:nvPr>
        </p:nvSpPr>
        <p:spPr/>
        <p:txBody>
          <a:bodyPr/>
          <a:lstStyle/>
          <a:p>
            <a:fld id="{3424D1CC-9073-2840-B851-A34CAF3ABCB4}" type="slidenum">
              <a:rPr lang="en-GB" smtClean="0"/>
              <a:t>‹#›</a:t>
            </a:fld>
            <a:endParaRPr lang="en-GB"/>
          </a:p>
        </p:txBody>
      </p:sp>
    </p:spTree>
    <p:extLst>
      <p:ext uri="{BB962C8B-B14F-4D97-AF65-F5344CB8AC3E}">
        <p14:creationId xmlns:p14="http://schemas.microsoft.com/office/powerpoint/2010/main" val="2094916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28353-7100-EF4E-BD39-8D157280D1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D70D9DC-0DA8-FF46-AAAA-E52FAED7F1C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E26AF70-E989-8C4E-BDFC-EA44E4AF04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9E926A2-5243-7545-A09F-6EE270AFA162}"/>
              </a:ext>
            </a:extLst>
          </p:cNvPr>
          <p:cNvSpPr>
            <a:spLocks noGrp="1"/>
          </p:cNvSpPr>
          <p:nvPr>
            <p:ph type="dt" sz="half" idx="10"/>
          </p:nvPr>
        </p:nvSpPr>
        <p:spPr/>
        <p:txBody>
          <a:bodyPr/>
          <a:lstStyle/>
          <a:p>
            <a:fld id="{8DD6D299-9435-0A44-A358-9CE295FF192A}" type="datetimeFigureOut">
              <a:rPr lang="en-GB" smtClean="0"/>
              <a:t>15/09/2019</a:t>
            </a:fld>
            <a:endParaRPr lang="en-GB"/>
          </a:p>
        </p:txBody>
      </p:sp>
      <p:sp>
        <p:nvSpPr>
          <p:cNvPr id="6" name="Footer Placeholder 5">
            <a:extLst>
              <a:ext uri="{FF2B5EF4-FFF2-40B4-BE49-F238E27FC236}">
                <a16:creationId xmlns:a16="http://schemas.microsoft.com/office/drawing/2014/main" id="{C9357743-77EE-8144-B690-541602D8B39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285B71A-F0B9-EC4E-9608-E540B93BA441}"/>
              </a:ext>
            </a:extLst>
          </p:cNvPr>
          <p:cNvSpPr>
            <a:spLocks noGrp="1"/>
          </p:cNvSpPr>
          <p:nvPr>
            <p:ph type="sldNum" sz="quarter" idx="12"/>
          </p:nvPr>
        </p:nvSpPr>
        <p:spPr/>
        <p:txBody>
          <a:bodyPr/>
          <a:lstStyle/>
          <a:p>
            <a:fld id="{3424D1CC-9073-2840-B851-A34CAF3ABCB4}" type="slidenum">
              <a:rPr lang="en-GB" smtClean="0"/>
              <a:t>‹#›</a:t>
            </a:fld>
            <a:endParaRPr lang="en-GB"/>
          </a:p>
        </p:txBody>
      </p:sp>
    </p:spTree>
    <p:extLst>
      <p:ext uri="{BB962C8B-B14F-4D97-AF65-F5344CB8AC3E}">
        <p14:creationId xmlns:p14="http://schemas.microsoft.com/office/powerpoint/2010/main" val="3082807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AA107FD-E285-2F48-BDA0-AFE131BC998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96C34FD-1F00-024F-A1AC-831D271D326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7B9B144-1291-3F48-8EEA-DA354D6E36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D6D299-9435-0A44-A358-9CE295FF192A}" type="datetimeFigureOut">
              <a:rPr lang="en-GB" smtClean="0"/>
              <a:t>15/09/2019</a:t>
            </a:fld>
            <a:endParaRPr lang="en-GB"/>
          </a:p>
        </p:txBody>
      </p:sp>
      <p:sp>
        <p:nvSpPr>
          <p:cNvPr id="5" name="Footer Placeholder 4">
            <a:extLst>
              <a:ext uri="{FF2B5EF4-FFF2-40B4-BE49-F238E27FC236}">
                <a16:creationId xmlns:a16="http://schemas.microsoft.com/office/drawing/2014/main" id="{61C6FAE8-DE29-784A-B453-F535EC0B818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F7E5BF0-8A2D-4046-8D59-8294CE6A282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24D1CC-9073-2840-B851-A34CAF3ABCB4}" type="slidenum">
              <a:rPr lang="en-GB" smtClean="0"/>
              <a:t>‹#›</a:t>
            </a:fld>
            <a:endParaRPr lang="en-GB"/>
          </a:p>
        </p:txBody>
      </p:sp>
    </p:spTree>
    <p:extLst>
      <p:ext uri="{BB962C8B-B14F-4D97-AF65-F5344CB8AC3E}">
        <p14:creationId xmlns:p14="http://schemas.microsoft.com/office/powerpoint/2010/main" val="12395832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cid:70B81F6F-5BA7-4B55-BD20-BAA6FAFE9B8D@home" TargetMode="External"/><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image" Target="../media/image8.jpg"/><Relationship Id="rId3" Type="http://schemas.openxmlformats.org/officeDocument/2006/relationships/hyperlink" Target="http://www.christianity.com/" TargetMode="External"/><Relationship Id="rId7" Type="http://schemas.openxmlformats.org/officeDocument/2006/relationships/hyperlink" Target="http://internetmarketingblog101.com/powerful-leadership-online-can-take-you-to-massive-success/" TargetMode="External"/><Relationship Id="rId2" Type="http://schemas.openxmlformats.org/officeDocument/2006/relationships/image" Target="../media/image5.jp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hyperlink" Target="http://pretend-its-love.deviantart.com/art/Lust-588031942" TargetMode="External"/><Relationship Id="rId4" Type="http://schemas.openxmlformats.org/officeDocument/2006/relationships/image" Target="../media/image6.png"/><Relationship Id="rId9" Type="http://schemas.openxmlformats.org/officeDocument/2006/relationships/hyperlink" Target="https://pxhere.com/en/photo/1160034"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faithgateway.com/" TargetMode="External"/><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A432E7D-F42C-D948-9CD9-7B3A135ACC6F}"/>
              </a:ext>
            </a:extLst>
          </p:cNvPr>
          <p:cNvPicPr>
            <a:picLocks noChangeAspect="1"/>
          </p:cNvPicPr>
          <p:nvPr/>
        </p:nvPicPr>
        <p:blipFill>
          <a:blip r:embed="rId2"/>
          <a:stretch>
            <a:fillRect/>
          </a:stretch>
        </p:blipFill>
        <p:spPr>
          <a:xfrm>
            <a:off x="-210064" y="0"/>
            <a:ext cx="12192000" cy="6858000"/>
          </a:xfrm>
          <a:prstGeom prst="rect">
            <a:avLst/>
          </a:prstGeom>
        </p:spPr>
      </p:pic>
    </p:spTree>
    <p:extLst>
      <p:ext uri="{BB962C8B-B14F-4D97-AF65-F5344CB8AC3E}">
        <p14:creationId xmlns:p14="http://schemas.microsoft.com/office/powerpoint/2010/main" val="7329138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46C4F7E-4658-6040-BC3F-56DE380397E4}"/>
              </a:ext>
            </a:extLst>
          </p:cNvPr>
          <p:cNvPicPr>
            <a:picLocks noChangeAspect="1"/>
          </p:cNvPicPr>
          <p:nvPr/>
        </p:nvPicPr>
        <p:blipFill>
          <a:blip r:embed="rId2"/>
          <a:stretch>
            <a:fillRect/>
          </a:stretch>
        </p:blipFill>
        <p:spPr>
          <a:xfrm>
            <a:off x="0" y="0"/>
            <a:ext cx="12192000" cy="6858000"/>
          </a:xfrm>
          <a:prstGeom prst="rect">
            <a:avLst/>
          </a:prstGeom>
        </p:spPr>
      </p:pic>
      <p:sp>
        <p:nvSpPr>
          <p:cNvPr id="6" name="Content Placeholder 2">
            <a:extLst>
              <a:ext uri="{FF2B5EF4-FFF2-40B4-BE49-F238E27FC236}">
                <a16:creationId xmlns:a16="http://schemas.microsoft.com/office/drawing/2014/main" id="{0B349D05-50EB-AE43-8FCE-06E7A6A4EF5B}"/>
              </a:ext>
            </a:extLst>
          </p:cNvPr>
          <p:cNvSpPr txBox="1">
            <a:spLocks/>
          </p:cNvSpPr>
          <p:nvPr/>
        </p:nvSpPr>
        <p:spPr>
          <a:xfrm>
            <a:off x="838200" y="729049"/>
            <a:ext cx="10515600" cy="544791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buNone/>
            </a:pPr>
            <a:endParaRPr lang="en-GB"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TextBox 6">
            <a:extLst>
              <a:ext uri="{FF2B5EF4-FFF2-40B4-BE49-F238E27FC236}">
                <a16:creationId xmlns:a16="http://schemas.microsoft.com/office/drawing/2014/main" id="{85DA8CB9-661F-43E9-BC93-D319BCC73F5E}"/>
              </a:ext>
            </a:extLst>
          </p:cNvPr>
          <p:cNvSpPr txBox="1"/>
          <p:nvPr/>
        </p:nvSpPr>
        <p:spPr>
          <a:xfrm>
            <a:off x="523103" y="379798"/>
            <a:ext cx="11145794" cy="523220"/>
          </a:xfrm>
          <a:prstGeom prst="rect">
            <a:avLst/>
          </a:prstGeom>
          <a:noFill/>
        </p:spPr>
        <p:txBody>
          <a:bodyPr wrap="square" rtlCol="0">
            <a:spAutoFit/>
          </a:bodyPr>
          <a:lstStyle/>
          <a:p>
            <a:pPr lvl="0" algn="ctr"/>
            <a:r>
              <a:rPr lang="en-GB" sz="2800" b="1" dirty="0">
                <a:solidFill>
                  <a:prstClr val="white"/>
                </a:solidFill>
                <a:latin typeface="Open Sans" panose="020B0606030504020204" pitchFamily="34" charset="0"/>
                <a:ea typeface="Open Sans" panose="020B0606030504020204" pitchFamily="34" charset="0"/>
                <a:cs typeface="Open Sans" panose="020B0606030504020204" pitchFamily="34" charset="0"/>
              </a:rPr>
              <a:t>			Why 	Is There Temptation?				</a:t>
            </a:r>
          </a:p>
        </p:txBody>
      </p:sp>
      <p:sp>
        <p:nvSpPr>
          <p:cNvPr id="2" name="TextBox 1">
            <a:extLst>
              <a:ext uri="{FF2B5EF4-FFF2-40B4-BE49-F238E27FC236}">
                <a16:creationId xmlns:a16="http://schemas.microsoft.com/office/drawing/2014/main" id="{523C90CA-581C-4590-A6A0-1BC76469C11E}"/>
              </a:ext>
            </a:extLst>
          </p:cNvPr>
          <p:cNvSpPr txBox="1"/>
          <p:nvPr/>
        </p:nvSpPr>
        <p:spPr>
          <a:xfrm>
            <a:off x="433270" y="913984"/>
            <a:ext cx="11325460" cy="5262979"/>
          </a:xfrm>
          <a:prstGeom prst="rect">
            <a:avLst/>
          </a:prstGeom>
          <a:noFill/>
        </p:spPr>
        <p:txBody>
          <a:bodyPr wrap="square" rtlCol="0">
            <a:spAutoFit/>
          </a:bodyPr>
          <a:lstStyle/>
          <a:p>
            <a:r>
              <a:rPr lang="en-GB" sz="2800" dirty="0">
                <a:solidFill>
                  <a:schemeClr val="bg1"/>
                </a:solidFill>
                <a:latin typeface="Open Sans" panose="020B0606030504020204" pitchFamily="34" charset="0"/>
                <a:ea typeface="Open Sans" panose="020B0606030504020204" pitchFamily="34" charset="0"/>
                <a:cs typeface="Open Sans" panose="020B0606030504020204" pitchFamily="34" charset="0"/>
              </a:rPr>
              <a:t>Jesus said “The thief comes only to steal and kill and destroy; I have come that they may have life, and have it to the full.” John 10:10</a:t>
            </a:r>
          </a:p>
          <a:p>
            <a:endParaRPr lang="en-GB" sz="28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r>
              <a:rPr lang="en-GB" sz="2800" dirty="0">
                <a:solidFill>
                  <a:schemeClr val="bg1"/>
                </a:solidFill>
                <a:latin typeface="Open Sans" panose="020B0606030504020204" pitchFamily="34" charset="0"/>
                <a:ea typeface="Open Sans" panose="020B0606030504020204" pitchFamily="34" charset="0"/>
                <a:cs typeface="Open Sans" panose="020B0606030504020204" pitchFamily="34" charset="0"/>
              </a:rPr>
              <a:t>Satan is determined to cause damage to our lives, to stop us from living the abundant life that God has for us. That is why there is temptation! Ultimately Satan is behind it! </a:t>
            </a:r>
          </a:p>
          <a:p>
            <a:endParaRPr lang="en-GB" sz="28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r>
              <a:rPr lang="en-GB" sz="2800" dirty="0">
                <a:solidFill>
                  <a:schemeClr val="bg1"/>
                </a:solidFill>
                <a:latin typeface="Open Sans" panose="020B0606030504020204" pitchFamily="34" charset="0"/>
                <a:ea typeface="Open Sans" panose="020B0606030504020204" pitchFamily="34" charset="0"/>
                <a:cs typeface="Open Sans" panose="020B0606030504020204" pitchFamily="34" charset="0"/>
              </a:rPr>
              <a:t>He knows his days are numbered and is frantically trying to tempt us to turn our backs on whole-hearted commitment to Jesus Christ.</a:t>
            </a:r>
          </a:p>
          <a:p>
            <a:endParaRPr lang="en-GB" sz="28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r>
              <a:rPr lang="en-GB" sz="2800" dirty="0">
                <a:solidFill>
                  <a:schemeClr val="bg1"/>
                </a:solidFill>
                <a:latin typeface="Open Sans" panose="020B0606030504020204" pitchFamily="34" charset="0"/>
                <a:ea typeface="Open Sans" panose="020B0606030504020204" pitchFamily="34" charset="0"/>
                <a:cs typeface="Open Sans" panose="020B0606030504020204" pitchFamily="34" charset="0"/>
              </a:rPr>
              <a:t>“Submit yourselves, then, to God. Resist the devil, and he will     flee from you.” James 4:7</a:t>
            </a:r>
          </a:p>
        </p:txBody>
      </p:sp>
    </p:spTree>
    <p:extLst>
      <p:ext uri="{BB962C8B-B14F-4D97-AF65-F5344CB8AC3E}">
        <p14:creationId xmlns:p14="http://schemas.microsoft.com/office/powerpoint/2010/main" val="37115194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46C4F7E-4658-6040-BC3F-56DE380397E4}"/>
              </a:ext>
            </a:extLst>
          </p:cNvPr>
          <p:cNvPicPr>
            <a:picLocks noChangeAspect="1"/>
          </p:cNvPicPr>
          <p:nvPr/>
        </p:nvPicPr>
        <p:blipFill>
          <a:blip r:embed="rId2"/>
          <a:stretch>
            <a:fillRect/>
          </a:stretch>
        </p:blipFill>
        <p:spPr>
          <a:xfrm>
            <a:off x="0" y="24006"/>
            <a:ext cx="12192000" cy="6858000"/>
          </a:xfrm>
          <a:prstGeom prst="rect">
            <a:avLst/>
          </a:prstGeom>
        </p:spPr>
      </p:pic>
      <p:sp>
        <p:nvSpPr>
          <p:cNvPr id="6" name="Content Placeholder 2">
            <a:extLst>
              <a:ext uri="{FF2B5EF4-FFF2-40B4-BE49-F238E27FC236}">
                <a16:creationId xmlns:a16="http://schemas.microsoft.com/office/drawing/2014/main" id="{0B349D05-50EB-AE43-8FCE-06E7A6A4EF5B}"/>
              </a:ext>
            </a:extLst>
          </p:cNvPr>
          <p:cNvSpPr txBox="1">
            <a:spLocks/>
          </p:cNvSpPr>
          <p:nvPr/>
        </p:nvSpPr>
        <p:spPr>
          <a:xfrm>
            <a:off x="838200" y="729049"/>
            <a:ext cx="10515600" cy="544791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buNone/>
            </a:pPr>
            <a:endParaRPr lang="en-GB"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TextBox 6">
            <a:extLst>
              <a:ext uri="{FF2B5EF4-FFF2-40B4-BE49-F238E27FC236}">
                <a16:creationId xmlns:a16="http://schemas.microsoft.com/office/drawing/2014/main" id="{85DA8CB9-661F-43E9-BC93-D319BCC73F5E}"/>
              </a:ext>
            </a:extLst>
          </p:cNvPr>
          <p:cNvSpPr txBox="1"/>
          <p:nvPr/>
        </p:nvSpPr>
        <p:spPr>
          <a:xfrm>
            <a:off x="523103" y="261719"/>
            <a:ext cx="11145794" cy="523220"/>
          </a:xfrm>
          <a:prstGeom prst="rect">
            <a:avLst/>
          </a:prstGeom>
          <a:noFill/>
        </p:spPr>
        <p:txBody>
          <a:bodyPr wrap="square" rtlCol="0">
            <a:spAutoFit/>
          </a:bodyPr>
          <a:lstStyle/>
          <a:p>
            <a:pPr lvl="0" algn="r"/>
            <a:r>
              <a:rPr lang="en-GB" sz="2800" b="1" dirty="0">
                <a:solidFill>
                  <a:prstClr val="white"/>
                </a:solidFill>
                <a:latin typeface="Open Sans" panose="020B0606030504020204" pitchFamily="34" charset="0"/>
                <a:ea typeface="Open Sans" panose="020B0606030504020204" pitchFamily="34" charset="0"/>
                <a:cs typeface="Open Sans" panose="020B0606030504020204" pitchFamily="34" charset="0"/>
              </a:rPr>
              <a:t>		How Does Temptation Work?				</a:t>
            </a:r>
          </a:p>
        </p:txBody>
      </p:sp>
      <p:sp>
        <p:nvSpPr>
          <p:cNvPr id="2" name="TextBox 1">
            <a:extLst>
              <a:ext uri="{FF2B5EF4-FFF2-40B4-BE49-F238E27FC236}">
                <a16:creationId xmlns:a16="http://schemas.microsoft.com/office/drawing/2014/main" id="{523C90CA-581C-4590-A6A0-1BC76469C11E}"/>
              </a:ext>
            </a:extLst>
          </p:cNvPr>
          <p:cNvSpPr txBox="1"/>
          <p:nvPr/>
        </p:nvSpPr>
        <p:spPr>
          <a:xfrm>
            <a:off x="184597" y="707689"/>
            <a:ext cx="11822806" cy="5262979"/>
          </a:xfrm>
          <a:prstGeom prst="rect">
            <a:avLst/>
          </a:prstGeom>
          <a:noFill/>
        </p:spPr>
        <p:txBody>
          <a:bodyPr wrap="square" rtlCol="0">
            <a:spAutoFit/>
          </a:bodyPr>
          <a:lstStyle/>
          <a:p>
            <a:pPr marL="342900" indent="-342900">
              <a:buAutoNum type="arabicPeriod"/>
            </a:pPr>
            <a:r>
              <a:rPr lang="en-GB" sz="2800" dirty="0">
                <a:solidFill>
                  <a:schemeClr val="bg1"/>
                </a:solidFill>
                <a:latin typeface="Open Sans" panose="020B0606030504020204" pitchFamily="34" charset="0"/>
                <a:ea typeface="Open Sans" panose="020B0606030504020204" pitchFamily="34" charset="0"/>
                <a:cs typeface="Open Sans" panose="020B0606030504020204" pitchFamily="34" charset="0"/>
              </a:rPr>
              <a:t>Rationalisation – we need to find a way to reconcile our behaviour with our self-image as still being good people. V14 says “I have fellowship offerings at home; today I fulfilled my vows.” In this case the lovers share a fellowship sacrifice meal. </a:t>
            </a:r>
            <a:r>
              <a:rPr lang="en-GB" sz="2800" b="1" dirty="0">
                <a:solidFill>
                  <a:srgbClr val="FFFF00"/>
                </a:solidFill>
                <a:latin typeface="Open Sans" panose="020B0606030504020204" pitchFamily="34" charset="0"/>
                <a:ea typeface="Open Sans" panose="020B0606030504020204" pitchFamily="34" charset="0"/>
                <a:cs typeface="Open Sans" panose="020B0606030504020204" pitchFamily="34" charset="0"/>
              </a:rPr>
              <a:t>Public/Private </a:t>
            </a:r>
          </a:p>
          <a:p>
            <a:pPr marL="342900" indent="-342900">
              <a:buAutoNum type="arabicPeriod"/>
            </a:pPr>
            <a:endParaRPr lang="en-GB" sz="28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pPr marL="342900" indent="-342900">
              <a:buAutoNum type="arabicPeriod"/>
            </a:pPr>
            <a:r>
              <a:rPr lang="en-GB" sz="2800" dirty="0">
                <a:solidFill>
                  <a:schemeClr val="bg1"/>
                </a:solidFill>
                <a:latin typeface="Open Sans" panose="020B0606030504020204" pitchFamily="34" charset="0"/>
                <a:ea typeface="Open Sans" panose="020B0606030504020204" pitchFamily="34" charset="0"/>
                <a:cs typeface="Open Sans" panose="020B0606030504020204" pitchFamily="34" charset="0"/>
              </a:rPr>
              <a:t>Believing the Hype – The woman in our story says “I looked for </a:t>
            </a:r>
            <a:r>
              <a:rPr lang="en-GB" sz="2800" dirty="0">
                <a:solidFill>
                  <a:srgbClr val="FFFF00"/>
                </a:solidFill>
                <a:latin typeface="Open Sans" panose="020B0606030504020204" pitchFamily="34" charset="0"/>
                <a:ea typeface="Open Sans" panose="020B0606030504020204" pitchFamily="34" charset="0"/>
                <a:cs typeface="Open Sans" panose="020B0606030504020204" pitchFamily="34" charset="0"/>
              </a:rPr>
              <a:t>YOU</a:t>
            </a:r>
            <a:r>
              <a:rPr lang="en-GB" sz="2800" dirty="0">
                <a:solidFill>
                  <a:schemeClr val="bg1"/>
                </a:solidFill>
                <a:latin typeface="Open Sans" panose="020B0606030504020204" pitchFamily="34" charset="0"/>
                <a:ea typeface="Open Sans" panose="020B0606030504020204" pitchFamily="34" charset="0"/>
                <a:cs typeface="Open Sans" panose="020B0606030504020204" pitchFamily="34" charset="0"/>
              </a:rPr>
              <a:t> and have found </a:t>
            </a:r>
            <a:r>
              <a:rPr lang="en-GB" sz="2800" dirty="0">
                <a:solidFill>
                  <a:srgbClr val="FFFF00"/>
                </a:solidFill>
                <a:latin typeface="Open Sans" panose="020B0606030504020204" pitchFamily="34" charset="0"/>
                <a:ea typeface="Open Sans" panose="020B0606030504020204" pitchFamily="34" charset="0"/>
                <a:cs typeface="Open Sans" panose="020B0606030504020204" pitchFamily="34" charset="0"/>
              </a:rPr>
              <a:t>YOU</a:t>
            </a:r>
            <a:r>
              <a:rPr lang="en-GB" sz="2800" dirty="0">
                <a:solidFill>
                  <a:schemeClr val="bg1"/>
                </a:solidFill>
                <a:latin typeface="Open Sans" panose="020B0606030504020204" pitchFamily="34" charset="0"/>
                <a:ea typeface="Open Sans" panose="020B0606030504020204" pitchFamily="34" charset="0"/>
                <a:cs typeface="Open Sans" panose="020B0606030504020204" pitchFamily="34" charset="0"/>
              </a:rPr>
              <a:t>.” v15 ‘It’s written in the stars – we can find our fulfilment together.’</a:t>
            </a:r>
          </a:p>
          <a:p>
            <a:pPr marL="342900" indent="-342900">
              <a:buAutoNum type="arabicPeriod"/>
            </a:pPr>
            <a:endParaRPr lang="en-GB" sz="28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pPr marL="342900" indent="-342900">
              <a:buAutoNum type="arabicPeriod"/>
            </a:pPr>
            <a:r>
              <a:rPr lang="en-GB" sz="2800" dirty="0">
                <a:solidFill>
                  <a:schemeClr val="bg1"/>
                </a:solidFill>
                <a:latin typeface="Open Sans" panose="020B0606030504020204" pitchFamily="34" charset="0"/>
                <a:ea typeface="Open Sans" panose="020B0606030504020204" pitchFamily="34" charset="0"/>
                <a:cs typeface="Open Sans" panose="020B0606030504020204" pitchFamily="34" charset="0"/>
              </a:rPr>
              <a:t>Being Titillated by the Senses – the aromas, the sights, the physical arousal. V17 says “I have perfumed my bed ......let’s  drink</a:t>
            </a:r>
          </a:p>
          <a:p>
            <a:r>
              <a:rPr lang="en-GB" sz="2800" dirty="0">
                <a:solidFill>
                  <a:schemeClr val="bg1"/>
                </a:solidFill>
                <a:latin typeface="Open Sans" panose="020B0606030504020204" pitchFamily="34" charset="0"/>
                <a:ea typeface="Open Sans" panose="020B0606030504020204" pitchFamily="34" charset="0"/>
                <a:cs typeface="Open Sans" panose="020B0606030504020204" pitchFamily="34" charset="0"/>
              </a:rPr>
              <a:t>   deeply of love.”</a:t>
            </a:r>
          </a:p>
        </p:txBody>
      </p:sp>
    </p:spTree>
    <p:extLst>
      <p:ext uri="{BB962C8B-B14F-4D97-AF65-F5344CB8AC3E}">
        <p14:creationId xmlns:p14="http://schemas.microsoft.com/office/powerpoint/2010/main" val="11762556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46C4F7E-4658-6040-BC3F-56DE380397E4}"/>
              </a:ext>
            </a:extLst>
          </p:cNvPr>
          <p:cNvPicPr>
            <a:picLocks noChangeAspect="1"/>
          </p:cNvPicPr>
          <p:nvPr/>
        </p:nvPicPr>
        <p:blipFill>
          <a:blip r:embed="rId2"/>
          <a:stretch>
            <a:fillRect/>
          </a:stretch>
        </p:blipFill>
        <p:spPr>
          <a:xfrm>
            <a:off x="0" y="0"/>
            <a:ext cx="12192000" cy="6858000"/>
          </a:xfrm>
          <a:prstGeom prst="rect">
            <a:avLst/>
          </a:prstGeom>
        </p:spPr>
      </p:pic>
      <p:sp>
        <p:nvSpPr>
          <p:cNvPr id="6" name="Content Placeholder 2">
            <a:extLst>
              <a:ext uri="{FF2B5EF4-FFF2-40B4-BE49-F238E27FC236}">
                <a16:creationId xmlns:a16="http://schemas.microsoft.com/office/drawing/2014/main" id="{0B349D05-50EB-AE43-8FCE-06E7A6A4EF5B}"/>
              </a:ext>
            </a:extLst>
          </p:cNvPr>
          <p:cNvSpPr txBox="1">
            <a:spLocks/>
          </p:cNvSpPr>
          <p:nvPr/>
        </p:nvSpPr>
        <p:spPr>
          <a:xfrm>
            <a:off x="838200" y="729049"/>
            <a:ext cx="10515600" cy="544791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buNone/>
            </a:pPr>
            <a:endParaRPr lang="en-GB"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TextBox 6">
            <a:extLst>
              <a:ext uri="{FF2B5EF4-FFF2-40B4-BE49-F238E27FC236}">
                <a16:creationId xmlns:a16="http://schemas.microsoft.com/office/drawing/2014/main" id="{85DA8CB9-661F-43E9-BC93-D319BCC73F5E}"/>
              </a:ext>
            </a:extLst>
          </p:cNvPr>
          <p:cNvSpPr txBox="1"/>
          <p:nvPr/>
        </p:nvSpPr>
        <p:spPr>
          <a:xfrm>
            <a:off x="523103" y="480893"/>
            <a:ext cx="11145794" cy="523220"/>
          </a:xfrm>
          <a:prstGeom prst="rect">
            <a:avLst/>
          </a:prstGeom>
          <a:noFill/>
        </p:spPr>
        <p:txBody>
          <a:bodyPr wrap="square" rtlCol="0">
            <a:spAutoFit/>
          </a:bodyPr>
          <a:lstStyle/>
          <a:p>
            <a:pPr lvl="0" algn="r"/>
            <a:r>
              <a:rPr lang="en-GB" sz="2800" b="1" dirty="0">
                <a:solidFill>
                  <a:prstClr val="white"/>
                </a:solidFill>
                <a:latin typeface="Open Sans" panose="020B0606030504020204" pitchFamily="34" charset="0"/>
                <a:ea typeface="Open Sans" panose="020B0606030504020204" pitchFamily="34" charset="0"/>
                <a:cs typeface="Open Sans" panose="020B0606030504020204" pitchFamily="34" charset="0"/>
              </a:rPr>
              <a:t>		How Does Temptation Work?				</a:t>
            </a:r>
          </a:p>
        </p:txBody>
      </p:sp>
      <p:sp>
        <p:nvSpPr>
          <p:cNvPr id="2" name="TextBox 1">
            <a:extLst>
              <a:ext uri="{FF2B5EF4-FFF2-40B4-BE49-F238E27FC236}">
                <a16:creationId xmlns:a16="http://schemas.microsoft.com/office/drawing/2014/main" id="{523C90CA-581C-4590-A6A0-1BC76469C11E}"/>
              </a:ext>
            </a:extLst>
          </p:cNvPr>
          <p:cNvSpPr txBox="1"/>
          <p:nvPr/>
        </p:nvSpPr>
        <p:spPr>
          <a:xfrm>
            <a:off x="433270" y="1174492"/>
            <a:ext cx="11325460" cy="4832092"/>
          </a:xfrm>
          <a:prstGeom prst="rect">
            <a:avLst/>
          </a:prstGeom>
          <a:noFill/>
        </p:spPr>
        <p:txBody>
          <a:bodyPr wrap="square" rtlCol="0">
            <a:spAutoFit/>
          </a:bodyPr>
          <a:lstStyle/>
          <a:p>
            <a:r>
              <a:rPr lang="en-GB" sz="2800" dirty="0">
                <a:solidFill>
                  <a:schemeClr val="bg1"/>
                </a:solidFill>
                <a:latin typeface="Open Sans" panose="020B0606030504020204" pitchFamily="34" charset="0"/>
                <a:ea typeface="Open Sans" panose="020B0606030504020204" pitchFamily="34" charset="0"/>
                <a:cs typeface="Open Sans" panose="020B0606030504020204" pitchFamily="34" charset="0"/>
              </a:rPr>
              <a:t>By stage 3, applying the brakes and saying no is nearly impossible. </a:t>
            </a:r>
          </a:p>
          <a:p>
            <a:endParaRPr lang="en-GB" sz="28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r>
              <a:rPr lang="en-GB" sz="2800" dirty="0">
                <a:solidFill>
                  <a:schemeClr val="bg1"/>
                </a:solidFill>
                <a:latin typeface="Open Sans" panose="020B0606030504020204" pitchFamily="34" charset="0"/>
                <a:ea typeface="Open Sans" panose="020B0606030504020204" pitchFamily="34" charset="0"/>
                <a:cs typeface="Open Sans" panose="020B0606030504020204" pitchFamily="34" charset="0"/>
              </a:rPr>
              <a:t>It is impossible to completely avoid temptation but we have a choice how we respond to it. Martin Luther reputedly said “While you can’t stop the birds from flying over your head, you can stop them from making nests in your hair.” </a:t>
            </a:r>
          </a:p>
          <a:p>
            <a:endParaRPr lang="en-GB" sz="28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r>
              <a:rPr lang="en-GB" sz="2800" dirty="0">
                <a:solidFill>
                  <a:schemeClr val="bg1"/>
                </a:solidFill>
                <a:latin typeface="Open Sans" panose="020B0606030504020204" pitchFamily="34" charset="0"/>
                <a:ea typeface="Open Sans" panose="020B0606030504020204" pitchFamily="34" charset="0"/>
                <a:cs typeface="Open Sans" panose="020B0606030504020204" pitchFamily="34" charset="0"/>
              </a:rPr>
              <a:t>4.	Believing the lie that there will be no real consequences. “No-    	one will ever know!” V19 says “My husband is not at home; he 	has gone on a long journey.”  The reality is that there will 	always be a heavy cost (v23).</a:t>
            </a:r>
          </a:p>
        </p:txBody>
      </p:sp>
    </p:spTree>
    <p:extLst>
      <p:ext uri="{BB962C8B-B14F-4D97-AF65-F5344CB8AC3E}">
        <p14:creationId xmlns:p14="http://schemas.microsoft.com/office/powerpoint/2010/main" val="3691761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46C4F7E-4658-6040-BC3F-56DE380397E4}"/>
              </a:ext>
            </a:extLst>
          </p:cNvPr>
          <p:cNvPicPr>
            <a:picLocks noChangeAspect="1"/>
          </p:cNvPicPr>
          <p:nvPr/>
        </p:nvPicPr>
        <p:blipFill>
          <a:blip r:embed="rId2"/>
          <a:stretch>
            <a:fillRect/>
          </a:stretch>
        </p:blipFill>
        <p:spPr>
          <a:xfrm>
            <a:off x="0" y="0"/>
            <a:ext cx="12192000" cy="6858000"/>
          </a:xfrm>
          <a:prstGeom prst="rect">
            <a:avLst/>
          </a:prstGeom>
        </p:spPr>
      </p:pic>
      <p:sp>
        <p:nvSpPr>
          <p:cNvPr id="6" name="Content Placeholder 2">
            <a:extLst>
              <a:ext uri="{FF2B5EF4-FFF2-40B4-BE49-F238E27FC236}">
                <a16:creationId xmlns:a16="http://schemas.microsoft.com/office/drawing/2014/main" id="{0B349D05-50EB-AE43-8FCE-06E7A6A4EF5B}"/>
              </a:ext>
            </a:extLst>
          </p:cNvPr>
          <p:cNvSpPr txBox="1">
            <a:spLocks/>
          </p:cNvSpPr>
          <p:nvPr/>
        </p:nvSpPr>
        <p:spPr>
          <a:xfrm>
            <a:off x="838200" y="729049"/>
            <a:ext cx="10515600" cy="544791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buNone/>
            </a:pPr>
            <a:endParaRPr lang="en-GB"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TextBox 6">
            <a:extLst>
              <a:ext uri="{FF2B5EF4-FFF2-40B4-BE49-F238E27FC236}">
                <a16:creationId xmlns:a16="http://schemas.microsoft.com/office/drawing/2014/main" id="{85DA8CB9-661F-43E9-BC93-D319BCC73F5E}"/>
              </a:ext>
            </a:extLst>
          </p:cNvPr>
          <p:cNvSpPr txBox="1"/>
          <p:nvPr/>
        </p:nvSpPr>
        <p:spPr>
          <a:xfrm>
            <a:off x="523103" y="480893"/>
            <a:ext cx="11145794" cy="523220"/>
          </a:xfrm>
          <a:prstGeom prst="rect">
            <a:avLst/>
          </a:prstGeom>
          <a:noFill/>
        </p:spPr>
        <p:txBody>
          <a:bodyPr wrap="square" rtlCol="0">
            <a:spAutoFit/>
          </a:bodyPr>
          <a:lstStyle/>
          <a:p>
            <a:pPr lvl="0" algn="r"/>
            <a:r>
              <a:rPr lang="en-GB" sz="2800" b="1" dirty="0">
                <a:solidFill>
                  <a:prstClr val="white"/>
                </a:solidFill>
                <a:latin typeface="Open Sans" panose="020B0606030504020204" pitchFamily="34" charset="0"/>
                <a:ea typeface="Open Sans" panose="020B0606030504020204" pitchFamily="34" charset="0"/>
                <a:cs typeface="Open Sans" panose="020B0606030504020204" pitchFamily="34" charset="0"/>
              </a:rPr>
              <a:t>		How Do I Deal With Temptation?				</a:t>
            </a:r>
          </a:p>
        </p:txBody>
      </p:sp>
      <p:sp>
        <p:nvSpPr>
          <p:cNvPr id="2" name="TextBox 1">
            <a:extLst>
              <a:ext uri="{FF2B5EF4-FFF2-40B4-BE49-F238E27FC236}">
                <a16:creationId xmlns:a16="http://schemas.microsoft.com/office/drawing/2014/main" id="{523C90CA-581C-4590-A6A0-1BC76469C11E}"/>
              </a:ext>
            </a:extLst>
          </p:cNvPr>
          <p:cNvSpPr txBox="1"/>
          <p:nvPr/>
        </p:nvSpPr>
        <p:spPr>
          <a:xfrm>
            <a:off x="433270" y="1390287"/>
            <a:ext cx="11325460" cy="4401205"/>
          </a:xfrm>
          <a:prstGeom prst="rect">
            <a:avLst/>
          </a:prstGeom>
          <a:noFill/>
        </p:spPr>
        <p:txBody>
          <a:bodyPr wrap="square" rtlCol="0">
            <a:spAutoFit/>
          </a:bodyPr>
          <a:lstStyle/>
          <a:p>
            <a:pPr lvl="1"/>
            <a:r>
              <a:rPr lang="en-GB" sz="2800" dirty="0">
                <a:solidFill>
                  <a:schemeClr val="bg1"/>
                </a:solidFill>
                <a:latin typeface="Open Sans" panose="020B0606030504020204" pitchFamily="34" charset="0"/>
                <a:ea typeface="Open Sans" panose="020B0606030504020204" pitchFamily="34" charset="0"/>
                <a:cs typeface="Open Sans" panose="020B0606030504020204" pitchFamily="34" charset="0"/>
              </a:rPr>
              <a:t>1.	Watch your heart – “Do not let your heart turn to her 			ways.” v25</a:t>
            </a:r>
          </a:p>
          <a:p>
            <a:endParaRPr lang="en-GB" sz="28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r>
              <a:rPr lang="en-GB" sz="2800" dirty="0">
                <a:solidFill>
                  <a:schemeClr val="bg1"/>
                </a:solidFill>
                <a:latin typeface="Open Sans" panose="020B0606030504020204" pitchFamily="34" charset="0"/>
                <a:ea typeface="Open Sans" panose="020B0606030504020204" pitchFamily="34" charset="0"/>
                <a:cs typeface="Open Sans" panose="020B0606030504020204" pitchFamily="34" charset="0"/>
              </a:rPr>
              <a:t>	Temptation starts in the inward thoughts. When we are </a:t>
            </a:r>
          </a:p>
          <a:p>
            <a:r>
              <a:rPr lang="en-GB" sz="2800" dirty="0">
                <a:solidFill>
                  <a:schemeClr val="bg1"/>
                </a:solidFill>
                <a:latin typeface="Open Sans" panose="020B0606030504020204" pitchFamily="34" charset="0"/>
                <a:ea typeface="Open Sans" panose="020B0606030504020204" pitchFamily="34" charset="0"/>
                <a:cs typeface="Open Sans" panose="020B0606030504020204" pitchFamily="34" charset="0"/>
              </a:rPr>
              <a:t>	tempted by a thought, we must not entertain it. Paul says in </a:t>
            </a:r>
          </a:p>
          <a:p>
            <a:r>
              <a:rPr lang="en-GB" sz="2800" dirty="0">
                <a:solidFill>
                  <a:schemeClr val="bg1"/>
                </a:solidFill>
                <a:latin typeface="Open Sans" panose="020B0606030504020204" pitchFamily="34" charset="0"/>
                <a:ea typeface="Open Sans" panose="020B0606030504020204" pitchFamily="34" charset="0"/>
                <a:cs typeface="Open Sans" panose="020B0606030504020204" pitchFamily="34" charset="0"/>
              </a:rPr>
              <a:t>	2 Cor. 10:5 “we take captive every thought to make it 	obedient to Christ.” </a:t>
            </a:r>
          </a:p>
          <a:p>
            <a:endParaRPr lang="en-GB" sz="28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r>
              <a:rPr lang="en-GB" sz="2800" dirty="0">
                <a:solidFill>
                  <a:schemeClr val="bg1"/>
                </a:solidFill>
                <a:latin typeface="Open Sans" panose="020B0606030504020204" pitchFamily="34" charset="0"/>
                <a:ea typeface="Open Sans" panose="020B0606030504020204" pitchFamily="34" charset="0"/>
                <a:cs typeface="Open Sans" panose="020B0606030504020204" pitchFamily="34" charset="0"/>
              </a:rPr>
              <a:t>     2.	Watch where you go – “Do not let your heart stray into her 	paths.” v25b Navigate wisely! </a:t>
            </a:r>
          </a:p>
        </p:txBody>
      </p:sp>
    </p:spTree>
    <p:extLst>
      <p:ext uri="{BB962C8B-B14F-4D97-AF65-F5344CB8AC3E}">
        <p14:creationId xmlns:p14="http://schemas.microsoft.com/office/powerpoint/2010/main" val="15385281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46C4F7E-4658-6040-BC3F-56DE380397E4}"/>
              </a:ext>
            </a:extLst>
          </p:cNvPr>
          <p:cNvPicPr>
            <a:picLocks noChangeAspect="1"/>
          </p:cNvPicPr>
          <p:nvPr/>
        </p:nvPicPr>
        <p:blipFill>
          <a:blip r:embed="rId2"/>
          <a:stretch>
            <a:fillRect/>
          </a:stretch>
        </p:blipFill>
        <p:spPr>
          <a:xfrm>
            <a:off x="0" y="0"/>
            <a:ext cx="12192000" cy="6858000"/>
          </a:xfrm>
          <a:prstGeom prst="rect">
            <a:avLst/>
          </a:prstGeom>
        </p:spPr>
      </p:pic>
      <p:sp>
        <p:nvSpPr>
          <p:cNvPr id="6" name="Content Placeholder 2">
            <a:extLst>
              <a:ext uri="{FF2B5EF4-FFF2-40B4-BE49-F238E27FC236}">
                <a16:creationId xmlns:a16="http://schemas.microsoft.com/office/drawing/2014/main" id="{0B349D05-50EB-AE43-8FCE-06E7A6A4EF5B}"/>
              </a:ext>
            </a:extLst>
          </p:cNvPr>
          <p:cNvSpPr txBox="1">
            <a:spLocks/>
          </p:cNvSpPr>
          <p:nvPr/>
        </p:nvSpPr>
        <p:spPr>
          <a:xfrm>
            <a:off x="838200" y="729049"/>
            <a:ext cx="10515600" cy="544791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buNone/>
            </a:pPr>
            <a:endParaRPr lang="en-GB"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TextBox 6">
            <a:extLst>
              <a:ext uri="{FF2B5EF4-FFF2-40B4-BE49-F238E27FC236}">
                <a16:creationId xmlns:a16="http://schemas.microsoft.com/office/drawing/2014/main" id="{85DA8CB9-661F-43E9-BC93-D319BCC73F5E}"/>
              </a:ext>
            </a:extLst>
          </p:cNvPr>
          <p:cNvSpPr txBox="1"/>
          <p:nvPr/>
        </p:nvSpPr>
        <p:spPr>
          <a:xfrm>
            <a:off x="523103" y="480893"/>
            <a:ext cx="11145794" cy="523220"/>
          </a:xfrm>
          <a:prstGeom prst="rect">
            <a:avLst/>
          </a:prstGeom>
          <a:noFill/>
        </p:spPr>
        <p:txBody>
          <a:bodyPr wrap="square" rtlCol="0">
            <a:spAutoFit/>
          </a:bodyPr>
          <a:lstStyle/>
          <a:p>
            <a:pPr lvl="0" algn="r"/>
            <a:r>
              <a:rPr lang="en-GB" sz="2800" b="1" dirty="0">
                <a:solidFill>
                  <a:prstClr val="white"/>
                </a:solidFill>
                <a:latin typeface="Open Sans" panose="020B0606030504020204" pitchFamily="34" charset="0"/>
                <a:ea typeface="Open Sans" panose="020B0606030504020204" pitchFamily="34" charset="0"/>
                <a:cs typeface="Open Sans" panose="020B0606030504020204" pitchFamily="34" charset="0"/>
              </a:rPr>
              <a:t>		How Do I Deal With Temptation?				</a:t>
            </a:r>
          </a:p>
        </p:txBody>
      </p:sp>
      <p:sp>
        <p:nvSpPr>
          <p:cNvPr id="2" name="TextBox 1">
            <a:extLst>
              <a:ext uri="{FF2B5EF4-FFF2-40B4-BE49-F238E27FC236}">
                <a16:creationId xmlns:a16="http://schemas.microsoft.com/office/drawing/2014/main" id="{523C90CA-581C-4590-A6A0-1BC76469C11E}"/>
              </a:ext>
            </a:extLst>
          </p:cNvPr>
          <p:cNvSpPr txBox="1"/>
          <p:nvPr/>
        </p:nvSpPr>
        <p:spPr>
          <a:xfrm>
            <a:off x="433270" y="1390287"/>
            <a:ext cx="11325460" cy="5232202"/>
          </a:xfrm>
          <a:prstGeom prst="rect">
            <a:avLst/>
          </a:prstGeom>
          <a:noFill/>
        </p:spPr>
        <p:txBody>
          <a:bodyPr wrap="square" rtlCol="0">
            <a:spAutoFit/>
          </a:bodyPr>
          <a:lstStyle/>
          <a:p>
            <a:pPr marL="971550" lvl="1" indent="-514350">
              <a:buAutoNum type="arabicPeriod" startAt="3"/>
            </a:pPr>
            <a:r>
              <a:rPr lang="en-GB" sz="2800" dirty="0">
                <a:solidFill>
                  <a:schemeClr val="bg1"/>
                </a:solidFill>
                <a:latin typeface="Open Sans" panose="020B0606030504020204" pitchFamily="34" charset="0"/>
                <a:ea typeface="Open Sans" panose="020B0606030504020204" pitchFamily="34" charset="0"/>
                <a:cs typeface="Open Sans" panose="020B0606030504020204" pitchFamily="34" charset="0"/>
              </a:rPr>
              <a:t>Take time to think about the inevitable damage &amp; spiritual destruction that lies ahead when you give in to temptation. V27 says “Her house is </a:t>
            </a:r>
            <a:r>
              <a:rPr lang="en-GB" sz="2800" b="1" dirty="0">
                <a:solidFill>
                  <a:srgbClr val="FFFF00"/>
                </a:solidFill>
                <a:latin typeface="Open Sans" panose="020B0606030504020204" pitchFamily="34" charset="0"/>
                <a:ea typeface="Open Sans" panose="020B0606030504020204" pitchFamily="34" charset="0"/>
                <a:cs typeface="Open Sans" panose="020B0606030504020204" pitchFamily="34" charset="0"/>
              </a:rPr>
              <a:t>a highway</a:t>
            </a:r>
            <a:r>
              <a:rPr lang="en-GB" sz="2800" dirty="0">
                <a:solidFill>
                  <a:srgbClr val="FFFF00"/>
                </a:solidFill>
                <a:latin typeface="Open Sans" panose="020B0606030504020204" pitchFamily="34" charset="0"/>
                <a:ea typeface="Open Sans" panose="020B0606030504020204" pitchFamily="34" charset="0"/>
                <a:cs typeface="Open Sans" panose="020B0606030504020204" pitchFamily="34" charset="0"/>
              </a:rPr>
              <a:t> </a:t>
            </a:r>
            <a:r>
              <a:rPr lang="en-GB" sz="2800" dirty="0">
                <a:solidFill>
                  <a:schemeClr val="bg1"/>
                </a:solidFill>
                <a:latin typeface="Open Sans" panose="020B0606030504020204" pitchFamily="34" charset="0"/>
                <a:ea typeface="Open Sans" panose="020B0606030504020204" pitchFamily="34" charset="0"/>
                <a:cs typeface="Open Sans" panose="020B0606030504020204" pitchFamily="34" charset="0"/>
              </a:rPr>
              <a:t>to the grave, </a:t>
            </a:r>
            <a:r>
              <a:rPr lang="en-GB" sz="2800" b="1" dirty="0">
                <a:solidFill>
                  <a:srgbClr val="FFFF00"/>
                </a:solidFill>
                <a:latin typeface="Open Sans" panose="020B0606030504020204" pitchFamily="34" charset="0"/>
                <a:ea typeface="Open Sans" panose="020B0606030504020204" pitchFamily="34" charset="0"/>
                <a:cs typeface="Open Sans" panose="020B0606030504020204" pitchFamily="34" charset="0"/>
              </a:rPr>
              <a:t>leading down</a:t>
            </a:r>
            <a:r>
              <a:rPr lang="en-GB" sz="2800" dirty="0">
                <a:solidFill>
                  <a:schemeClr val="bg1"/>
                </a:solidFill>
                <a:latin typeface="Open Sans" panose="020B0606030504020204" pitchFamily="34" charset="0"/>
                <a:ea typeface="Open Sans" panose="020B0606030504020204" pitchFamily="34" charset="0"/>
                <a:cs typeface="Open Sans" panose="020B0606030504020204" pitchFamily="34" charset="0"/>
              </a:rPr>
              <a:t> to the chambers of death.” </a:t>
            </a:r>
          </a:p>
          <a:p>
            <a:pPr marL="971550" lvl="1" indent="-514350">
              <a:buAutoNum type="arabicPeriod" startAt="3"/>
            </a:pPr>
            <a:endParaRPr lang="en-GB" sz="28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pPr lvl="1"/>
            <a:r>
              <a:rPr lang="en-GB" sz="2800" dirty="0">
                <a:solidFill>
                  <a:schemeClr val="bg1"/>
                </a:solidFill>
                <a:latin typeface="Open Sans" panose="020B0606030504020204" pitchFamily="34" charset="0"/>
                <a:ea typeface="Open Sans" panose="020B0606030504020204" pitchFamily="34" charset="0"/>
                <a:cs typeface="Open Sans" panose="020B0606030504020204" pitchFamily="34" charset="0"/>
              </a:rPr>
              <a:t>Praise God that for all the times we give in to temptation, and mess up, there is forgiveness &amp; pardon because Jesus has paid the price for all our sins. “For the wages of sin is death, but the gift of God is ETERNAL LIFE through Christ Jesus our Lord.”   											Rom. 6:23</a:t>
            </a:r>
          </a:p>
          <a:p>
            <a:pPr lvl="1"/>
            <a:r>
              <a:rPr lang="en-GB" sz="2800" b="1" dirty="0">
                <a:solidFill>
                  <a:schemeClr val="bg1"/>
                </a:solidFill>
                <a:latin typeface="Open Sans" panose="020B0606030504020204" pitchFamily="34" charset="0"/>
                <a:ea typeface="Open Sans" panose="020B0606030504020204" pitchFamily="34" charset="0"/>
                <a:cs typeface="Open Sans" panose="020B0606030504020204" pitchFamily="34" charset="0"/>
              </a:rPr>
              <a:t>				</a:t>
            </a:r>
            <a:r>
              <a:rPr lang="en-GB" sz="5400" b="1" dirty="0">
                <a:solidFill>
                  <a:schemeClr val="bg1"/>
                </a:solidFill>
                <a:latin typeface="Open Sans" panose="020B0606030504020204" pitchFamily="34" charset="0"/>
                <a:ea typeface="Open Sans" panose="020B0606030504020204" pitchFamily="34" charset="0"/>
                <a:cs typeface="Open Sans" panose="020B0606030504020204" pitchFamily="34" charset="0"/>
              </a:rPr>
              <a:t>Hallelujah!</a:t>
            </a:r>
          </a:p>
        </p:txBody>
      </p:sp>
    </p:spTree>
    <p:extLst>
      <p:ext uri="{BB962C8B-B14F-4D97-AF65-F5344CB8AC3E}">
        <p14:creationId xmlns:p14="http://schemas.microsoft.com/office/powerpoint/2010/main" val="1893511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46C4F7E-4658-6040-BC3F-56DE380397E4}"/>
              </a:ext>
            </a:extLst>
          </p:cNvPr>
          <p:cNvPicPr>
            <a:picLocks noChangeAspect="1"/>
          </p:cNvPicPr>
          <p:nvPr/>
        </p:nvPicPr>
        <p:blipFill>
          <a:blip r:embed="rId2"/>
          <a:stretch>
            <a:fillRect/>
          </a:stretch>
        </p:blipFill>
        <p:spPr>
          <a:xfrm>
            <a:off x="0" y="0"/>
            <a:ext cx="12192000" cy="6858000"/>
          </a:xfrm>
          <a:prstGeom prst="rect">
            <a:avLst/>
          </a:prstGeom>
        </p:spPr>
      </p:pic>
      <p:sp>
        <p:nvSpPr>
          <p:cNvPr id="6" name="Content Placeholder 2">
            <a:extLst>
              <a:ext uri="{FF2B5EF4-FFF2-40B4-BE49-F238E27FC236}">
                <a16:creationId xmlns:a16="http://schemas.microsoft.com/office/drawing/2014/main" id="{0B349D05-50EB-AE43-8FCE-06E7A6A4EF5B}"/>
              </a:ext>
            </a:extLst>
          </p:cNvPr>
          <p:cNvSpPr txBox="1">
            <a:spLocks/>
          </p:cNvSpPr>
          <p:nvPr/>
        </p:nvSpPr>
        <p:spPr>
          <a:xfrm>
            <a:off x="838200" y="729049"/>
            <a:ext cx="10515600" cy="544791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buNone/>
            </a:pPr>
            <a:endParaRPr lang="en-GB"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TextBox 6">
            <a:extLst>
              <a:ext uri="{FF2B5EF4-FFF2-40B4-BE49-F238E27FC236}">
                <a16:creationId xmlns:a16="http://schemas.microsoft.com/office/drawing/2014/main" id="{85DA8CB9-661F-43E9-BC93-D319BCC73F5E}"/>
              </a:ext>
            </a:extLst>
          </p:cNvPr>
          <p:cNvSpPr txBox="1"/>
          <p:nvPr/>
        </p:nvSpPr>
        <p:spPr>
          <a:xfrm>
            <a:off x="523103" y="480893"/>
            <a:ext cx="11145794" cy="523220"/>
          </a:xfrm>
          <a:prstGeom prst="rect">
            <a:avLst/>
          </a:prstGeom>
          <a:noFill/>
        </p:spPr>
        <p:txBody>
          <a:bodyPr wrap="square" rtlCol="0">
            <a:spAutoFit/>
          </a:bodyPr>
          <a:lstStyle/>
          <a:p>
            <a:pPr lvl="0"/>
            <a:r>
              <a:rPr lang="en-GB" sz="2800" b="1" dirty="0">
                <a:solidFill>
                  <a:prstClr val="white"/>
                </a:solidFill>
                <a:latin typeface="Open Sans" panose="020B0606030504020204" pitchFamily="34" charset="0"/>
                <a:ea typeface="Open Sans" panose="020B0606030504020204" pitchFamily="34" charset="0"/>
                <a:cs typeface="Open Sans" panose="020B0606030504020204" pitchFamily="34" charset="0"/>
              </a:rPr>
              <a:t>					Reflections!				</a:t>
            </a:r>
          </a:p>
        </p:txBody>
      </p:sp>
      <p:sp>
        <p:nvSpPr>
          <p:cNvPr id="2" name="TextBox 1">
            <a:extLst>
              <a:ext uri="{FF2B5EF4-FFF2-40B4-BE49-F238E27FC236}">
                <a16:creationId xmlns:a16="http://schemas.microsoft.com/office/drawing/2014/main" id="{523C90CA-581C-4590-A6A0-1BC76469C11E}"/>
              </a:ext>
            </a:extLst>
          </p:cNvPr>
          <p:cNvSpPr txBox="1"/>
          <p:nvPr/>
        </p:nvSpPr>
        <p:spPr>
          <a:xfrm>
            <a:off x="433270" y="1252269"/>
            <a:ext cx="11325460" cy="4401205"/>
          </a:xfrm>
          <a:prstGeom prst="rect">
            <a:avLst/>
          </a:prstGeom>
          <a:noFill/>
        </p:spPr>
        <p:txBody>
          <a:bodyPr wrap="square" rtlCol="0">
            <a:spAutoFit/>
          </a:bodyPr>
          <a:lstStyle/>
          <a:p>
            <a:pPr lvl="1"/>
            <a:r>
              <a:rPr lang="en-GB" sz="2800" dirty="0">
                <a:solidFill>
                  <a:schemeClr val="bg1"/>
                </a:solidFill>
                <a:latin typeface="Open Sans" panose="020B0606030504020204" pitchFamily="34" charset="0"/>
                <a:ea typeface="Open Sans" panose="020B0606030504020204" pitchFamily="34" charset="0"/>
                <a:cs typeface="Open Sans" panose="020B0606030504020204" pitchFamily="34" charset="0"/>
              </a:rPr>
              <a:t>Is there any place that you see a disconnect between your public profession of faith and your private life?</a:t>
            </a:r>
          </a:p>
          <a:p>
            <a:pPr lvl="1"/>
            <a:endParaRPr lang="en-GB" sz="28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pPr lvl="1"/>
            <a:r>
              <a:rPr lang="en-GB" sz="2800" dirty="0">
                <a:solidFill>
                  <a:schemeClr val="bg1"/>
                </a:solidFill>
                <a:latin typeface="Open Sans" panose="020B0606030504020204" pitchFamily="34" charset="0"/>
                <a:ea typeface="Open Sans" panose="020B0606030504020204" pitchFamily="34" charset="0"/>
                <a:cs typeface="Open Sans" panose="020B0606030504020204" pitchFamily="34" charset="0"/>
              </a:rPr>
              <a:t>Are you aware of any area of your life where you are currently being enticed away from the will of God? </a:t>
            </a:r>
          </a:p>
          <a:p>
            <a:pPr lvl="1"/>
            <a:endParaRPr lang="en-GB" sz="28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pPr lvl="1"/>
            <a:r>
              <a:rPr lang="en-GB" sz="2800" dirty="0">
                <a:solidFill>
                  <a:schemeClr val="bg1"/>
                </a:solidFill>
                <a:latin typeface="Open Sans" panose="020B0606030504020204" pitchFamily="34" charset="0"/>
                <a:ea typeface="Open Sans" panose="020B0606030504020204" pitchFamily="34" charset="0"/>
                <a:cs typeface="Open Sans" panose="020B0606030504020204" pitchFamily="34" charset="0"/>
              </a:rPr>
              <a:t>Have you got another Christian you can share with who can help you on the journey? </a:t>
            </a:r>
          </a:p>
          <a:p>
            <a:pPr lvl="1"/>
            <a:endParaRPr lang="en-GB" sz="28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pPr lvl="1"/>
            <a:r>
              <a:rPr lang="en-GB" sz="2800" dirty="0">
                <a:solidFill>
                  <a:schemeClr val="bg1"/>
                </a:solidFill>
                <a:latin typeface="Open Sans" panose="020B0606030504020204" pitchFamily="34" charset="0"/>
                <a:ea typeface="Open Sans" panose="020B0606030504020204" pitchFamily="34" charset="0"/>
                <a:cs typeface="Open Sans" panose="020B0606030504020204" pitchFamily="34" charset="0"/>
              </a:rPr>
              <a:t>Encourage one another daily! Hebrews 3:13</a:t>
            </a:r>
          </a:p>
        </p:txBody>
      </p:sp>
    </p:spTree>
    <p:extLst>
      <p:ext uri="{BB962C8B-B14F-4D97-AF65-F5344CB8AC3E}">
        <p14:creationId xmlns:p14="http://schemas.microsoft.com/office/powerpoint/2010/main" val="1583376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4A8CF1E-759C-5C46-816A-DC3BC46C8C88}"/>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2614538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973305D0-8123-4BF2-9B52-747B3A34A254">
            <a:extLst>
              <a:ext uri="{FF2B5EF4-FFF2-40B4-BE49-F238E27FC236}">
                <a16:creationId xmlns:a16="http://schemas.microsoft.com/office/drawing/2014/main" id="{0F9A32DB-627E-4A91-80D1-3A10FE8FCC4F}"/>
              </a:ext>
            </a:extLst>
          </p:cNvPr>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1203101" y="554194"/>
            <a:ext cx="9785797" cy="5749612"/>
          </a:xfrm>
          <a:prstGeom prst="rect">
            <a:avLst/>
          </a:prstGeom>
          <a:noFill/>
          <a:ln>
            <a:noFill/>
          </a:ln>
        </p:spPr>
      </p:pic>
    </p:spTree>
    <p:extLst>
      <p:ext uri="{BB962C8B-B14F-4D97-AF65-F5344CB8AC3E}">
        <p14:creationId xmlns:p14="http://schemas.microsoft.com/office/powerpoint/2010/main" val="17080005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46C4F7E-4658-6040-BC3F-56DE380397E4}"/>
              </a:ext>
            </a:extLst>
          </p:cNvPr>
          <p:cNvPicPr>
            <a:picLocks noChangeAspect="1"/>
          </p:cNvPicPr>
          <p:nvPr/>
        </p:nvPicPr>
        <p:blipFill>
          <a:blip r:embed="rId2"/>
          <a:stretch>
            <a:fillRect/>
          </a:stretch>
        </p:blipFill>
        <p:spPr>
          <a:xfrm>
            <a:off x="0" y="0"/>
            <a:ext cx="12192000" cy="6858000"/>
          </a:xfrm>
          <a:prstGeom prst="rect">
            <a:avLst/>
          </a:prstGeom>
        </p:spPr>
      </p:pic>
      <p:sp>
        <p:nvSpPr>
          <p:cNvPr id="6" name="Content Placeholder 2">
            <a:extLst>
              <a:ext uri="{FF2B5EF4-FFF2-40B4-BE49-F238E27FC236}">
                <a16:creationId xmlns:a16="http://schemas.microsoft.com/office/drawing/2014/main" id="{0B349D05-50EB-AE43-8FCE-06E7A6A4EF5B}"/>
              </a:ext>
            </a:extLst>
          </p:cNvPr>
          <p:cNvSpPr txBox="1">
            <a:spLocks/>
          </p:cNvSpPr>
          <p:nvPr/>
        </p:nvSpPr>
        <p:spPr>
          <a:xfrm>
            <a:off x="838200" y="729049"/>
            <a:ext cx="10515600" cy="544791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4000" b="1" dirty="0">
                <a:solidFill>
                  <a:schemeClr val="bg1"/>
                </a:solidFill>
                <a:latin typeface="Open Sans" panose="020B0606030504020204" pitchFamily="34" charset="0"/>
                <a:ea typeface="Open Sans" panose="020B0606030504020204" pitchFamily="34" charset="0"/>
                <a:cs typeface="Open Sans" panose="020B0606030504020204" pitchFamily="34" charset="0"/>
              </a:rPr>
              <a:t> </a:t>
            </a:r>
            <a:endParaRPr lang="en-GB"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5" name="TextBox 4">
            <a:extLst>
              <a:ext uri="{FF2B5EF4-FFF2-40B4-BE49-F238E27FC236}">
                <a16:creationId xmlns:a16="http://schemas.microsoft.com/office/drawing/2014/main" id="{C1DF222F-66DD-4B18-9D54-39411CF96DA6}"/>
              </a:ext>
            </a:extLst>
          </p:cNvPr>
          <p:cNvSpPr txBox="1"/>
          <p:nvPr/>
        </p:nvSpPr>
        <p:spPr>
          <a:xfrm>
            <a:off x="716692" y="681037"/>
            <a:ext cx="10725665" cy="5693866"/>
          </a:xfrm>
          <a:prstGeom prst="rect">
            <a:avLst/>
          </a:prstGeom>
          <a:noFill/>
        </p:spPr>
        <p:txBody>
          <a:bodyPr wrap="square" rtlCol="0">
            <a:spAutoFit/>
          </a:bodyPr>
          <a:lstStyle/>
          <a:p>
            <a:r>
              <a:rPr lang="en-GB" sz="2800" b="1" baseline="30000" dirty="0">
                <a:solidFill>
                  <a:schemeClr val="bg1"/>
                </a:solidFill>
                <a:latin typeface="Open Sans" panose="020B0606030504020204" pitchFamily="34" charset="0"/>
                <a:ea typeface="Open Sans" panose="020B0606030504020204" pitchFamily="34" charset="0"/>
                <a:cs typeface="Open Sans" panose="020B0606030504020204" pitchFamily="34" charset="0"/>
              </a:rPr>
              <a:t>1</a:t>
            </a:r>
            <a:r>
              <a:rPr lang="en-GB" sz="2800" b="1" dirty="0">
                <a:solidFill>
                  <a:schemeClr val="bg1"/>
                </a:solidFill>
                <a:latin typeface="Open Sans" panose="020B0606030504020204" pitchFamily="34" charset="0"/>
                <a:ea typeface="Open Sans" panose="020B0606030504020204" pitchFamily="34" charset="0"/>
                <a:cs typeface="Open Sans" panose="020B0606030504020204" pitchFamily="34" charset="0"/>
              </a:rPr>
              <a:t>My son, keep </a:t>
            </a:r>
            <a:r>
              <a:rPr lang="en-GB" sz="2800" b="1" dirty="0">
                <a:solidFill>
                  <a:srgbClr val="FFFF00"/>
                </a:solidFill>
                <a:latin typeface="Open Sans" panose="020B0606030504020204" pitchFamily="34" charset="0"/>
                <a:ea typeface="Open Sans" panose="020B0606030504020204" pitchFamily="34" charset="0"/>
                <a:cs typeface="Open Sans" panose="020B0606030504020204" pitchFamily="34" charset="0"/>
              </a:rPr>
              <a:t>my words</a:t>
            </a:r>
            <a:r>
              <a:rPr lang="en-GB" sz="2800" b="1" dirty="0">
                <a:solidFill>
                  <a:schemeClr val="bg1"/>
                </a:solidFill>
                <a:latin typeface="Open Sans" panose="020B0606030504020204" pitchFamily="34" charset="0"/>
                <a:ea typeface="Open Sans" panose="020B0606030504020204" pitchFamily="34" charset="0"/>
                <a:cs typeface="Open Sans" panose="020B0606030504020204" pitchFamily="34" charset="0"/>
              </a:rPr>
              <a:t> and store up my commands within you. </a:t>
            </a:r>
            <a:r>
              <a:rPr lang="en-GB" sz="2800" b="1" baseline="30000" dirty="0">
                <a:solidFill>
                  <a:schemeClr val="bg1"/>
                </a:solidFill>
                <a:latin typeface="Open Sans" panose="020B0606030504020204" pitchFamily="34" charset="0"/>
                <a:ea typeface="Open Sans" panose="020B0606030504020204" pitchFamily="34" charset="0"/>
                <a:cs typeface="Open Sans" panose="020B0606030504020204" pitchFamily="34" charset="0"/>
              </a:rPr>
              <a:t>2 </a:t>
            </a:r>
            <a:r>
              <a:rPr lang="en-GB" sz="2800" b="1" dirty="0">
                <a:solidFill>
                  <a:schemeClr val="bg1"/>
                </a:solidFill>
                <a:latin typeface="Open Sans" panose="020B0606030504020204" pitchFamily="34" charset="0"/>
                <a:ea typeface="Open Sans" panose="020B0606030504020204" pitchFamily="34" charset="0"/>
                <a:cs typeface="Open Sans" panose="020B0606030504020204" pitchFamily="34" charset="0"/>
              </a:rPr>
              <a:t>Keep </a:t>
            </a:r>
            <a:r>
              <a:rPr lang="en-GB" sz="2800" b="1" dirty="0">
                <a:solidFill>
                  <a:srgbClr val="FFFF00"/>
                </a:solidFill>
                <a:latin typeface="Open Sans" panose="020B0606030504020204" pitchFamily="34" charset="0"/>
                <a:ea typeface="Open Sans" panose="020B0606030504020204" pitchFamily="34" charset="0"/>
                <a:cs typeface="Open Sans" panose="020B0606030504020204" pitchFamily="34" charset="0"/>
              </a:rPr>
              <a:t>my commands</a:t>
            </a:r>
            <a:r>
              <a:rPr lang="en-GB" sz="2800" b="1" dirty="0">
                <a:solidFill>
                  <a:schemeClr val="bg1"/>
                </a:solidFill>
                <a:latin typeface="Open Sans" panose="020B0606030504020204" pitchFamily="34" charset="0"/>
                <a:ea typeface="Open Sans" panose="020B0606030504020204" pitchFamily="34" charset="0"/>
                <a:cs typeface="Open Sans" panose="020B0606030504020204" pitchFamily="34" charset="0"/>
              </a:rPr>
              <a:t> and you will live; guard </a:t>
            </a:r>
            <a:r>
              <a:rPr lang="en-GB" sz="2800" b="1" dirty="0">
                <a:solidFill>
                  <a:srgbClr val="FFFF00"/>
                </a:solidFill>
                <a:latin typeface="Open Sans" panose="020B0606030504020204" pitchFamily="34" charset="0"/>
                <a:ea typeface="Open Sans" panose="020B0606030504020204" pitchFamily="34" charset="0"/>
                <a:cs typeface="Open Sans" panose="020B0606030504020204" pitchFamily="34" charset="0"/>
              </a:rPr>
              <a:t>my teachings</a:t>
            </a:r>
            <a:r>
              <a:rPr lang="en-GB" sz="2800" b="1" dirty="0">
                <a:solidFill>
                  <a:schemeClr val="bg1"/>
                </a:solidFill>
                <a:latin typeface="Open Sans" panose="020B0606030504020204" pitchFamily="34" charset="0"/>
                <a:ea typeface="Open Sans" panose="020B0606030504020204" pitchFamily="34" charset="0"/>
                <a:cs typeface="Open Sans" panose="020B0606030504020204" pitchFamily="34" charset="0"/>
              </a:rPr>
              <a:t> as the apple of your eye. </a:t>
            </a:r>
            <a:r>
              <a:rPr lang="en-GB" sz="2800" b="1" baseline="30000" dirty="0">
                <a:solidFill>
                  <a:schemeClr val="bg1"/>
                </a:solidFill>
                <a:latin typeface="Open Sans" panose="020B0606030504020204" pitchFamily="34" charset="0"/>
                <a:ea typeface="Open Sans" panose="020B0606030504020204" pitchFamily="34" charset="0"/>
                <a:cs typeface="Open Sans" panose="020B0606030504020204" pitchFamily="34" charset="0"/>
              </a:rPr>
              <a:t>3 </a:t>
            </a:r>
            <a:r>
              <a:rPr lang="en-GB" sz="2800" b="1" dirty="0">
                <a:solidFill>
                  <a:schemeClr val="bg1"/>
                </a:solidFill>
                <a:latin typeface="Open Sans" panose="020B0606030504020204" pitchFamily="34" charset="0"/>
                <a:ea typeface="Open Sans" panose="020B0606030504020204" pitchFamily="34" charset="0"/>
                <a:cs typeface="Open Sans" panose="020B0606030504020204" pitchFamily="34" charset="0"/>
              </a:rPr>
              <a:t>Bind them on your fingers; </a:t>
            </a:r>
            <a:r>
              <a:rPr lang="en-GB" sz="2800" b="1" dirty="0">
                <a:solidFill>
                  <a:srgbClr val="FFFF00"/>
                </a:solidFill>
                <a:latin typeface="Open Sans" panose="020B0606030504020204" pitchFamily="34" charset="0"/>
                <a:ea typeface="Open Sans" panose="020B0606030504020204" pitchFamily="34" charset="0"/>
                <a:cs typeface="Open Sans" panose="020B0606030504020204" pitchFamily="34" charset="0"/>
              </a:rPr>
              <a:t>write them on the tablet of your heart. </a:t>
            </a:r>
            <a:r>
              <a:rPr lang="en-GB" sz="2800" b="1" baseline="30000" dirty="0">
                <a:solidFill>
                  <a:schemeClr val="bg1"/>
                </a:solidFill>
                <a:latin typeface="Open Sans" panose="020B0606030504020204" pitchFamily="34" charset="0"/>
                <a:ea typeface="Open Sans" panose="020B0606030504020204" pitchFamily="34" charset="0"/>
                <a:cs typeface="Open Sans" panose="020B0606030504020204" pitchFamily="34" charset="0"/>
              </a:rPr>
              <a:t>4 </a:t>
            </a:r>
            <a:r>
              <a:rPr lang="en-GB" sz="2800" b="1" dirty="0">
                <a:solidFill>
                  <a:schemeClr val="bg1"/>
                </a:solidFill>
                <a:latin typeface="Open Sans" panose="020B0606030504020204" pitchFamily="34" charset="0"/>
                <a:ea typeface="Open Sans" panose="020B0606030504020204" pitchFamily="34" charset="0"/>
                <a:cs typeface="Open Sans" panose="020B0606030504020204" pitchFamily="34" charset="0"/>
              </a:rPr>
              <a:t>Say to wisdom, “You are my sister,” and to insight, “You are my relative.” </a:t>
            </a:r>
            <a:r>
              <a:rPr lang="en-GB" sz="2800" b="1" baseline="30000" dirty="0">
                <a:solidFill>
                  <a:schemeClr val="bg1"/>
                </a:solidFill>
                <a:latin typeface="Open Sans" panose="020B0606030504020204" pitchFamily="34" charset="0"/>
                <a:ea typeface="Open Sans" panose="020B0606030504020204" pitchFamily="34" charset="0"/>
                <a:cs typeface="Open Sans" panose="020B0606030504020204" pitchFamily="34" charset="0"/>
              </a:rPr>
              <a:t>5 </a:t>
            </a:r>
            <a:r>
              <a:rPr lang="en-GB" sz="2800" b="1" dirty="0">
                <a:solidFill>
                  <a:schemeClr val="bg1"/>
                </a:solidFill>
                <a:latin typeface="Open Sans" panose="020B0606030504020204" pitchFamily="34" charset="0"/>
                <a:ea typeface="Open Sans" panose="020B0606030504020204" pitchFamily="34" charset="0"/>
                <a:cs typeface="Open Sans" panose="020B0606030504020204" pitchFamily="34" charset="0"/>
              </a:rPr>
              <a:t>They will keep you from the adulterous woman, from the wayward woman with her seductive words. </a:t>
            </a:r>
            <a:r>
              <a:rPr lang="en-GB" sz="2800" b="1" baseline="30000" dirty="0">
                <a:solidFill>
                  <a:schemeClr val="bg1"/>
                </a:solidFill>
                <a:latin typeface="Open Sans" panose="020B0606030504020204" pitchFamily="34" charset="0"/>
                <a:ea typeface="Open Sans" panose="020B0606030504020204" pitchFamily="34" charset="0"/>
                <a:cs typeface="Open Sans" panose="020B0606030504020204" pitchFamily="34" charset="0"/>
              </a:rPr>
              <a:t>6 </a:t>
            </a:r>
            <a:r>
              <a:rPr lang="en-GB" sz="2800" b="1" dirty="0">
                <a:solidFill>
                  <a:schemeClr val="bg1"/>
                </a:solidFill>
                <a:latin typeface="Open Sans" panose="020B0606030504020204" pitchFamily="34" charset="0"/>
                <a:ea typeface="Open Sans" panose="020B0606030504020204" pitchFamily="34" charset="0"/>
                <a:cs typeface="Open Sans" panose="020B0606030504020204" pitchFamily="34" charset="0"/>
              </a:rPr>
              <a:t>At the window of my house I looked down through the lattice. </a:t>
            </a:r>
            <a:r>
              <a:rPr lang="en-GB" sz="2800" b="1" baseline="30000" dirty="0">
                <a:solidFill>
                  <a:schemeClr val="bg1"/>
                </a:solidFill>
                <a:latin typeface="Open Sans" panose="020B0606030504020204" pitchFamily="34" charset="0"/>
                <a:ea typeface="Open Sans" panose="020B0606030504020204" pitchFamily="34" charset="0"/>
                <a:cs typeface="Open Sans" panose="020B0606030504020204" pitchFamily="34" charset="0"/>
              </a:rPr>
              <a:t>7 </a:t>
            </a:r>
            <a:r>
              <a:rPr lang="en-GB" sz="2800" b="1" dirty="0">
                <a:solidFill>
                  <a:schemeClr val="bg1"/>
                </a:solidFill>
                <a:latin typeface="Open Sans" panose="020B0606030504020204" pitchFamily="34" charset="0"/>
                <a:ea typeface="Open Sans" panose="020B0606030504020204" pitchFamily="34" charset="0"/>
                <a:cs typeface="Open Sans" panose="020B0606030504020204" pitchFamily="34" charset="0"/>
              </a:rPr>
              <a:t>I saw among the simple, I noticed among the young men, a youth who lacked judgment. </a:t>
            </a:r>
            <a:r>
              <a:rPr lang="en-GB" sz="2800" b="1" baseline="30000" dirty="0">
                <a:solidFill>
                  <a:schemeClr val="bg1"/>
                </a:solidFill>
                <a:latin typeface="Open Sans" panose="020B0606030504020204" pitchFamily="34" charset="0"/>
                <a:ea typeface="Open Sans" panose="020B0606030504020204" pitchFamily="34" charset="0"/>
                <a:cs typeface="Open Sans" panose="020B0606030504020204" pitchFamily="34" charset="0"/>
              </a:rPr>
              <a:t>8 </a:t>
            </a:r>
            <a:r>
              <a:rPr lang="en-GB" sz="2800" b="1" dirty="0">
                <a:solidFill>
                  <a:schemeClr val="bg1"/>
                </a:solidFill>
                <a:latin typeface="Open Sans" panose="020B0606030504020204" pitchFamily="34" charset="0"/>
                <a:ea typeface="Open Sans" panose="020B0606030504020204" pitchFamily="34" charset="0"/>
                <a:cs typeface="Open Sans" panose="020B0606030504020204" pitchFamily="34" charset="0"/>
              </a:rPr>
              <a:t>He was going down the street near her corner, walking along in the direction of her house </a:t>
            </a:r>
            <a:r>
              <a:rPr lang="en-GB" sz="2800" b="1" baseline="30000" dirty="0">
                <a:solidFill>
                  <a:schemeClr val="bg1"/>
                </a:solidFill>
                <a:latin typeface="Open Sans" panose="020B0606030504020204" pitchFamily="34" charset="0"/>
                <a:ea typeface="Open Sans" panose="020B0606030504020204" pitchFamily="34" charset="0"/>
                <a:cs typeface="Open Sans" panose="020B0606030504020204" pitchFamily="34" charset="0"/>
              </a:rPr>
              <a:t>9 </a:t>
            </a:r>
            <a:r>
              <a:rPr lang="en-GB" sz="2800" b="1" dirty="0">
                <a:solidFill>
                  <a:schemeClr val="bg1"/>
                </a:solidFill>
                <a:latin typeface="Open Sans" panose="020B0606030504020204" pitchFamily="34" charset="0"/>
                <a:ea typeface="Open Sans" panose="020B0606030504020204" pitchFamily="34" charset="0"/>
                <a:cs typeface="Open Sans" panose="020B0606030504020204" pitchFamily="34" charset="0"/>
              </a:rPr>
              <a:t>at twilight, as the day was fading, as the dark of night set in.</a:t>
            </a:r>
            <a:endParaRPr lang="en-GB" sz="2800" dirty="0">
              <a:solidFill>
                <a:schemeClr val="bg1"/>
              </a:solidFill>
            </a:endParaRPr>
          </a:p>
        </p:txBody>
      </p:sp>
    </p:spTree>
    <p:extLst>
      <p:ext uri="{BB962C8B-B14F-4D97-AF65-F5344CB8AC3E}">
        <p14:creationId xmlns:p14="http://schemas.microsoft.com/office/powerpoint/2010/main" val="33792166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46C4F7E-4658-6040-BC3F-56DE380397E4}"/>
              </a:ext>
            </a:extLst>
          </p:cNvPr>
          <p:cNvPicPr>
            <a:picLocks noChangeAspect="1"/>
          </p:cNvPicPr>
          <p:nvPr/>
        </p:nvPicPr>
        <p:blipFill>
          <a:blip r:embed="rId2"/>
          <a:stretch>
            <a:fillRect/>
          </a:stretch>
        </p:blipFill>
        <p:spPr>
          <a:xfrm>
            <a:off x="0" y="0"/>
            <a:ext cx="12192000" cy="6858000"/>
          </a:xfrm>
          <a:prstGeom prst="rect">
            <a:avLst/>
          </a:prstGeom>
        </p:spPr>
      </p:pic>
      <p:sp>
        <p:nvSpPr>
          <p:cNvPr id="6" name="Content Placeholder 2">
            <a:extLst>
              <a:ext uri="{FF2B5EF4-FFF2-40B4-BE49-F238E27FC236}">
                <a16:creationId xmlns:a16="http://schemas.microsoft.com/office/drawing/2014/main" id="{0B349D05-50EB-AE43-8FCE-06E7A6A4EF5B}"/>
              </a:ext>
            </a:extLst>
          </p:cNvPr>
          <p:cNvSpPr txBox="1">
            <a:spLocks/>
          </p:cNvSpPr>
          <p:nvPr/>
        </p:nvSpPr>
        <p:spPr>
          <a:xfrm>
            <a:off x="838200" y="729049"/>
            <a:ext cx="10515600" cy="544791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buNone/>
            </a:pPr>
            <a:endParaRPr lang="en-GB"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 name="TextBox 3">
            <a:extLst>
              <a:ext uri="{FF2B5EF4-FFF2-40B4-BE49-F238E27FC236}">
                <a16:creationId xmlns:a16="http://schemas.microsoft.com/office/drawing/2014/main" id="{565CD72C-EBA4-4ECA-B181-D6B5E6C607EC}"/>
              </a:ext>
            </a:extLst>
          </p:cNvPr>
          <p:cNvSpPr txBox="1"/>
          <p:nvPr/>
        </p:nvSpPr>
        <p:spPr>
          <a:xfrm>
            <a:off x="617838" y="681037"/>
            <a:ext cx="11071654" cy="5262979"/>
          </a:xfrm>
          <a:prstGeom prst="rect">
            <a:avLst/>
          </a:prstGeom>
          <a:noFill/>
        </p:spPr>
        <p:txBody>
          <a:bodyPr wrap="square" rtlCol="0">
            <a:spAutoFit/>
          </a:bodyPr>
          <a:lstStyle/>
          <a:p>
            <a:r>
              <a:rPr lang="en-GB" sz="2800" b="1" baseline="30000" dirty="0">
                <a:solidFill>
                  <a:schemeClr val="bg1"/>
                </a:solidFill>
                <a:latin typeface="Open Sans" panose="020B0606030504020204" pitchFamily="34" charset="0"/>
                <a:ea typeface="Open Sans" panose="020B0606030504020204" pitchFamily="34" charset="0"/>
                <a:cs typeface="Open Sans" panose="020B0606030504020204" pitchFamily="34" charset="0"/>
              </a:rPr>
              <a:t>10 </a:t>
            </a:r>
            <a:r>
              <a:rPr lang="en-GB" sz="2800" b="1" dirty="0">
                <a:solidFill>
                  <a:schemeClr val="bg1"/>
                </a:solidFill>
                <a:latin typeface="Open Sans" panose="020B0606030504020204" pitchFamily="34" charset="0"/>
                <a:ea typeface="Open Sans" panose="020B0606030504020204" pitchFamily="34" charset="0"/>
                <a:cs typeface="Open Sans" panose="020B0606030504020204" pitchFamily="34" charset="0"/>
              </a:rPr>
              <a:t>Then out came a woman to meet him, dressed like a prostitute and with crafty intent. </a:t>
            </a:r>
            <a:r>
              <a:rPr lang="en-GB" sz="2800" b="1" baseline="30000" dirty="0">
                <a:solidFill>
                  <a:schemeClr val="bg1"/>
                </a:solidFill>
                <a:latin typeface="Open Sans" panose="020B0606030504020204" pitchFamily="34" charset="0"/>
                <a:ea typeface="Open Sans" panose="020B0606030504020204" pitchFamily="34" charset="0"/>
                <a:cs typeface="Open Sans" panose="020B0606030504020204" pitchFamily="34" charset="0"/>
              </a:rPr>
              <a:t>11 </a:t>
            </a:r>
            <a:r>
              <a:rPr lang="en-GB" sz="2800" b="1" dirty="0">
                <a:solidFill>
                  <a:schemeClr val="bg1"/>
                </a:solidFill>
                <a:latin typeface="Open Sans" panose="020B0606030504020204" pitchFamily="34" charset="0"/>
                <a:ea typeface="Open Sans" panose="020B0606030504020204" pitchFamily="34" charset="0"/>
                <a:cs typeface="Open Sans" panose="020B0606030504020204" pitchFamily="34" charset="0"/>
              </a:rPr>
              <a:t>(She is unruly and defiant, her feet never stay at home; </a:t>
            </a:r>
            <a:r>
              <a:rPr lang="en-GB" sz="2800" b="1" baseline="30000" dirty="0">
                <a:solidFill>
                  <a:schemeClr val="bg1"/>
                </a:solidFill>
                <a:latin typeface="Open Sans" panose="020B0606030504020204" pitchFamily="34" charset="0"/>
                <a:ea typeface="Open Sans" panose="020B0606030504020204" pitchFamily="34" charset="0"/>
                <a:cs typeface="Open Sans" panose="020B0606030504020204" pitchFamily="34" charset="0"/>
              </a:rPr>
              <a:t>12 </a:t>
            </a:r>
            <a:r>
              <a:rPr lang="en-GB" sz="2800" b="1" dirty="0">
                <a:solidFill>
                  <a:schemeClr val="bg1"/>
                </a:solidFill>
                <a:latin typeface="Open Sans" panose="020B0606030504020204" pitchFamily="34" charset="0"/>
                <a:ea typeface="Open Sans" panose="020B0606030504020204" pitchFamily="34" charset="0"/>
                <a:cs typeface="Open Sans" panose="020B0606030504020204" pitchFamily="34" charset="0"/>
              </a:rPr>
              <a:t>now in the street, now in the squares, at every corner she lurks.) </a:t>
            </a:r>
            <a:r>
              <a:rPr lang="en-GB" sz="2800" b="1" baseline="30000" dirty="0">
                <a:solidFill>
                  <a:schemeClr val="bg1"/>
                </a:solidFill>
                <a:latin typeface="Open Sans" panose="020B0606030504020204" pitchFamily="34" charset="0"/>
                <a:ea typeface="Open Sans" panose="020B0606030504020204" pitchFamily="34" charset="0"/>
                <a:cs typeface="Open Sans" panose="020B0606030504020204" pitchFamily="34" charset="0"/>
              </a:rPr>
              <a:t>13 </a:t>
            </a:r>
            <a:r>
              <a:rPr lang="en-GB" sz="2800" b="1" dirty="0">
                <a:solidFill>
                  <a:schemeClr val="bg1"/>
                </a:solidFill>
                <a:latin typeface="Open Sans" panose="020B0606030504020204" pitchFamily="34" charset="0"/>
                <a:ea typeface="Open Sans" panose="020B0606030504020204" pitchFamily="34" charset="0"/>
                <a:cs typeface="Open Sans" panose="020B0606030504020204" pitchFamily="34" charset="0"/>
              </a:rPr>
              <a:t>She took hold of him and kissed him and with a brazen face she said: </a:t>
            </a:r>
            <a:r>
              <a:rPr lang="en-GB" sz="2800" b="1" baseline="30000" dirty="0">
                <a:solidFill>
                  <a:schemeClr val="bg1"/>
                </a:solidFill>
                <a:latin typeface="Open Sans" panose="020B0606030504020204" pitchFamily="34" charset="0"/>
                <a:ea typeface="Open Sans" panose="020B0606030504020204" pitchFamily="34" charset="0"/>
                <a:cs typeface="Open Sans" panose="020B0606030504020204" pitchFamily="34" charset="0"/>
              </a:rPr>
              <a:t>14 </a:t>
            </a:r>
            <a:r>
              <a:rPr lang="en-GB" sz="2800" b="1" dirty="0">
                <a:solidFill>
                  <a:schemeClr val="bg1"/>
                </a:solidFill>
                <a:latin typeface="Open Sans" panose="020B0606030504020204" pitchFamily="34" charset="0"/>
                <a:ea typeface="Open Sans" panose="020B0606030504020204" pitchFamily="34" charset="0"/>
                <a:cs typeface="Open Sans" panose="020B0606030504020204" pitchFamily="34" charset="0"/>
              </a:rPr>
              <a:t>“Today I fulfilled my vows, and I have food from my fellowship offering at home. </a:t>
            </a:r>
            <a:r>
              <a:rPr lang="en-GB" sz="2800" b="1" baseline="30000" dirty="0">
                <a:solidFill>
                  <a:schemeClr val="bg1"/>
                </a:solidFill>
                <a:latin typeface="Open Sans" panose="020B0606030504020204" pitchFamily="34" charset="0"/>
                <a:ea typeface="Open Sans" panose="020B0606030504020204" pitchFamily="34" charset="0"/>
                <a:cs typeface="Open Sans" panose="020B0606030504020204" pitchFamily="34" charset="0"/>
              </a:rPr>
              <a:t>15 </a:t>
            </a:r>
            <a:r>
              <a:rPr lang="en-GB" sz="2800" b="1" dirty="0">
                <a:solidFill>
                  <a:schemeClr val="bg1"/>
                </a:solidFill>
                <a:latin typeface="Open Sans" panose="020B0606030504020204" pitchFamily="34" charset="0"/>
                <a:ea typeface="Open Sans" panose="020B0606030504020204" pitchFamily="34" charset="0"/>
                <a:cs typeface="Open Sans" panose="020B0606030504020204" pitchFamily="34" charset="0"/>
              </a:rPr>
              <a:t>So I came out to meet you; I looked for you and have found you! </a:t>
            </a:r>
            <a:r>
              <a:rPr lang="en-GB" sz="2800" b="1" baseline="30000" dirty="0">
                <a:solidFill>
                  <a:schemeClr val="bg1"/>
                </a:solidFill>
                <a:latin typeface="Open Sans" panose="020B0606030504020204" pitchFamily="34" charset="0"/>
                <a:ea typeface="Open Sans" panose="020B0606030504020204" pitchFamily="34" charset="0"/>
                <a:cs typeface="Open Sans" panose="020B0606030504020204" pitchFamily="34" charset="0"/>
              </a:rPr>
              <a:t>16 </a:t>
            </a:r>
            <a:r>
              <a:rPr lang="en-GB" sz="2800" b="1" dirty="0">
                <a:solidFill>
                  <a:schemeClr val="bg1"/>
                </a:solidFill>
                <a:latin typeface="Open Sans" panose="020B0606030504020204" pitchFamily="34" charset="0"/>
                <a:ea typeface="Open Sans" panose="020B0606030504020204" pitchFamily="34" charset="0"/>
                <a:cs typeface="Open Sans" panose="020B0606030504020204" pitchFamily="34" charset="0"/>
              </a:rPr>
              <a:t>I have covered my bed with coloured linens from Egypt. </a:t>
            </a:r>
            <a:r>
              <a:rPr lang="en-GB" sz="2800" b="1" baseline="30000" dirty="0">
                <a:solidFill>
                  <a:schemeClr val="bg1"/>
                </a:solidFill>
                <a:latin typeface="Open Sans" panose="020B0606030504020204" pitchFamily="34" charset="0"/>
                <a:ea typeface="Open Sans" panose="020B0606030504020204" pitchFamily="34" charset="0"/>
                <a:cs typeface="Open Sans" panose="020B0606030504020204" pitchFamily="34" charset="0"/>
              </a:rPr>
              <a:t>17 </a:t>
            </a:r>
            <a:r>
              <a:rPr lang="en-GB" sz="2800" b="1" dirty="0">
                <a:solidFill>
                  <a:schemeClr val="bg1"/>
                </a:solidFill>
                <a:latin typeface="Open Sans" panose="020B0606030504020204" pitchFamily="34" charset="0"/>
                <a:ea typeface="Open Sans" panose="020B0606030504020204" pitchFamily="34" charset="0"/>
                <a:cs typeface="Open Sans" panose="020B0606030504020204" pitchFamily="34" charset="0"/>
              </a:rPr>
              <a:t>I have perfumed my bed with myrrh, aloes and cinnamon. </a:t>
            </a:r>
            <a:r>
              <a:rPr lang="en-GB" sz="2800" b="1" baseline="30000" dirty="0">
                <a:solidFill>
                  <a:prstClr val="white"/>
                </a:solidFill>
                <a:latin typeface="Open Sans" panose="020B0606030504020204" pitchFamily="34" charset="0"/>
                <a:ea typeface="Open Sans" panose="020B0606030504020204" pitchFamily="34" charset="0"/>
                <a:cs typeface="Open Sans" panose="020B0606030504020204" pitchFamily="34" charset="0"/>
              </a:rPr>
              <a:t>18 </a:t>
            </a:r>
            <a:r>
              <a:rPr lang="en-GB" sz="2800" b="1" dirty="0">
                <a:solidFill>
                  <a:prstClr val="white"/>
                </a:solidFill>
                <a:latin typeface="Open Sans" panose="020B0606030504020204" pitchFamily="34" charset="0"/>
                <a:ea typeface="Open Sans" panose="020B0606030504020204" pitchFamily="34" charset="0"/>
                <a:cs typeface="Open Sans" panose="020B0606030504020204" pitchFamily="34" charset="0"/>
              </a:rPr>
              <a:t>Come, let’s drink deeply of love till morning; let’s enjoy ourselves with love. </a:t>
            </a:r>
            <a:r>
              <a:rPr lang="en-GB" sz="2800" b="1" baseline="30000" dirty="0">
                <a:solidFill>
                  <a:prstClr val="white"/>
                </a:solidFill>
                <a:latin typeface="Open Sans" panose="020B0606030504020204" pitchFamily="34" charset="0"/>
                <a:ea typeface="Open Sans" panose="020B0606030504020204" pitchFamily="34" charset="0"/>
                <a:cs typeface="Open Sans" panose="020B0606030504020204" pitchFamily="34" charset="0"/>
              </a:rPr>
              <a:t>19 </a:t>
            </a:r>
            <a:r>
              <a:rPr lang="en-GB" sz="2800" b="1" dirty="0">
                <a:solidFill>
                  <a:prstClr val="white"/>
                </a:solidFill>
                <a:latin typeface="Open Sans" panose="020B0606030504020204" pitchFamily="34" charset="0"/>
                <a:ea typeface="Open Sans" panose="020B0606030504020204" pitchFamily="34" charset="0"/>
                <a:cs typeface="Open Sans" panose="020B0606030504020204" pitchFamily="34" charset="0"/>
              </a:rPr>
              <a:t>My husband is not at home; he has gone on a long journey.</a:t>
            </a:r>
            <a:endParaRPr lang="en-GB" sz="28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959123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46C4F7E-4658-6040-BC3F-56DE380397E4}"/>
              </a:ext>
            </a:extLst>
          </p:cNvPr>
          <p:cNvPicPr>
            <a:picLocks noChangeAspect="1"/>
          </p:cNvPicPr>
          <p:nvPr/>
        </p:nvPicPr>
        <p:blipFill>
          <a:blip r:embed="rId2"/>
          <a:stretch>
            <a:fillRect/>
          </a:stretch>
        </p:blipFill>
        <p:spPr>
          <a:xfrm>
            <a:off x="0" y="0"/>
            <a:ext cx="12192000" cy="6858000"/>
          </a:xfrm>
          <a:prstGeom prst="rect">
            <a:avLst/>
          </a:prstGeom>
        </p:spPr>
      </p:pic>
      <p:sp>
        <p:nvSpPr>
          <p:cNvPr id="6" name="Content Placeholder 2">
            <a:extLst>
              <a:ext uri="{FF2B5EF4-FFF2-40B4-BE49-F238E27FC236}">
                <a16:creationId xmlns:a16="http://schemas.microsoft.com/office/drawing/2014/main" id="{0B349D05-50EB-AE43-8FCE-06E7A6A4EF5B}"/>
              </a:ext>
            </a:extLst>
          </p:cNvPr>
          <p:cNvSpPr txBox="1">
            <a:spLocks/>
          </p:cNvSpPr>
          <p:nvPr/>
        </p:nvSpPr>
        <p:spPr>
          <a:xfrm>
            <a:off x="838200" y="729049"/>
            <a:ext cx="10515600" cy="544791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buNone/>
            </a:pPr>
            <a:endParaRPr lang="en-GB"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TextBox 6">
            <a:extLst>
              <a:ext uri="{FF2B5EF4-FFF2-40B4-BE49-F238E27FC236}">
                <a16:creationId xmlns:a16="http://schemas.microsoft.com/office/drawing/2014/main" id="{85DA8CB9-661F-43E9-BC93-D319BCC73F5E}"/>
              </a:ext>
            </a:extLst>
          </p:cNvPr>
          <p:cNvSpPr txBox="1"/>
          <p:nvPr/>
        </p:nvSpPr>
        <p:spPr>
          <a:xfrm>
            <a:off x="568411" y="469557"/>
            <a:ext cx="11145794" cy="5262979"/>
          </a:xfrm>
          <a:prstGeom prst="rect">
            <a:avLst/>
          </a:prstGeom>
          <a:noFill/>
        </p:spPr>
        <p:txBody>
          <a:bodyPr wrap="square" rtlCol="0">
            <a:spAutoFit/>
          </a:bodyPr>
          <a:lstStyle/>
          <a:p>
            <a:pPr lvl="0"/>
            <a:r>
              <a:rPr lang="en-GB" sz="2800" b="1" baseline="30000" dirty="0">
                <a:solidFill>
                  <a:prstClr val="white"/>
                </a:solidFill>
                <a:latin typeface="Open Sans" panose="020B0606030504020204" pitchFamily="34" charset="0"/>
                <a:ea typeface="Open Sans" panose="020B0606030504020204" pitchFamily="34" charset="0"/>
                <a:cs typeface="Open Sans" panose="020B0606030504020204" pitchFamily="34" charset="0"/>
              </a:rPr>
              <a:t>20 </a:t>
            </a:r>
            <a:r>
              <a:rPr lang="en-GB" sz="2800" b="1" dirty="0">
                <a:solidFill>
                  <a:prstClr val="white"/>
                </a:solidFill>
                <a:latin typeface="Open Sans" panose="020B0606030504020204" pitchFamily="34" charset="0"/>
                <a:ea typeface="Open Sans" panose="020B0606030504020204" pitchFamily="34" charset="0"/>
                <a:cs typeface="Open Sans" panose="020B0606030504020204" pitchFamily="34" charset="0"/>
              </a:rPr>
              <a:t>He took his purse filled with money and will not be home till full moon.” </a:t>
            </a:r>
            <a:r>
              <a:rPr lang="en-GB" sz="2800" b="1" baseline="30000" dirty="0">
                <a:solidFill>
                  <a:prstClr val="white"/>
                </a:solidFill>
                <a:latin typeface="Open Sans" panose="020B0606030504020204" pitchFamily="34" charset="0"/>
                <a:ea typeface="Open Sans" panose="020B0606030504020204" pitchFamily="34" charset="0"/>
                <a:cs typeface="Open Sans" panose="020B0606030504020204" pitchFamily="34" charset="0"/>
              </a:rPr>
              <a:t>21 </a:t>
            </a:r>
            <a:r>
              <a:rPr lang="en-GB" sz="2800" b="1" dirty="0">
                <a:solidFill>
                  <a:prstClr val="white"/>
                </a:solidFill>
                <a:latin typeface="Open Sans" panose="020B0606030504020204" pitchFamily="34" charset="0"/>
                <a:ea typeface="Open Sans" panose="020B0606030504020204" pitchFamily="34" charset="0"/>
                <a:cs typeface="Open Sans" panose="020B0606030504020204" pitchFamily="34" charset="0"/>
              </a:rPr>
              <a:t>With persuasive words she led him astray; she seduced him with her smooth talk. </a:t>
            </a:r>
            <a:r>
              <a:rPr lang="en-GB" sz="2800" b="1" baseline="30000" dirty="0">
                <a:solidFill>
                  <a:prstClr val="white"/>
                </a:solidFill>
                <a:latin typeface="Open Sans" panose="020B0606030504020204" pitchFamily="34" charset="0"/>
                <a:ea typeface="Open Sans" panose="020B0606030504020204" pitchFamily="34" charset="0"/>
                <a:cs typeface="Open Sans" panose="020B0606030504020204" pitchFamily="34" charset="0"/>
              </a:rPr>
              <a:t>22 </a:t>
            </a:r>
            <a:r>
              <a:rPr lang="en-GB" sz="2800" b="1" dirty="0">
                <a:solidFill>
                  <a:prstClr val="white"/>
                </a:solidFill>
                <a:latin typeface="Open Sans" panose="020B0606030504020204" pitchFamily="34" charset="0"/>
                <a:ea typeface="Open Sans" panose="020B0606030504020204" pitchFamily="34" charset="0"/>
                <a:cs typeface="Open Sans" panose="020B0606030504020204" pitchFamily="34" charset="0"/>
              </a:rPr>
              <a:t>All at once he followed her like an ox going to the slaughter, like a deer stepping into a noose  </a:t>
            </a:r>
            <a:r>
              <a:rPr lang="en-GB" sz="2800" b="1" baseline="30000" dirty="0">
                <a:solidFill>
                  <a:prstClr val="white"/>
                </a:solidFill>
                <a:latin typeface="Open Sans" panose="020B0606030504020204" pitchFamily="34" charset="0"/>
                <a:ea typeface="Open Sans" panose="020B0606030504020204" pitchFamily="34" charset="0"/>
                <a:cs typeface="Open Sans" panose="020B0606030504020204" pitchFamily="34" charset="0"/>
              </a:rPr>
              <a:t>23 </a:t>
            </a:r>
            <a:r>
              <a:rPr lang="en-GB" sz="2800" b="1" dirty="0">
                <a:solidFill>
                  <a:prstClr val="white"/>
                </a:solidFill>
                <a:latin typeface="Open Sans" panose="020B0606030504020204" pitchFamily="34" charset="0"/>
                <a:ea typeface="Open Sans" panose="020B0606030504020204" pitchFamily="34" charset="0"/>
                <a:cs typeface="Open Sans" panose="020B0606030504020204" pitchFamily="34" charset="0"/>
              </a:rPr>
              <a:t>till an arrow pierces his liver, like a bird darting into a snare, little knowing it will cost him his life. </a:t>
            </a:r>
            <a:r>
              <a:rPr lang="en-GB" sz="2800" b="1" baseline="30000" dirty="0">
                <a:solidFill>
                  <a:prstClr val="white"/>
                </a:solidFill>
                <a:latin typeface="Open Sans" panose="020B0606030504020204" pitchFamily="34" charset="0"/>
                <a:ea typeface="Open Sans" panose="020B0606030504020204" pitchFamily="34" charset="0"/>
                <a:cs typeface="Open Sans" panose="020B0606030504020204" pitchFamily="34" charset="0"/>
              </a:rPr>
              <a:t>24 </a:t>
            </a:r>
            <a:r>
              <a:rPr lang="en-GB" sz="2800" b="1" dirty="0">
                <a:solidFill>
                  <a:prstClr val="white"/>
                </a:solidFill>
                <a:latin typeface="Open Sans" panose="020B0606030504020204" pitchFamily="34" charset="0"/>
                <a:ea typeface="Open Sans" panose="020B0606030504020204" pitchFamily="34" charset="0"/>
                <a:cs typeface="Open Sans" panose="020B0606030504020204" pitchFamily="34" charset="0"/>
              </a:rPr>
              <a:t>Now then, my sons, listen to me; pay attention to what I say. </a:t>
            </a:r>
            <a:r>
              <a:rPr lang="en-GB" sz="2800" b="1" baseline="30000" dirty="0">
                <a:solidFill>
                  <a:prstClr val="white"/>
                </a:solidFill>
                <a:latin typeface="Open Sans" panose="020B0606030504020204" pitchFamily="34" charset="0"/>
                <a:ea typeface="Open Sans" panose="020B0606030504020204" pitchFamily="34" charset="0"/>
                <a:cs typeface="Open Sans" panose="020B0606030504020204" pitchFamily="34" charset="0"/>
              </a:rPr>
              <a:t>25 </a:t>
            </a:r>
            <a:r>
              <a:rPr lang="en-GB" sz="2800" b="1" dirty="0">
                <a:solidFill>
                  <a:srgbClr val="FFFF00"/>
                </a:solidFill>
                <a:latin typeface="Open Sans" panose="020B0606030504020204" pitchFamily="34" charset="0"/>
                <a:ea typeface="Open Sans" panose="020B0606030504020204" pitchFamily="34" charset="0"/>
                <a:cs typeface="Open Sans" panose="020B0606030504020204" pitchFamily="34" charset="0"/>
              </a:rPr>
              <a:t>Do not let your heart turn to her ways or stray into her paths. </a:t>
            </a:r>
            <a:r>
              <a:rPr lang="en-GB" sz="2800" b="1" baseline="30000" dirty="0">
                <a:solidFill>
                  <a:prstClr val="white"/>
                </a:solidFill>
                <a:latin typeface="Open Sans" panose="020B0606030504020204" pitchFamily="34" charset="0"/>
                <a:ea typeface="Open Sans" panose="020B0606030504020204" pitchFamily="34" charset="0"/>
                <a:cs typeface="Open Sans" panose="020B0606030504020204" pitchFamily="34" charset="0"/>
              </a:rPr>
              <a:t>26 </a:t>
            </a:r>
            <a:r>
              <a:rPr lang="en-GB" sz="2800" b="1" dirty="0">
                <a:solidFill>
                  <a:prstClr val="white"/>
                </a:solidFill>
                <a:latin typeface="Open Sans" panose="020B0606030504020204" pitchFamily="34" charset="0"/>
                <a:ea typeface="Open Sans" panose="020B0606030504020204" pitchFamily="34" charset="0"/>
                <a:cs typeface="Open Sans" panose="020B0606030504020204" pitchFamily="34" charset="0"/>
              </a:rPr>
              <a:t>Many are the victims she has brought down; her slain are a mighty throng. </a:t>
            </a:r>
            <a:r>
              <a:rPr lang="en-GB" sz="2800" b="1" baseline="30000" dirty="0">
                <a:solidFill>
                  <a:prstClr val="white"/>
                </a:solidFill>
                <a:latin typeface="Open Sans" panose="020B0606030504020204" pitchFamily="34" charset="0"/>
                <a:ea typeface="Open Sans" panose="020B0606030504020204" pitchFamily="34" charset="0"/>
                <a:cs typeface="Open Sans" panose="020B0606030504020204" pitchFamily="34" charset="0"/>
              </a:rPr>
              <a:t>27 </a:t>
            </a:r>
            <a:r>
              <a:rPr lang="en-GB" sz="2800" b="1" dirty="0">
                <a:solidFill>
                  <a:prstClr val="white"/>
                </a:solidFill>
                <a:latin typeface="Open Sans" panose="020B0606030504020204" pitchFamily="34" charset="0"/>
                <a:ea typeface="Open Sans" panose="020B0606030504020204" pitchFamily="34" charset="0"/>
                <a:cs typeface="Open Sans" panose="020B0606030504020204" pitchFamily="34" charset="0"/>
              </a:rPr>
              <a:t>Her house is a highway to the grave, leading down to the chambers of death.</a:t>
            </a:r>
          </a:p>
          <a:p>
            <a:pPr lvl="0"/>
            <a:r>
              <a:rPr lang="en-GB" sz="2800" b="1" dirty="0">
                <a:solidFill>
                  <a:prstClr val="white"/>
                </a:solidFill>
                <a:latin typeface="Open Sans" panose="020B0606030504020204" pitchFamily="34" charset="0"/>
                <a:ea typeface="Open Sans" panose="020B0606030504020204" pitchFamily="34" charset="0"/>
                <a:cs typeface="Open Sans" panose="020B0606030504020204" pitchFamily="34" charset="0"/>
              </a:rPr>
              <a:t>								    Proverbs 7:1-27</a:t>
            </a:r>
          </a:p>
        </p:txBody>
      </p:sp>
    </p:spTree>
    <p:extLst>
      <p:ext uri="{BB962C8B-B14F-4D97-AF65-F5344CB8AC3E}">
        <p14:creationId xmlns:p14="http://schemas.microsoft.com/office/powerpoint/2010/main" val="5963926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46C4F7E-4658-6040-BC3F-56DE380397E4}"/>
              </a:ext>
            </a:extLst>
          </p:cNvPr>
          <p:cNvPicPr>
            <a:picLocks noChangeAspect="1"/>
          </p:cNvPicPr>
          <p:nvPr/>
        </p:nvPicPr>
        <p:blipFill>
          <a:blip r:embed="rId2"/>
          <a:stretch>
            <a:fillRect/>
          </a:stretch>
        </p:blipFill>
        <p:spPr>
          <a:xfrm>
            <a:off x="0" y="0"/>
            <a:ext cx="12192000" cy="6858000"/>
          </a:xfrm>
          <a:prstGeom prst="rect">
            <a:avLst/>
          </a:prstGeom>
        </p:spPr>
      </p:pic>
      <p:sp>
        <p:nvSpPr>
          <p:cNvPr id="6" name="Content Placeholder 2">
            <a:extLst>
              <a:ext uri="{FF2B5EF4-FFF2-40B4-BE49-F238E27FC236}">
                <a16:creationId xmlns:a16="http://schemas.microsoft.com/office/drawing/2014/main" id="{0B349D05-50EB-AE43-8FCE-06E7A6A4EF5B}"/>
              </a:ext>
            </a:extLst>
          </p:cNvPr>
          <p:cNvSpPr txBox="1">
            <a:spLocks/>
          </p:cNvSpPr>
          <p:nvPr/>
        </p:nvSpPr>
        <p:spPr>
          <a:xfrm>
            <a:off x="838200" y="729049"/>
            <a:ext cx="10515600" cy="544791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buNone/>
            </a:pPr>
            <a:r>
              <a:rPr lang="en-GB" b="1" baseline="30000" dirty="0">
                <a:solidFill>
                  <a:schemeClr val="bg1"/>
                </a:solidFill>
                <a:latin typeface="Open Sans" panose="020B0606030504020204" pitchFamily="34" charset="0"/>
                <a:ea typeface="Open Sans" panose="020B0606030504020204" pitchFamily="34" charset="0"/>
                <a:cs typeface="Open Sans" panose="020B0606030504020204" pitchFamily="34" charset="0"/>
              </a:rPr>
              <a:t> </a:t>
            </a:r>
            <a:endParaRPr lang="en-GB"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 name="TextBox 3">
            <a:extLst>
              <a:ext uri="{FF2B5EF4-FFF2-40B4-BE49-F238E27FC236}">
                <a16:creationId xmlns:a16="http://schemas.microsoft.com/office/drawing/2014/main" id="{D56D49DA-3DB0-4A16-AE7A-15C9493B67A7}"/>
              </a:ext>
            </a:extLst>
          </p:cNvPr>
          <p:cNvSpPr txBox="1"/>
          <p:nvPr/>
        </p:nvSpPr>
        <p:spPr>
          <a:xfrm>
            <a:off x="691978" y="852616"/>
            <a:ext cx="10923373" cy="523220"/>
          </a:xfrm>
          <a:prstGeom prst="rect">
            <a:avLst/>
          </a:prstGeom>
          <a:noFill/>
        </p:spPr>
        <p:txBody>
          <a:bodyPr wrap="square" rtlCol="0">
            <a:spAutoFit/>
          </a:bodyPr>
          <a:lstStyle/>
          <a:p>
            <a:pPr algn="ctr"/>
            <a:r>
              <a:rPr lang="en-GB" sz="2800" b="1" dirty="0">
                <a:solidFill>
                  <a:schemeClr val="bg1"/>
                </a:solidFill>
                <a:latin typeface="Open Sans" panose="020B0606030504020204" pitchFamily="34" charset="0"/>
                <a:ea typeface="Open Sans" panose="020B0606030504020204" pitchFamily="34" charset="0"/>
                <a:cs typeface="Open Sans" panose="020B0606030504020204" pitchFamily="34" charset="0"/>
              </a:rPr>
              <a:t>What Is Temptation?</a:t>
            </a:r>
          </a:p>
        </p:txBody>
      </p:sp>
      <p:sp>
        <p:nvSpPr>
          <p:cNvPr id="5" name="TextBox 4">
            <a:extLst>
              <a:ext uri="{FF2B5EF4-FFF2-40B4-BE49-F238E27FC236}">
                <a16:creationId xmlns:a16="http://schemas.microsoft.com/office/drawing/2014/main" id="{281A4224-A3B7-473B-99B2-6E789D01E685}"/>
              </a:ext>
            </a:extLst>
          </p:cNvPr>
          <p:cNvSpPr txBox="1"/>
          <p:nvPr/>
        </p:nvSpPr>
        <p:spPr>
          <a:xfrm>
            <a:off x="553994" y="1585684"/>
            <a:ext cx="11199340" cy="1661993"/>
          </a:xfrm>
          <a:prstGeom prst="rect">
            <a:avLst/>
          </a:prstGeom>
          <a:noFill/>
        </p:spPr>
        <p:txBody>
          <a:bodyPr wrap="square" rtlCol="0">
            <a:spAutoFit/>
          </a:bodyPr>
          <a:lstStyle/>
          <a:p>
            <a:r>
              <a:rPr lang="en-GB" sz="2800" b="1" dirty="0">
                <a:solidFill>
                  <a:schemeClr val="bg1"/>
                </a:solidFill>
                <a:latin typeface="Open Sans" panose="020B0606030504020204" pitchFamily="34" charset="0"/>
              </a:rPr>
              <a:t>“Temptation is the intentional enticement of a person, by some bait—usually pride, always self-gratifying—to disobey God’s revealed Word.”  </a:t>
            </a:r>
            <a:r>
              <a:rPr lang="en-GB" sz="2800" b="1" dirty="0">
                <a:solidFill>
                  <a:schemeClr val="bg1"/>
                </a:solidFill>
                <a:latin typeface="Open Sans" panose="020B0606030504020204" pitchFamily="34" charset="0"/>
                <a:hlinkClick r:id="rId3">
                  <a:extLst>
                    <a:ext uri="{A12FA001-AC4F-418D-AE19-62706E023703}">
                      <ahyp:hlinkClr xmlns:ahyp="http://schemas.microsoft.com/office/drawing/2018/hyperlinkcolor" val="tx"/>
                    </a:ext>
                  </a:extLst>
                </a:hlinkClick>
              </a:rPr>
              <a:t>www.Christianity.com</a:t>
            </a:r>
            <a:endParaRPr lang="en-GB" sz="2800" b="1" dirty="0">
              <a:solidFill>
                <a:schemeClr val="bg1"/>
              </a:solidFill>
              <a:latin typeface="Open Sans" panose="020B0606030504020204" pitchFamily="34" charset="0"/>
            </a:endParaRPr>
          </a:p>
          <a:p>
            <a:endParaRPr lang="en-GB" dirty="0">
              <a:solidFill>
                <a:srgbClr val="000000"/>
              </a:solidFill>
              <a:latin typeface="Open Sans" panose="020B0606030504020204" pitchFamily="34" charset="0"/>
            </a:endParaRPr>
          </a:p>
        </p:txBody>
      </p:sp>
      <p:pic>
        <p:nvPicPr>
          <p:cNvPr id="8" name="Picture 7" descr="A person looking at the camera&#10;&#10;Description automatically generated">
            <a:extLst>
              <a:ext uri="{FF2B5EF4-FFF2-40B4-BE49-F238E27FC236}">
                <a16:creationId xmlns:a16="http://schemas.microsoft.com/office/drawing/2014/main" id="{873876A7-99DD-42BB-B62F-8E46814EB5F3}"/>
              </a:ext>
            </a:extLst>
          </p:cNvPr>
          <p:cNvPicPr>
            <a:picLocks noChangeAspect="1"/>
          </p:cNvPicPr>
          <p:nvPr/>
        </p:nvPicPr>
        <p:blipFill>
          <a:blip r:embed="rId4">
            <a:extLst>
              <a:ext uri="{837473B0-CC2E-450A-ABE3-18F120FF3D39}">
                <a1611:picAttrSrcUrl xmlns:a1611="http://schemas.microsoft.com/office/drawing/2016/11/main" r:id="rId5"/>
              </a:ext>
            </a:extLst>
          </a:blip>
          <a:stretch>
            <a:fillRect/>
          </a:stretch>
        </p:blipFill>
        <p:spPr>
          <a:xfrm>
            <a:off x="4405998" y="3939666"/>
            <a:ext cx="3727837" cy="1863919"/>
          </a:xfrm>
          <a:prstGeom prst="rect">
            <a:avLst/>
          </a:prstGeom>
        </p:spPr>
      </p:pic>
      <p:pic>
        <p:nvPicPr>
          <p:cNvPr id="14" name="Picture 13" descr="A screenshot of a cell phone&#10;&#10;Description automatically generated">
            <a:extLst>
              <a:ext uri="{FF2B5EF4-FFF2-40B4-BE49-F238E27FC236}">
                <a16:creationId xmlns:a16="http://schemas.microsoft.com/office/drawing/2014/main" id="{0A6DC97D-AED8-40AB-9205-11BC2844A8DE}"/>
              </a:ext>
            </a:extLst>
          </p:cNvPr>
          <p:cNvPicPr>
            <a:picLocks noChangeAspect="1"/>
          </p:cNvPicPr>
          <p:nvPr/>
        </p:nvPicPr>
        <p:blipFill>
          <a:blip r:embed="rId6">
            <a:extLst>
              <a:ext uri="{837473B0-CC2E-450A-ABE3-18F120FF3D39}">
                <a1611:picAttrSrcUrl xmlns:a1611="http://schemas.microsoft.com/office/drawing/2016/11/main" r:id="rId7"/>
              </a:ext>
            </a:extLst>
          </a:blip>
          <a:stretch>
            <a:fillRect/>
          </a:stretch>
        </p:blipFill>
        <p:spPr>
          <a:xfrm>
            <a:off x="8686799" y="3457526"/>
            <a:ext cx="3219965" cy="2146643"/>
          </a:xfrm>
          <a:prstGeom prst="rect">
            <a:avLst/>
          </a:prstGeom>
        </p:spPr>
      </p:pic>
      <p:pic>
        <p:nvPicPr>
          <p:cNvPr id="17" name="Picture 16" descr="A picture containing text&#10;&#10;Description automatically generated">
            <a:extLst>
              <a:ext uri="{FF2B5EF4-FFF2-40B4-BE49-F238E27FC236}">
                <a16:creationId xmlns:a16="http://schemas.microsoft.com/office/drawing/2014/main" id="{4286470C-34AA-42C6-B255-A8419CAD85E7}"/>
              </a:ext>
            </a:extLst>
          </p:cNvPr>
          <p:cNvPicPr>
            <a:picLocks noChangeAspect="1"/>
          </p:cNvPicPr>
          <p:nvPr/>
        </p:nvPicPr>
        <p:blipFill>
          <a:blip r:embed="rId8">
            <a:extLst>
              <a:ext uri="{837473B0-CC2E-450A-ABE3-18F120FF3D39}">
                <a1611:picAttrSrcUrl xmlns:a1611="http://schemas.microsoft.com/office/drawing/2016/11/main" r:id="rId9"/>
              </a:ext>
            </a:extLst>
          </a:blip>
          <a:stretch>
            <a:fillRect/>
          </a:stretch>
        </p:blipFill>
        <p:spPr>
          <a:xfrm>
            <a:off x="832297" y="3737867"/>
            <a:ext cx="3151512" cy="2065718"/>
          </a:xfrm>
          <a:prstGeom prst="rect">
            <a:avLst/>
          </a:prstGeom>
        </p:spPr>
      </p:pic>
    </p:spTree>
    <p:extLst>
      <p:ext uri="{BB962C8B-B14F-4D97-AF65-F5344CB8AC3E}">
        <p14:creationId xmlns:p14="http://schemas.microsoft.com/office/powerpoint/2010/main" val="38696265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46C4F7E-4658-6040-BC3F-56DE380397E4}"/>
              </a:ext>
            </a:extLst>
          </p:cNvPr>
          <p:cNvPicPr>
            <a:picLocks noChangeAspect="1"/>
          </p:cNvPicPr>
          <p:nvPr/>
        </p:nvPicPr>
        <p:blipFill>
          <a:blip r:embed="rId2"/>
          <a:stretch>
            <a:fillRect/>
          </a:stretch>
        </p:blipFill>
        <p:spPr>
          <a:xfrm>
            <a:off x="0" y="0"/>
            <a:ext cx="12192000" cy="6858000"/>
          </a:xfrm>
          <a:prstGeom prst="rect">
            <a:avLst/>
          </a:prstGeom>
        </p:spPr>
      </p:pic>
      <p:sp>
        <p:nvSpPr>
          <p:cNvPr id="6" name="Content Placeholder 2">
            <a:extLst>
              <a:ext uri="{FF2B5EF4-FFF2-40B4-BE49-F238E27FC236}">
                <a16:creationId xmlns:a16="http://schemas.microsoft.com/office/drawing/2014/main" id="{0B349D05-50EB-AE43-8FCE-06E7A6A4EF5B}"/>
              </a:ext>
            </a:extLst>
          </p:cNvPr>
          <p:cNvSpPr txBox="1">
            <a:spLocks/>
          </p:cNvSpPr>
          <p:nvPr/>
        </p:nvSpPr>
        <p:spPr>
          <a:xfrm>
            <a:off x="838200" y="729049"/>
            <a:ext cx="10515600" cy="544791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GB"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 name="TextBox 3">
            <a:extLst>
              <a:ext uri="{FF2B5EF4-FFF2-40B4-BE49-F238E27FC236}">
                <a16:creationId xmlns:a16="http://schemas.microsoft.com/office/drawing/2014/main" id="{967605EF-E13F-4D8D-8331-528F34057F46}"/>
              </a:ext>
            </a:extLst>
          </p:cNvPr>
          <p:cNvSpPr txBox="1"/>
          <p:nvPr/>
        </p:nvSpPr>
        <p:spPr>
          <a:xfrm>
            <a:off x="679621" y="582067"/>
            <a:ext cx="11121081" cy="5693866"/>
          </a:xfrm>
          <a:prstGeom prst="rect">
            <a:avLst/>
          </a:prstGeom>
          <a:noFill/>
        </p:spPr>
        <p:txBody>
          <a:bodyPr wrap="square" rtlCol="0">
            <a:spAutoFit/>
          </a:bodyPr>
          <a:lstStyle/>
          <a:p>
            <a:r>
              <a:rPr lang="en-GB" sz="2800" b="1" dirty="0">
                <a:solidFill>
                  <a:schemeClr val="bg1"/>
                </a:solidFill>
                <a:latin typeface="Open Sans" panose="020B0606030504020204" pitchFamily="34" charset="0"/>
                <a:ea typeface="Open Sans" panose="020B0606030504020204" pitchFamily="34" charset="0"/>
                <a:cs typeface="Open Sans" panose="020B0606030504020204" pitchFamily="34" charset="0"/>
              </a:rPr>
              <a:t>According to a BARNA survey reported by </a:t>
            </a:r>
            <a:r>
              <a:rPr lang="en-GB" sz="2800" b="1" dirty="0">
                <a:solidFill>
                  <a:schemeClr val="bg1"/>
                </a:solidFill>
                <a:latin typeface="Open Sans" panose="020B0606030504020204" pitchFamily="34" charset="0"/>
                <a:ea typeface="Open Sans" panose="020B0606030504020204" pitchFamily="34" charset="0"/>
                <a:cs typeface="Open Sans" panose="020B0606030504020204" pitchFamily="34" charset="0"/>
                <a:hlinkClick r:id="rId3">
                  <a:extLst>
                    <a:ext uri="{A12FA001-AC4F-418D-AE19-62706E023703}">
                      <ahyp:hlinkClr xmlns:ahyp="http://schemas.microsoft.com/office/drawing/2018/hyperlinkcolor" val="tx"/>
                    </a:ext>
                  </a:extLst>
                </a:hlinkClick>
              </a:rPr>
              <a:t>www.faithgateway.com</a:t>
            </a:r>
            <a:r>
              <a:rPr lang="en-GB" sz="2800" b="1" dirty="0">
                <a:solidFill>
                  <a:schemeClr val="bg1"/>
                </a:solidFill>
                <a:latin typeface="Open Sans" panose="020B0606030504020204" pitchFamily="34" charset="0"/>
                <a:ea typeface="Open Sans" panose="020B0606030504020204" pitchFamily="34" charset="0"/>
                <a:cs typeface="Open Sans" panose="020B0606030504020204" pitchFamily="34" charset="0"/>
              </a:rPr>
              <a:t> in 2014, the top five temptations in the USA were the temptation to:</a:t>
            </a:r>
          </a:p>
          <a:p>
            <a:endParaRPr lang="en-GB" sz="28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pPr marL="342900" indent="-342900">
              <a:buAutoNum type="arabicPeriod"/>
            </a:pPr>
            <a:r>
              <a:rPr lang="en-GB" sz="2800" b="1" dirty="0">
                <a:solidFill>
                  <a:schemeClr val="bg1"/>
                </a:solidFill>
                <a:latin typeface="Open Sans" panose="020B0606030504020204" pitchFamily="34" charset="0"/>
                <a:ea typeface="Open Sans" panose="020B0606030504020204" pitchFamily="34" charset="0"/>
                <a:cs typeface="Open Sans" panose="020B0606030504020204" pitchFamily="34" charset="0"/>
              </a:rPr>
              <a:t>Be Anxious or Worry</a:t>
            </a:r>
          </a:p>
          <a:p>
            <a:pPr marL="342900" indent="-342900">
              <a:buAutoNum type="arabicPeriod"/>
            </a:pPr>
            <a:endParaRPr lang="en-GB" sz="28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pPr marL="342900" indent="-342900">
              <a:buAutoNum type="arabicPeriod"/>
            </a:pPr>
            <a:r>
              <a:rPr lang="en-GB" sz="2800" b="1" dirty="0">
                <a:solidFill>
                  <a:schemeClr val="bg1"/>
                </a:solidFill>
                <a:latin typeface="Open Sans" panose="020B0606030504020204" pitchFamily="34" charset="0"/>
                <a:ea typeface="Open Sans" panose="020B0606030504020204" pitchFamily="34" charset="0"/>
                <a:cs typeface="Open Sans" panose="020B0606030504020204" pitchFamily="34" charset="0"/>
              </a:rPr>
              <a:t>Procrastinate</a:t>
            </a:r>
          </a:p>
          <a:p>
            <a:pPr marL="342900" indent="-342900">
              <a:buAutoNum type="arabicPeriod"/>
            </a:pPr>
            <a:endParaRPr lang="en-GB" sz="28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pPr marL="342900" indent="-342900">
              <a:buAutoNum type="arabicPeriod"/>
            </a:pPr>
            <a:r>
              <a:rPr lang="en-GB" sz="2800" b="1" dirty="0">
                <a:solidFill>
                  <a:schemeClr val="bg1"/>
                </a:solidFill>
                <a:latin typeface="Open Sans" panose="020B0606030504020204" pitchFamily="34" charset="0"/>
                <a:ea typeface="Open Sans" panose="020B0606030504020204" pitchFamily="34" charset="0"/>
                <a:cs typeface="Open Sans" panose="020B0606030504020204" pitchFamily="34" charset="0"/>
              </a:rPr>
              <a:t>Eat too much</a:t>
            </a:r>
          </a:p>
          <a:p>
            <a:pPr marL="342900" indent="-342900">
              <a:buAutoNum type="arabicPeriod"/>
            </a:pPr>
            <a:endParaRPr lang="en-GB" sz="28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pPr marL="342900" indent="-342900">
              <a:buAutoNum type="arabicPeriod"/>
            </a:pPr>
            <a:r>
              <a:rPr lang="en-GB" sz="2800" b="1" dirty="0">
                <a:solidFill>
                  <a:schemeClr val="bg1"/>
                </a:solidFill>
                <a:latin typeface="Open Sans" panose="020B0606030504020204" pitchFamily="34" charset="0"/>
                <a:ea typeface="Open Sans" panose="020B0606030504020204" pitchFamily="34" charset="0"/>
                <a:cs typeface="Open Sans" panose="020B0606030504020204" pitchFamily="34" charset="0"/>
              </a:rPr>
              <a:t>Overuse electronics &amp; social media</a:t>
            </a:r>
          </a:p>
          <a:p>
            <a:pPr marL="342900" indent="-342900">
              <a:buAutoNum type="arabicPeriod"/>
            </a:pPr>
            <a:endParaRPr lang="en-GB" sz="28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pPr marL="342900" indent="-342900">
              <a:buAutoNum type="arabicPeriod"/>
            </a:pPr>
            <a:r>
              <a:rPr lang="en-GB" sz="2800" b="1" dirty="0">
                <a:solidFill>
                  <a:schemeClr val="bg1"/>
                </a:solidFill>
                <a:latin typeface="Open Sans" panose="020B0606030504020204" pitchFamily="34" charset="0"/>
                <a:ea typeface="Open Sans" panose="020B0606030504020204" pitchFamily="34" charset="0"/>
                <a:cs typeface="Open Sans" panose="020B0606030504020204" pitchFamily="34" charset="0"/>
              </a:rPr>
              <a:t>Be lazy</a:t>
            </a:r>
          </a:p>
        </p:txBody>
      </p:sp>
    </p:spTree>
    <p:extLst>
      <p:ext uri="{BB962C8B-B14F-4D97-AF65-F5344CB8AC3E}">
        <p14:creationId xmlns:p14="http://schemas.microsoft.com/office/powerpoint/2010/main" val="9546959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46C4F7E-4658-6040-BC3F-56DE380397E4}"/>
              </a:ext>
            </a:extLst>
          </p:cNvPr>
          <p:cNvPicPr>
            <a:picLocks noChangeAspect="1"/>
          </p:cNvPicPr>
          <p:nvPr/>
        </p:nvPicPr>
        <p:blipFill>
          <a:blip r:embed="rId2"/>
          <a:stretch>
            <a:fillRect/>
          </a:stretch>
        </p:blipFill>
        <p:spPr>
          <a:xfrm>
            <a:off x="0" y="0"/>
            <a:ext cx="12192000" cy="6858000"/>
          </a:xfrm>
          <a:prstGeom prst="rect">
            <a:avLst/>
          </a:prstGeom>
        </p:spPr>
      </p:pic>
      <p:sp>
        <p:nvSpPr>
          <p:cNvPr id="6" name="Content Placeholder 2">
            <a:extLst>
              <a:ext uri="{FF2B5EF4-FFF2-40B4-BE49-F238E27FC236}">
                <a16:creationId xmlns:a16="http://schemas.microsoft.com/office/drawing/2014/main" id="{0B349D05-50EB-AE43-8FCE-06E7A6A4EF5B}"/>
              </a:ext>
            </a:extLst>
          </p:cNvPr>
          <p:cNvSpPr txBox="1">
            <a:spLocks/>
          </p:cNvSpPr>
          <p:nvPr/>
        </p:nvSpPr>
        <p:spPr>
          <a:xfrm>
            <a:off x="838200" y="729049"/>
            <a:ext cx="10515600" cy="544791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buNone/>
            </a:pPr>
            <a:endParaRPr lang="en-GB"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TextBox 6">
            <a:extLst>
              <a:ext uri="{FF2B5EF4-FFF2-40B4-BE49-F238E27FC236}">
                <a16:creationId xmlns:a16="http://schemas.microsoft.com/office/drawing/2014/main" id="{85DA8CB9-661F-43E9-BC93-D319BCC73F5E}"/>
              </a:ext>
            </a:extLst>
          </p:cNvPr>
          <p:cNvSpPr txBox="1"/>
          <p:nvPr/>
        </p:nvSpPr>
        <p:spPr>
          <a:xfrm>
            <a:off x="523103" y="480893"/>
            <a:ext cx="11145794" cy="523220"/>
          </a:xfrm>
          <a:prstGeom prst="rect">
            <a:avLst/>
          </a:prstGeom>
          <a:noFill/>
        </p:spPr>
        <p:txBody>
          <a:bodyPr wrap="square" rtlCol="0">
            <a:spAutoFit/>
          </a:bodyPr>
          <a:lstStyle/>
          <a:p>
            <a:pPr lvl="0" algn="r"/>
            <a:r>
              <a:rPr lang="en-GB" sz="2800" b="1" dirty="0">
                <a:solidFill>
                  <a:prstClr val="white"/>
                </a:solidFill>
                <a:latin typeface="Open Sans" panose="020B0606030504020204" pitchFamily="34" charset="0"/>
                <a:ea typeface="Open Sans" panose="020B0606030504020204" pitchFamily="34" charset="0"/>
                <a:cs typeface="Open Sans" panose="020B0606030504020204" pitchFamily="34" charset="0"/>
              </a:rPr>
              <a:t>		Where Does Temptation Come From?			</a:t>
            </a:r>
          </a:p>
        </p:txBody>
      </p:sp>
      <p:sp>
        <p:nvSpPr>
          <p:cNvPr id="2" name="TextBox 1">
            <a:extLst>
              <a:ext uri="{FF2B5EF4-FFF2-40B4-BE49-F238E27FC236}">
                <a16:creationId xmlns:a16="http://schemas.microsoft.com/office/drawing/2014/main" id="{523C90CA-581C-4590-A6A0-1BC76469C11E}"/>
              </a:ext>
            </a:extLst>
          </p:cNvPr>
          <p:cNvSpPr txBox="1"/>
          <p:nvPr/>
        </p:nvSpPr>
        <p:spPr>
          <a:xfrm>
            <a:off x="433270" y="1390287"/>
            <a:ext cx="11325460" cy="5262979"/>
          </a:xfrm>
          <a:prstGeom prst="rect">
            <a:avLst/>
          </a:prstGeom>
          <a:noFill/>
        </p:spPr>
        <p:txBody>
          <a:bodyPr wrap="square" rtlCol="0">
            <a:spAutoFit/>
          </a:bodyPr>
          <a:lstStyle/>
          <a:p>
            <a:pPr marL="514350" indent="-514350">
              <a:buAutoNum type="arabicPeriod"/>
            </a:pPr>
            <a:r>
              <a:rPr lang="en-GB" sz="2800" dirty="0">
                <a:solidFill>
                  <a:schemeClr val="bg1"/>
                </a:solidFill>
                <a:latin typeface="Open Sans" panose="020B0606030504020204" pitchFamily="34" charset="0"/>
                <a:ea typeface="Open Sans" panose="020B0606030504020204" pitchFamily="34" charset="0"/>
                <a:cs typeface="Open Sans" panose="020B0606030504020204" pitchFamily="34" charset="0"/>
              </a:rPr>
              <a:t>Our own lust and evil desire - James 1:14</a:t>
            </a:r>
          </a:p>
          <a:p>
            <a:pPr marL="514350" indent="-514350">
              <a:buAutoNum type="arabicPeriod"/>
            </a:pPr>
            <a:endParaRPr lang="en-GB" sz="28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pPr marL="514350" indent="-514350">
              <a:buAutoNum type="arabicPeriod"/>
            </a:pPr>
            <a:r>
              <a:rPr lang="en-GB" sz="2800" dirty="0">
                <a:solidFill>
                  <a:schemeClr val="bg1"/>
                </a:solidFill>
                <a:latin typeface="Open Sans" panose="020B0606030504020204" pitchFamily="34" charset="0"/>
                <a:ea typeface="Open Sans" panose="020B0606030504020204" pitchFamily="34" charset="0"/>
                <a:cs typeface="Open Sans" panose="020B0606030504020204" pitchFamily="34" charset="0"/>
              </a:rPr>
              <a:t>The devil himself - John 13:2, Matthew 4:3</a:t>
            </a:r>
          </a:p>
          <a:p>
            <a:pPr marL="514350" indent="-514350">
              <a:buAutoNum type="arabicPeriod"/>
            </a:pPr>
            <a:endParaRPr lang="en-GB" sz="28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pPr marL="514350" indent="-514350">
              <a:buAutoNum type="arabicPeriod"/>
            </a:pPr>
            <a:r>
              <a:rPr lang="en-GB" sz="2800" dirty="0">
                <a:solidFill>
                  <a:schemeClr val="bg1"/>
                </a:solidFill>
                <a:latin typeface="Open Sans" panose="020B0606030504020204" pitchFamily="34" charset="0"/>
                <a:ea typeface="Open Sans" panose="020B0606030504020204" pitchFamily="34" charset="0"/>
                <a:cs typeface="Open Sans" panose="020B0606030504020204" pitchFamily="34" charset="0"/>
              </a:rPr>
              <a:t>The world – Prov. 1:10, Matt. 18:6-7</a:t>
            </a:r>
          </a:p>
          <a:p>
            <a:pPr marL="514350" indent="-514350">
              <a:buAutoNum type="arabicPeriod"/>
            </a:pPr>
            <a:endParaRPr lang="en-GB" sz="28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a:p>
            <a:r>
              <a:rPr lang="en-GB" sz="2800" dirty="0">
                <a:solidFill>
                  <a:schemeClr val="bg1"/>
                </a:solidFill>
                <a:latin typeface="Open Sans" panose="020B0606030504020204" pitchFamily="34" charset="0"/>
                <a:ea typeface="Open Sans" panose="020B0606030504020204" pitchFamily="34" charset="0"/>
                <a:cs typeface="Open Sans" panose="020B0606030504020204" pitchFamily="34" charset="0"/>
              </a:rPr>
              <a:t>“When tempted, no one should say, “God is tempting me.” For </a:t>
            </a:r>
            <a:r>
              <a:rPr lang="en-GB" sz="2800" b="1" dirty="0">
                <a:solidFill>
                  <a:srgbClr val="FFFF00"/>
                </a:solidFill>
                <a:latin typeface="Open Sans" panose="020B0606030504020204" pitchFamily="34" charset="0"/>
                <a:ea typeface="Open Sans" panose="020B0606030504020204" pitchFamily="34" charset="0"/>
                <a:cs typeface="Open Sans" panose="020B0606030504020204" pitchFamily="34" charset="0"/>
              </a:rPr>
              <a:t>God cannot be tempted by evil, nor does he tempt anyone</a:t>
            </a:r>
            <a:r>
              <a:rPr lang="en-GB" sz="2800" dirty="0">
                <a:solidFill>
                  <a:schemeClr val="bg1"/>
                </a:solidFill>
                <a:latin typeface="Open Sans" panose="020B0606030504020204" pitchFamily="34" charset="0"/>
                <a:ea typeface="Open Sans" panose="020B0606030504020204" pitchFamily="34" charset="0"/>
                <a:cs typeface="Open Sans" panose="020B0606030504020204" pitchFamily="34" charset="0"/>
              </a:rPr>
              <a:t>; but each one is tempted when, by his own evil desire, he is dragged away and enticed. Then, after desire has conceived, it gives birth to sin; and sin, when it is full-grown, gives birth to death.” </a:t>
            </a:r>
          </a:p>
          <a:p>
            <a:r>
              <a:rPr lang="en-GB" sz="2800" dirty="0">
                <a:solidFill>
                  <a:schemeClr val="bg1"/>
                </a:solidFill>
                <a:latin typeface="Open Sans" panose="020B0606030504020204" pitchFamily="34" charset="0"/>
                <a:ea typeface="Open Sans" panose="020B0606030504020204" pitchFamily="34" charset="0"/>
                <a:cs typeface="Open Sans" panose="020B0606030504020204" pitchFamily="34" charset="0"/>
              </a:rPr>
              <a:t>									James 1:13-15</a:t>
            </a:r>
          </a:p>
        </p:txBody>
      </p:sp>
    </p:spTree>
    <p:extLst>
      <p:ext uri="{BB962C8B-B14F-4D97-AF65-F5344CB8AC3E}">
        <p14:creationId xmlns:p14="http://schemas.microsoft.com/office/powerpoint/2010/main" val="30303460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1779</TotalTime>
  <Words>658</Words>
  <Application>Microsoft Macintosh PowerPoint</Application>
  <PresentationFormat>Widescreen</PresentationFormat>
  <Paragraphs>70</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Open Sans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82</cp:revision>
  <cp:lastPrinted>2019-09-07T21:02:04Z</cp:lastPrinted>
  <dcterms:created xsi:type="dcterms:W3CDTF">2019-08-01T08:58:07Z</dcterms:created>
  <dcterms:modified xsi:type="dcterms:W3CDTF">2019-09-15T06:03:32Z</dcterms:modified>
</cp:coreProperties>
</file>