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5" r:id="rId4"/>
    <p:sldId id="277" r:id="rId5"/>
    <p:sldId id="259" r:id="rId6"/>
    <p:sldId id="264" r:id="rId7"/>
    <p:sldId id="284" r:id="rId8"/>
    <p:sldId id="295" r:id="rId9"/>
    <p:sldId id="290" r:id="rId10"/>
    <p:sldId id="291" r:id="rId11"/>
    <p:sldId id="281" r:id="rId12"/>
    <p:sldId id="292" r:id="rId13"/>
    <p:sldId id="282" r:id="rId14"/>
    <p:sldId id="294" r:id="rId15"/>
    <p:sldId id="293" r:id="rId16"/>
    <p:sldId id="283" r:id="rId17"/>
    <p:sldId id="280" r:id="rId18"/>
    <p:sldId id="272" r:id="rId19"/>
    <p:sldId id="286" r:id="rId20"/>
    <p:sldId id="287" r:id="rId21"/>
    <p:sldId id="289" r:id="rId22"/>
    <p:sldId id="279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D2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/>
    <p:restoredTop sz="91784"/>
  </p:normalViewPr>
  <p:slideViewPr>
    <p:cSldViewPr snapToGrid="0" snapToObjects="1">
      <p:cViewPr varScale="1">
        <p:scale>
          <a:sx n="101" d="100"/>
          <a:sy n="101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7CBB47-2520-AD43-B372-CF2FBA6EE2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0E8D1-E765-8644-8512-F9A2D4BFB6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26CA3-79B1-DA40-A69E-093813EDA6C7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C85E6-8AB5-F14C-855C-3A146AF41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03E45-E6CE-B041-9012-7E27C153FF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8503C-B41A-4E48-B695-564E9CAE6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7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03186-B363-474D-8BAF-3213026EB45D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FB9FF-E7FD-834F-BDAD-C15D5DBBE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7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1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9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2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5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B9FF-E7FD-834F-BDAD-C15D5DBBE4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3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0225-BEBF-AE45-9AFF-E8064DFF2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DFE8D-049B-D148-982F-256679F1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74A9-9913-9D49-B8AB-04EC403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CE6AC-FE2D-7741-B647-D4EB53CD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BBEED-0F12-594C-9E15-B2938217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2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2562-B1A7-384C-8CF8-2C069027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EC46B-8336-3D4B-BCF9-1585DAB0A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5C117-7904-2B4E-8236-6D0F27DB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B4A0D-8CD3-4C4E-95D1-4BFE37B6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F854-5765-F24F-B012-107D0F70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9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0FD2C-D3DE-C943-9762-EE3DAD535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CFC38-4621-0247-B7A4-AF609E7E9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4F3A8-4B5F-C744-B559-92B4C48A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9A886-CE8A-D544-8ED1-DD41C5C9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129D-BC70-5E47-B34A-B0C17916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7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0225-BEBF-AE45-9AFF-E8064DFF2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DFE8D-049B-D148-982F-256679F1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74A9-9913-9D49-B8AB-04EC403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CE6AC-FE2D-7741-B647-D4EB53CD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BBEED-0F12-594C-9E15-B2938217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8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7CED-DF4D-5E4D-A8CA-54D0FE4C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49D8-95D0-0F4B-B388-196046D4F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584FA-C40A-C444-8080-D6D546E5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855A-2D69-8544-A2CC-B471F195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5645-9A33-3540-96DC-7AA089EC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D67F-3480-6C44-AE3B-7A1751AD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19BD4-4670-AC47-9A84-6E97DED0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D7DD-9CB9-A945-BB61-CDD244CC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E0C8A-D4C4-EC4C-9B9D-07EA23DC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AAC3B-0B7C-BE40-8F1B-32C976A0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8BCB-4070-D646-BB38-11A52D95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7F9B-5111-AE41-8ECA-84FC8DD4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6BD3-0774-A847-B1AE-8E0BC4224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195CC-9297-5A4C-ACE0-65EAF77B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D0156-9DBB-9C40-89C8-418256E1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5625-5A44-4544-9838-DEB13D4B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3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FDAE-F22E-FE4F-9592-313F4FF7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2EEB-7FD1-E946-86DC-74910B7A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FEF4E-7BAB-B349-A6BF-E2E5130FB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76CB2-004B-5044-B142-AA11B492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0279B-3E18-424C-843B-EAAEEDA2E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067EB-0F67-544A-B17D-76C83A16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EED5F-F1EB-3248-BD99-D06486A2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70F62-6CF7-594D-8791-0CD1364F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700A-E5A1-8144-B536-EEFEA4DD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0DAE4-8FCC-E540-8678-060A7CB8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6C6FF-EB74-3E4C-A9D5-01FEB1EB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EF3A5-B2DB-4A4B-ACC6-933D6F6A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7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6F721-09CE-364A-B29B-80FE0204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0095D-CC01-B346-8880-DBAF8BA9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2AE45-DE18-4F4D-83D8-45EE17B0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7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1ED5-7B24-F748-9E1E-350A9B5E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5B2D-5230-0B49-BFB4-ECCE0B13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A677E-2549-1F43-8D38-B4A81D5E5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59FC3-CC06-574F-B8F3-31104927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8562-11D7-9E43-8D60-CF607D3C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2F027-5B2E-D446-8374-2A0AA26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7CED-DF4D-5E4D-A8CA-54D0FE4C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49D8-95D0-0F4B-B388-196046D4F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584FA-C40A-C444-8080-D6D546E5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855A-2D69-8544-A2CC-B471F195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5645-9A33-3540-96DC-7AA089EC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1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8353-7100-EF4E-BD39-8D15728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0D9DC-0DA8-FF46-AAAA-E52FAED7F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AF70-E989-8C4E-BDFC-EA44E4AF0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926A2-5243-7545-A09F-6EE270AF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7743-77EE-8144-B690-541602D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B71A-F0B9-EC4E-9608-E540B93B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6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2562-B1A7-384C-8CF8-2C069027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EC46B-8336-3D4B-BCF9-1585DAB0A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5C117-7904-2B4E-8236-6D0F27DB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B4A0D-8CD3-4C4E-95D1-4BFE37B6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F854-5765-F24F-B012-107D0F70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06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0FD2C-D3DE-C943-9762-EE3DAD535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CFC38-4621-0247-B7A4-AF609E7E9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4F3A8-4B5F-C744-B559-92B4C48A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9A886-CE8A-D544-8ED1-DD41C5C9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129D-BC70-5E47-B34A-B0C17916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D67F-3480-6C44-AE3B-7A1751AD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19BD4-4670-AC47-9A84-6E97DED0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D7DD-9CB9-A945-BB61-CDD244CC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E0C8A-D4C4-EC4C-9B9D-07EA23DC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AAC3B-0B7C-BE40-8F1B-32C976A0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8BCB-4070-D646-BB38-11A52D95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7F9B-5111-AE41-8ECA-84FC8DD4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6BD3-0774-A847-B1AE-8E0BC4224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195CC-9297-5A4C-ACE0-65EAF77B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D0156-9DBB-9C40-89C8-418256E1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5625-5A44-4544-9838-DEB13D4B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FDAE-F22E-FE4F-9592-313F4FF7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2EEB-7FD1-E946-86DC-74910B7A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FEF4E-7BAB-B349-A6BF-E2E5130FB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76CB2-004B-5044-B142-AA11B492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0279B-3E18-424C-843B-EAAEEDA2E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067EB-0F67-544A-B17D-76C83A16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EED5F-F1EB-3248-BD99-D06486A2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70F62-6CF7-594D-8791-0CD1364F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2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700A-E5A1-8144-B536-EEFEA4DD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0DAE4-8FCC-E540-8678-060A7CB8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6C6FF-EB74-3E4C-A9D5-01FEB1EB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EF3A5-B2DB-4A4B-ACC6-933D6F6A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4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6F721-09CE-364A-B29B-80FE0204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0095D-CC01-B346-8880-DBAF8BA9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2AE45-DE18-4F4D-83D8-45EE17B0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2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1ED5-7B24-F748-9E1E-350A9B5E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5B2D-5230-0B49-BFB4-ECCE0B13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A677E-2549-1F43-8D38-B4A81D5E5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59FC3-CC06-574F-B8F3-31104927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8562-11D7-9E43-8D60-CF607D3C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2F027-5B2E-D446-8374-2A0AA26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8353-7100-EF4E-BD39-8D15728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0D9DC-0DA8-FF46-AAAA-E52FAED7F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AF70-E989-8C4E-BDFC-EA44E4AF0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926A2-5243-7545-A09F-6EE270AF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7743-77EE-8144-B690-541602D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B71A-F0B9-EC4E-9608-E540B93B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0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107FD-E285-2F48-BDA0-AFE131BC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34FD-1F00-024F-A1AC-831D271D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B144-1291-3F48-8EEA-DA354D6E3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FAE8-DE29-784A-B453-F535EC0B8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5BF0-8A2D-4046-8D59-8294CE6A2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107FD-E285-2F48-BDA0-AFE131BC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34FD-1F00-024F-A1AC-831D271D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B144-1291-3F48-8EEA-DA354D6E3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299-9435-0A44-A358-9CE295FF192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FAE8-DE29-784A-B453-F535EC0B8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5BF0-8A2D-4046-8D59-8294CE6A2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D1CC-9073-2840-B851-A34CAF3AB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432E7D-F42C-D948-9CD9-7B3A135A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BF491-FE81-D942-AADC-B884F338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09D437-41AF-8A4F-B414-70FF8B99B0E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9178" y="150311"/>
          <a:ext cx="11885809" cy="662627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47845">
                  <a:extLst>
                    <a:ext uri="{9D8B030D-6E8A-4147-A177-3AD203B41FA5}">
                      <a16:colId xmlns:a16="http://schemas.microsoft.com/office/drawing/2014/main" val="3165691266"/>
                    </a:ext>
                  </a:extLst>
                </a:gridCol>
                <a:gridCol w="2983511">
                  <a:extLst>
                    <a:ext uri="{9D8B030D-6E8A-4147-A177-3AD203B41FA5}">
                      <a16:colId xmlns:a16="http://schemas.microsoft.com/office/drawing/2014/main" val="3685960695"/>
                    </a:ext>
                  </a:extLst>
                </a:gridCol>
                <a:gridCol w="2673050">
                  <a:extLst>
                    <a:ext uri="{9D8B030D-6E8A-4147-A177-3AD203B41FA5}">
                      <a16:colId xmlns:a16="http://schemas.microsoft.com/office/drawing/2014/main" val="4014643724"/>
                    </a:ext>
                  </a:extLst>
                </a:gridCol>
                <a:gridCol w="3081403">
                  <a:extLst>
                    <a:ext uri="{9D8B030D-6E8A-4147-A177-3AD203B41FA5}">
                      <a16:colId xmlns:a16="http://schemas.microsoft.com/office/drawing/2014/main" val="259509587"/>
                    </a:ext>
                  </a:extLst>
                </a:gridCol>
              </a:tblGrid>
              <a:tr h="8426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RULING DESIRE (IDOL): CONTROL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347306"/>
                  </a:ext>
                </a:extLst>
              </a:tr>
              <a:tr h="10502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WHAT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WE DESIRE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COST WILLING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TO PAY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BIGGEST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FEAR 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OTHERS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FEEL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24943"/>
                  </a:ext>
                </a:extLst>
              </a:tr>
              <a:tr h="12762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u="none" strike="noStrike" kern="1200" dirty="0">
                          <a:effectLst/>
                        </a:rPr>
                        <a:t>SELF-DISCIPLINE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1800" b="1" u="none" strike="noStrike" kern="1200" dirty="0">
                          <a:effectLst/>
                        </a:rPr>
                        <a:t>CERTAINTY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1800" b="1" u="none" strike="noStrike" kern="1200" dirty="0">
                          <a:effectLst/>
                        </a:rPr>
                        <a:t>STANDARDS </a:t>
                      </a:r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LONELINESS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UNCERTAINTY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CONDEMNED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04384"/>
                  </a:ext>
                </a:extLst>
              </a:tr>
              <a:tr h="63882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strike="noStrike" dirty="0">
                          <a:effectLst/>
                        </a:rPr>
                        <a:t>SYMPTOMS / PROBLEMS / EMOTIONS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38040"/>
                  </a:ext>
                </a:extLst>
              </a:tr>
              <a:tr h="2818356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3600" b="1" u="none" strike="noStrike" kern="1200" dirty="0">
                          <a:effectLst/>
                        </a:rPr>
                        <a:t>WORRY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800" u="none" strike="noStrike" kern="1200" dirty="0">
                          <a:effectLst/>
                        </a:rPr>
                        <a:t>Anxiety | Boasting | Cannot delegate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800" u="none" strike="noStrike" kern="1200" dirty="0">
                          <a:effectLst/>
                        </a:rPr>
                        <a:t>Struggle share power (anything!)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800" u="none" strike="noStrike" kern="1200" dirty="0">
                          <a:effectLst/>
                        </a:rPr>
                        <a:t>Manipulate (guilt and pressure)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800" u="none" strike="noStrike" kern="1200" dirty="0">
                          <a:effectLst/>
                        </a:rPr>
                        <a:t>Overprotective of time and others</a:t>
                      </a:r>
                      <a:endParaRPr lang="en-GB" sz="2400" u="none" strike="noStrike" kern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2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4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388CAE-8551-1A43-AA34-5BEF7635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09D437-41AF-8A4F-B414-70FF8B99B0E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9178" y="150311"/>
          <a:ext cx="11885809" cy="6563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47845">
                  <a:extLst>
                    <a:ext uri="{9D8B030D-6E8A-4147-A177-3AD203B41FA5}">
                      <a16:colId xmlns:a16="http://schemas.microsoft.com/office/drawing/2014/main" val="3165691266"/>
                    </a:ext>
                  </a:extLst>
                </a:gridCol>
                <a:gridCol w="2983511">
                  <a:extLst>
                    <a:ext uri="{9D8B030D-6E8A-4147-A177-3AD203B41FA5}">
                      <a16:colId xmlns:a16="http://schemas.microsoft.com/office/drawing/2014/main" val="3685960695"/>
                    </a:ext>
                  </a:extLst>
                </a:gridCol>
                <a:gridCol w="2673050">
                  <a:extLst>
                    <a:ext uri="{9D8B030D-6E8A-4147-A177-3AD203B41FA5}">
                      <a16:colId xmlns:a16="http://schemas.microsoft.com/office/drawing/2014/main" val="4014643724"/>
                    </a:ext>
                  </a:extLst>
                </a:gridCol>
                <a:gridCol w="3081403">
                  <a:extLst>
                    <a:ext uri="{9D8B030D-6E8A-4147-A177-3AD203B41FA5}">
                      <a16:colId xmlns:a16="http://schemas.microsoft.com/office/drawing/2014/main" val="259509587"/>
                    </a:ext>
                  </a:extLst>
                </a:gridCol>
              </a:tblGrid>
              <a:tr h="8426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RULING DESIRE (IDOL): </a:t>
                      </a:r>
                      <a:r>
                        <a:rPr lang="en-GB" sz="2800" b="1" u="none" strike="noStrike" kern="1200" dirty="0">
                          <a:effectLst/>
                        </a:rPr>
                        <a:t>POWER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347306"/>
                  </a:ext>
                </a:extLst>
              </a:tr>
              <a:tr h="10502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WHAT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WE DESIRE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COST WILLING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TO PAY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BIGGEST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FEAR 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OTHERS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FEEL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24943"/>
                  </a:ext>
                </a:extLst>
              </a:tr>
              <a:tr h="14014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SUCCESS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WINNING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INFLUENCE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BURDENED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RESPONSIBILITY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HUMILIATION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(used to winning)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USED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04384"/>
                  </a:ext>
                </a:extLst>
              </a:tr>
              <a:tr h="6638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strike="noStrike" dirty="0">
                          <a:effectLst/>
                        </a:rPr>
                        <a:t>SYMPTOMS / PROBLEMS / EMOTIONS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38040"/>
                  </a:ext>
                </a:extLst>
              </a:tr>
              <a:tr h="2605414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3200" b="1" u="none" strike="noStrike" kern="1200" dirty="0">
                          <a:effectLst/>
                        </a:rPr>
                        <a:t>ANGER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3200" u="none" strike="noStrike" kern="1200" dirty="0">
                          <a:effectLst/>
                        </a:rPr>
                        <a:t>Opinionated |Poor listeners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3200" u="none" strike="noStrike" kern="1200" dirty="0">
                          <a:effectLst/>
                        </a:rPr>
                        <a:t>Argumentative | Unteachable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3200" u="none" strike="noStrike" kern="1200" dirty="0">
                          <a:effectLst/>
                        </a:rPr>
                        <a:t>Afraid to admit they’ve been in the wrong</a:t>
                      </a:r>
                      <a:endParaRPr lang="en-GB" sz="2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2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54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062EE-6D0B-E741-AAA8-0F86C6541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09D437-41AF-8A4F-B414-70FF8B99B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172166"/>
              </p:ext>
            </p:extLst>
          </p:nvPr>
        </p:nvGraphicFramePr>
        <p:xfrm>
          <a:off x="139178" y="150311"/>
          <a:ext cx="11885809" cy="657616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47845">
                  <a:extLst>
                    <a:ext uri="{9D8B030D-6E8A-4147-A177-3AD203B41FA5}">
                      <a16:colId xmlns:a16="http://schemas.microsoft.com/office/drawing/2014/main" val="3165691266"/>
                    </a:ext>
                  </a:extLst>
                </a:gridCol>
                <a:gridCol w="2983511">
                  <a:extLst>
                    <a:ext uri="{9D8B030D-6E8A-4147-A177-3AD203B41FA5}">
                      <a16:colId xmlns:a16="http://schemas.microsoft.com/office/drawing/2014/main" val="3685960695"/>
                    </a:ext>
                  </a:extLst>
                </a:gridCol>
                <a:gridCol w="2673050">
                  <a:extLst>
                    <a:ext uri="{9D8B030D-6E8A-4147-A177-3AD203B41FA5}">
                      <a16:colId xmlns:a16="http://schemas.microsoft.com/office/drawing/2014/main" val="4014643724"/>
                    </a:ext>
                  </a:extLst>
                </a:gridCol>
                <a:gridCol w="3081403">
                  <a:extLst>
                    <a:ext uri="{9D8B030D-6E8A-4147-A177-3AD203B41FA5}">
                      <a16:colId xmlns:a16="http://schemas.microsoft.com/office/drawing/2014/main" val="259509587"/>
                    </a:ext>
                  </a:extLst>
                </a:gridCol>
              </a:tblGrid>
              <a:tr h="924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RULING DESIRE (IDOL): </a:t>
                      </a:r>
                      <a:r>
                        <a:rPr lang="en-GB" sz="2800" b="1" u="none" strike="noStrike" kern="1200" dirty="0">
                          <a:effectLst/>
                        </a:rPr>
                        <a:t>APPROVAL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347306"/>
                  </a:ext>
                </a:extLst>
              </a:tr>
              <a:tr h="11522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WHAT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WE DESIRE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COST WILLING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TO PAY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BIGGEST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FEAR 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OTHERS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FEEL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24943"/>
                  </a:ext>
                </a:extLst>
              </a:tr>
              <a:tr h="11924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AFFIRMATION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RELATIONSHIP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kern="1200" dirty="0">
                          <a:effectLst/>
                        </a:rPr>
                        <a:t>LOVE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LESS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INDEPENDENCE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REJECTION</a:t>
                      </a:r>
                      <a:endParaRPr lang="en-GB" sz="2000" b="1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(approval addict)</a:t>
                      </a:r>
                      <a:r>
                        <a:rPr lang="en-GB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SMOTHERED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04384"/>
                  </a:ext>
                </a:extLst>
              </a:tr>
              <a:tr h="65618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strike="noStrike" dirty="0">
                          <a:effectLst/>
                        </a:rPr>
                        <a:t>SYMPTOMS / PROBLEMS / EMOTIONS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38040"/>
                  </a:ext>
                </a:extLst>
              </a:tr>
              <a:tr h="265069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strike="noStrike" kern="1200" dirty="0">
                          <a:effectLst/>
                        </a:rPr>
                        <a:t>COWARDICE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u="none" strike="noStrike" kern="1200" dirty="0">
                          <a:effectLst/>
                        </a:rPr>
                        <a:t>Worry/Anxiety | Over commitment |Easily hurt/offended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u="none" strike="noStrike" kern="1200" dirty="0">
                          <a:effectLst/>
                        </a:rPr>
                        <a:t>Handling criticism | Cowardice to confront | Parents not disciplining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u="none" strike="noStrike" kern="1200" dirty="0">
                          <a:effectLst/>
                        </a:rPr>
                        <a:t>Employees don’t confront corruption | Inability to withdraw</a:t>
                      </a:r>
                      <a:endParaRPr lang="en-GB" sz="32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2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8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09D437-41AF-8A4F-B414-70FF8B99B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827837"/>
              </p:ext>
            </p:extLst>
          </p:nvPr>
        </p:nvGraphicFramePr>
        <p:xfrm>
          <a:off x="101600" y="133351"/>
          <a:ext cx="11923386" cy="66181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64570">
                  <a:extLst>
                    <a:ext uri="{9D8B030D-6E8A-4147-A177-3AD203B41FA5}">
                      <a16:colId xmlns:a16="http://schemas.microsoft.com/office/drawing/2014/main" val="3248004883"/>
                    </a:ext>
                  </a:extLst>
                </a:gridCol>
                <a:gridCol w="2567835">
                  <a:extLst>
                    <a:ext uri="{9D8B030D-6E8A-4147-A177-3AD203B41FA5}">
                      <a16:colId xmlns:a16="http://schemas.microsoft.com/office/drawing/2014/main" val="3165691266"/>
                    </a:ext>
                  </a:extLst>
                </a:gridCol>
                <a:gridCol w="1691014">
                  <a:extLst>
                    <a:ext uri="{9D8B030D-6E8A-4147-A177-3AD203B41FA5}">
                      <a16:colId xmlns:a16="http://schemas.microsoft.com/office/drawing/2014/main" val="3685960695"/>
                    </a:ext>
                  </a:extLst>
                </a:gridCol>
                <a:gridCol w="1753644">
                  <a:extLst>
                    <a:ext uri="{9D8B030D-6E8A-4147-A177-3AD203B41FA5}">
                      <a16:colId xmlns:a16="http://schemas.microsoft.com/office/drawing/2014/main" val="4014643724"/>
                    </a:ext>
                  </a:extLst>
                </a:gridCol>
                <a:gridCol w="1954060">
                  <a:extLst>
                    <a:ext uri="{9D8B030D-6E8A-4147-A177-3AD203B41FA5}">
                      <a16:colId xmlns:a16="http://schemas.microsoft.com/office/drawing/2014/main" val="259509587"/>
                    </a:ext>
                  </a:extLst>
                </a:gridCol>
                <a:gridCol w="2292263">
                  <a:extLst>
                    <a:ext uri="{9D8B030D-6E8A-4147-A177-3AD203B41FA5}">
                      <a16:colId xmlns:a16="http://schemas.microsoft.com/office/drawing/2014/main" val="612539095"/>
                    </a:ext>
                  </a:extLst>
                </a:gridCol>
              </a:tblGrid>
              <a:tr h="6593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RULING DESIRE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WHAT</a:t>
                      </a:r>
                    </a:p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WE DESIRE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COST </a:t>
                      </a:r>
                    </a:p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WILLING</a:t>
                      </a:r>
                    </a:p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TO PAY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BIGGEST</a:t>
                      </a:r>
                    </a:p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FEAR 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OTHERS</a:t>
                      </a:r>
                    </a:p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FEEL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PROBLEMS / EMOTIONS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347306"/>
                  </a:ext>
                </a:extLst>
              </a:tr>
              <a:tr h="12683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COMFORT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Lack of stress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No responsibility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Avoid suffering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Reduced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Productivity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SUFFERING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HURT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kern="1200" dirty="0">
                          <a:effectLst/>
                        </a:rPr>
                        <a:t>BOREDOM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04384"/>
                  </a:ext>
                </a:extLst>
              </a:tr>
              <a:tr h="16910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CONTROL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Self-discipline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Certainty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Standards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Loneliness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UNCERTAINTY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CONDEMNED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WORRY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147127"/>
                  </a:ext>
                </a:extLst>
              </a:tr>
              <a:tr h="13084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POWER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Success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Winning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Influence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Burdened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Responsibility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HUMILIATION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USED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ANGER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63613"/>
                  </a:ext>
                </a:extLst>
              </a:tr>
              <a:tr h="16910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APPROVAL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Affirmation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Relationship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kern="1200" dirty="0">
                          <a:effectLst/>
                        </a:rPr>
                        <a:t>Love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Less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independence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REJECTION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SMOTHERED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kern="1200" dirty="0">
                          <a:effectLst/>
                        </a:rPr>
                        <a:t>COWARDICE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26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61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D5906-7878-674A-BFC7-B0D877BC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83D0B5-081D-C44E-B66B-7EC337968E34}"/>
              </a:ext>
            </a:extLst>
          </p:cNvPr>
          <p:cNvSpPr txBox="1"/>
          <p:nvPr/>
        </p:nvSpPr>
        <p:spPr>
          <a:xfrm>
            <a:off x="3779520" y="304800"/>
            <a:ext cx="46329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GUARD YOUR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30D3C-F722-8046-BD7E-534535258ED3}"/>
              </a:ext>
            </a:extLst>
          </p:cNvPr>
          <p:cNvSpPr txBox="1"/>
          <p:nvPr/>
        </p:nvSpPr>
        <p:spPr>
          <a:xfrm>
            <a:off x="1892300" y="1841500"/>
            <a:ext cx="7391400" cy="990600"/>
          </a:xfrm>
          <a:prstGeom prst="rect">
            <a:avLst/>
          </a:prstGeom>
          <a:solidFill>
            <a:srgbClr val="EC1D2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7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4F7E-4658-6040-BC3F-56DE3803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49D05-50EB-AE43-8FCE-06E7A6A4EF5B}"/>
              </a:ext>
            </a:extLst>
          </p:cNvPr>
          <p:cNvSpPr txBox="1">
            <a:spLocks/>
          </p:cNvSpPr>
          <p:nvPr/>
        </p:nvSpPr>
        <p:spPr>
          <a:xfrm>
            <a:off x="838200" y="729049"/>
            <a:ext cx="10515600" cy="5447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the Lord 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your hearts 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 of God 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to the 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steadfastness of Christ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Thessalonians 3v5 NIV</a:t>
            </a:r>
          </a:p>
        </p:txBody>
      </p:sp>
    </p:spTree>
    <p:extLst>
      <p:ext uri="{BB962C8B-B14F-4D97-AF65-F5344CB8AC3E}">
        <p14:creationId xmlns:p14="http://schemas.microsoft.com/office/powerpoint/2010/main" val="245163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4F7E-4658-6040-BC3F-56DE3803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49D05-50EB-AE43-8FCE-06E7A6A4EF5B}"/>
              </a:ext>
            </a:extLst>
          </p:cNvPr>
          <p:cNvSpPr txBox="1">
            <a:spLocks/>
          </p:cNvSpPr>
          <p:nvPr/>
        </p:nvSpPr>
        <p:spPr>
          <a:xfrm>
            <a:off x="838200" y="729049"/>
            <a:ext cx="10515600" cy="5447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for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freedom 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Christ has set us free. Stand firm, then, and do not let yourselves be burdened again by a 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yoke of slavery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Galatians 5v1 NIV</a:t>
            </a:r>
          </a:p>
        </p:txBody>
      </p:sp>
    </p:spTree>
    <p:extLst>
      <p:ext uri="{BB962C8B-B14F-4D97-AF65-F5344CB8AC3E}">
        <p14:creationId xmlns:p14="http://schemas.microsoft.com/office/powerpoint/2010/main" val="128316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8CF1E-759C-5C46-816A-DC3BC46C8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295A-2DF2-AE42-9C96-D6AC1792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23" y="426720"/>
            <a:ext cx="11442954" cy="5750243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9 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we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confess 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sins, he is faithful and just and will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forgive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 our sins and purify us from all unrighteousness.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John 1:9 NIV</a:t>
            </a:r>
            <a:endParaRPr lang="en-GB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00000"/>
              </a:lnSpc>
              <a:buFont typeface="Wingdings" pitchFamily="2" charset="2"/>
              <a:buChar char="à"/>
            </a:pPr>
            <a:endParaRPr lang="en-GB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dear children, I write this to you so that you will not sin. But if anybody does sin,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an advocate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with the Father—Jesus Christ, the Righteous One. </a:t>
            </a:r>
            <a:r>
              <a:rPr lang="en-GB" sz="32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2 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is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atoning sacrifice for our sins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not only for ours but also for the sins of the whole world.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John 2:1-2 NIV</a:t>
            </a:r>
            <a:endParaRPr lang="en-GB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415D8-DBCA-F840-A021-A77C8A97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6E852-7A3E-744E-847B-F82E0F43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4F7E-4658-6040-BC3F-56DE3803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49D05-50EB-AE43-8FCE-06E7A6A4EF5B}"/>
              </a:ext>
            </a:extLst>
          </p:cNvPr>
          <p:cNvSpPr txBox="1">
            <a:spLocks/>
          </p:cNvSpPr>
          <p:nvPr/>
        </p:nvSpPr>
        <p:spPr>
          <a:xfrm>
            <a:off x="838200" y="729049"/>
            <a:ext cx="10515600" cy="5447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for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freedom 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Christ has set us free. Stand firm, then, and do not let yourselves be burdened again by a 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yoke of slavery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Galatians 5v1 NIV</a:t>
            </a:r>
          </a:p>
        </p:txBody>
      </p:sp>
    </p:spTree>
    <p:extLst>
      <p:ext uri="{BB962C8B-B14F-4D97-AF65-F5344CB8AC3E}">
        <p14:creationId xmlns:p14="http://schemas.microsoft.com/office/powerpoint/2010/main" val="337921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415D8-DBCA-F840-A021-A77C8A97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4F7E-4658-6040-BC3F-56DE3803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49D05-50EB-AE43-8FCE-06E7A6A4EF5B}"/>
              </a:ext>
            </a:extLst>
          </p:cNvPr>
          <p:cNvSpPr txBox="1">
            <a:spLocks/>
          </p:cNvSpPr>
          <p:nvPr/>
        </p:nvSpPr>
        <p:spPr>
          <a:xfrm>
            <a:off x="838200" y="729049"/>
            <a:ext cx="10515600" cy="5447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21 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although they knew God, they neither glorified him as God nor gave thanks to him, but their thinking became futile and their foolish hearts were darkened. </a:t>
            </a:r>
            <a:r>
              <a:rPr lang="en-GB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22 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they claimed to be wise, they became fools </a:t>
            </a:r>
            <a:r>
              <a:rPr lang="en-GB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23 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exchanged the glory of the immortal God for images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made to look like a mortal human being and birds and animals and reptiles. </a:t>
            </a:r>
            <a:r>
              <a:rPr lang="en-GB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24 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Therefore God gave them over in the sinful desires of their hearts… </a:t>
            </a:r>
            <a:r>
              <a:rPr lang="en-GB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25 </a:t>
            </a:r>
            <a:r>
              <a:rPr lang="en-GB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exchanged the truth about God for a lie, and worshiped and served created things rather than the Creator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—who is forever praised. Amen.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Romans 1v21-15 NIV</a:t>
            </a:r>
          </a:p>
        </p:txBody>
      </p:sp>
    </p:spTree>
    <p:extLst>
      <p:ext uri="{BB962C8B-B14F-4D97-AF65-F5344CB8AC3E}">
        <p14:creationId xmlns:p14="http://schemas.microsoft.com/office/powerpoint/2010/main" val="9591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4F7E-4658-6040-BC3F-56DE3803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49D05-50EB-AE43-8FCE-06E7A6A4EF5B}"/>
              </a:ext>
            </a:extLst>
          </p:cNvPr>
          <p:cNvSpPr txBox="1">
            <a:spLocks/>
          </p:cNvSpPr>
          <p:nvPr/>
        </p:nvSpPr>
        <p:spPr>
          <a:xfrm>
            <a:off x="838200" y="729049"/>
            <a:ext cx="10515600" cy="5447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for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freedom 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Christ has set us free. Stand firm, then, and do not let yourselves be burdened again by a </a:t>
            </a:r>
            <a:r>
              <a:rPr lang="en-GB" sz="4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yoke of slavery</a:t>
            </a:r>
            <a:r>
              <a:rPr lang="en-GB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Galatians 5v1 NIV</a:t>
            </a:r>
          </a:p>
        </p:txBody>
      </p:sp>
    </p:spTree>
    <p:extLst>
      <p:ext uri="{BB962C8B-B14F-4D97-AF65-F5344CB8AC3E}">
        <p14:creationId xmlns:p14="http://schemas.microsoft.com/office/powerpoint/2010/main" val="95469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4F7E-4658-6040-BC3F-56DE3803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3061E4-EDE5-F84E-83FD-E7648BBDE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09D437-41AF-8A4F-B414-70FF8B99B0E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9178" y="150311"/>
          <a:ext cx="11885809" cy="65886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47845">
                  <a:extLst>
                    <a:ext uri="{9D8B030D-6E8A-4147-A177-3AD203B41FA5}">
                      <a16:colId xmlns:a16="http://schemas.microsoft.com/office/drawing/2014/main" val="3165691266"/>
                    </a:ext>
                  </a:extLst>
                </a:gridCol>
                <a:gridCol w="2983511">
                  <a:extLst>
                    <a:ext uri="{9D8B030D-6E8A-4147-A177-3AD203B41FA5}">
                      <a16:colId xmlns:a16="http://schemas.microsoft.com/office/drawing/2014/main" val="3685960695"/>
                    </a:ext>
                  </a:extLst>
                </a:gridCol>
                <a:gridCol w="2422510">
                  <a:extLst>
                    <a:ext uri="{9D8B030D-6E8A-4147-A177-3AD203B41FA5}">
                      <a16:colId xmlns:a16="http://schemas.microsoft.com/office/drawing/2014/main" val="4014643724"/>
                    </a:ext>
                  </a:extLst>
                </a:gridCol>
                <a:gridCol w="3331943">
                  <a:extLst>
                    <a:ext uri="{9D8B030D-6E8A-4147-A177-3AD203B41FA5}">
                      <a16:colId xmlns:a16="http://schemas.microsoft.com/office/drawing/2014/main" val="259509587"/>
                    </a:ext>
                  </a:extLst>
                </a:gridCol>
              </a:tblGrid>
              <a:tr h="8426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RULING DESIRE (IDOL): COMFORT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347306"/>
                  </a:ext>
                </a:extLst>
              </a:tr>
              <a:tr h="10502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WHAT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WE DESIRE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COST WILLING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TO PAY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BIGGEST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FEAR 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OTHERS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FEEL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24943"/>
                  </a:ext>
                </a:extLst>
              </a:tr>
              <a:tr h="1050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u="none" strike="noStrike" kern="1200" dirty="0">
                          <a:effectLst/>
                        </a:rPr>
                        <a:t>LACK OF STRESS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1800" b="1" u="none" strike="noStrike" kern="1200" dirty="0">
                          <a:effectLst/>
                        </a:rPr>
                        <a:t>NO RESPONSIBILITY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1800" b="1" u="none" strike="noStrike" kern="1200" dirty="0">
                          <a:effectLst/>
                        </a:rPr>
                        <a:t>AVOID SUFFERING </a:t>
                      </a:r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REDUCED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PRODUCTIVITY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STRESS</a:t>
                      </a:r>
                      <a:endParaRPr lang="en-GB" sz="2000" b="1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effectLst/>
                        </a:rPr>
                        <a:t>HURT </a:t>
                      </a:r>
                      <a:endParaRPr lang="en-GB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04384"/>
                  </a:ext>
                </a:extLst>
              </a:tr>
              <a:tr h="81419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strike="noStrike" dirty="0">
                          <a:effectLst/>
                        </a:rPr>
                        <a:t>SYMPTOMS / PROBLEMS / EMOTIONS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38040"/>
                  </a:ext>
                </a:extLst>
              </a:tr>
              <a:tr h="28308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none" strike="noStrike" kern="1200" dirty="0">
                          <a:effectLst/>
                        </a:rPr>
                        <a:t>BOREDOM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kern="1200" dirty="0">
                          <a:effectLst/>
                        </a:rPr>
                        <a:t>Addictions | Stress | Detached | Inconvenience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kern="1200" dirty="0">
                          <a:effectLst/>
                        </a:rPr>
                        <a:t>Avoiding entanglements | Non-committal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800" u="none" strike="noStrike" kern="1200" dirty="0">
                          <a:effectLst/>
                        </a:rPr>
                        <a:t>Overprotective your time </a:t>
                      </a:r>
                      <a:endParaRPr lang="en-GB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2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32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347</Words>
  <Application>Microsoft Macintosh PowerPoint</Application>
  <PresentationFormat>Widescreen</PresentationFormat>
  <Paragraphs>158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</cp:revision>
  <cp:lastPrinted>2019-09-07T21:02:04Z</cp:lastPrinted>
  <dcterms:created xsi:type="dcterms:W3CDTF">2019-08-01T08:58:07Z</dcterms:created>
  <dcterms:modified xsi:type="dcterms:W3CDTF">2019-09-08T07:41:09Z</dcterms:modified>
</cp:coreProperties>
</file>