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75" r:id="rId2"/>
    <p:sldId id="279" r:id="rId3"/>
    <p:sldId id="282" r:id="rId4"/>
    <p:sldId id="262" r:id="rId5"/>
    <p:sldId id="270" r:id="rId6"/>
    <p:sldId id="283" r:id="rId7"/>
    <p:sldId id="273" r:id="rId8"/>
    <p:sldId id="280" r:id="rId9"/>
    <p:sldId id="264" r:id="rId10"/>
    <p:sldId id="266" r:id="rId11"/>
    <p:sldId id="267" r:id="rId12"/>
    <p:sldId id="268" r:id="rId13"/>
    <p:sldId id="276" r:id="rId14"/>
    <p:sldId id="281" r:id="rId15"/>
    <p:sldId id="277" r:id="rId16"/>
    <p:sldId id="278"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40"/>
    <p:restoredTop sz="94643"/>
  </p:normalViewPr>
  <p:slideViewPr>
    <p:cSldViewPr snapToGrid="0" snapToObjects="1">
      <p:cViewPr varScale="1">
        <p:scale>
          <a:sx n="72" d="100"/>
          <a:sy n="72" d="100"/>
        </p:scale>
        <p:origin x="28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28D8C-AB52-448C-A836-8E32F730684B}" type="datetimeFigureOut">
              <a:rPr lang="en-GB" smtClean="0"/>
              <a:t>29/03/2023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36FC0-5BFB-4270-838D-D3D0ED11698C}" type="slidenum">
              <a:rPr lang="en-GB" smtClean="0"/>
              <a:t>‹#›</a:t>
            </a:fld>
            <a:endParaRPr lang="en-GB"/>
          </a:p>
        </p:txBody>
      </p:sp>
    </p:spTree>
    <p:extLst>
      <p:ext uri="{BB962C8B-B14F-4D97-AF65-F5344CB8AC3E}">
        <p14:creationId xmlns:p14="http://schemas.microsoft.com/office/powerpoint/2010/main" val="148168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036FC0-5BFB-4270-838D-D3D0ED11698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659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036FC0-5BFB-4270-838D-D3D0ED11698C}" type="slidenum">
              <a:rPr lang="en-GB" smtClean="0"/>
              <a:t>4</a:t>
            </a:fld>
            <a:endParaRPr lang="en-GB"/>
          </a:p>
        </p:txBody>
      </p:sp>
    </p:spTree>
    <p:extLst>
      <p:ext uri="{BB962C8B-B14F-4D97-AF65-F5344CB8AC3E}">
        <p14:creationId xmlns:p14="http://schemas.microsoft.com/office/powerpoint/2010/main" val="3961091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036FC0-5BFB-4270-838D-D3D0ED11698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288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036FC0-5BFB-4270-838D-D3D0ED11698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8390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036FC0-5BFB-4270-838D-D3D0ED11698C}" type="slidenum">
              <a:rPr lang="en-GB" smtClean="0"/>
              <a:t>7</a:t>
            </a:fld>
            <a:endParaRPr lang="en-GB"/>
          </a:p>
        </p:txBody>
      </p:sp>
    </p:spTree>
    <p:extLst>
      <p:ext uri="{BB962C8B-B14F-4D97-AF65-F5344CB8AC3E}">
        <p14:creationId xmlns:p14="http://schemas.microsoft.com/office/powerpoint/2010/main" val="2940394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4BD0-82CD-C84F-8B6B-134C1C498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AA9EB3-1F25-9B44-B10E-F5850769D6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0ED9B3-4318-B445-B543-1EF76F9C4038}"/>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5" name="Footer Placeholder 4">
            <a:extLst>
              <a:ext uri="{FF2B5EF4-FFF2-40B4-BE49-F238E27FC236}">
                <a16:creationId xmlns:a16="http://schemas.microsoft.com/office/drawing/2014/main" id="{0B4E8FEE-3298-A345-9681-13FC5D6D38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4BF12B-5ABE-1243-8FB9-7DCA97B2E8D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262396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0A65E-779A-8F43-B4FF-5E1FCD3535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8FD742-6C1B-9C4B-8F85-30CB61A237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4A7B9-0D67-E144-804B-AB7551511A5C}"/>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5" name="Footer Placeholder 4">
            <a:extLst>
              <a:ext uri="{FF2B5EF4-FFF2-40B4-BE49-F238E27FC236}">
                <a16:creationId xmlns:a16="http://schemas.microsoft.com/office/drawing/2014/main" id="{DC43F196-30E0-814A-B286-A70DE15D64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8A9115-7D63-7B48-A4EF-F2BF8BEB20B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88614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4717A4-279E-7749-8BE6-E02219281D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53ED00-C781-9A46-A6B8-3B3B972B67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F7E5C-8CD7-1B48-9964-D7E8550BBA8A}"/>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5" name="Footer Placeholder 4">
            <a:extLst>
              <a:ext uri="{FF2B5EF4-FFF2-40B4-BE49-F238E27FC236}">
                <a16:creationId xmlns:a16="http://schemas.microsoft.com/office/drawing/2014/main" id="{B90C256C-BA89-B240-914B-6247F4AA61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F49693-62C6-444D-9FA6-DAE301A489CF}"/>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3693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EEEBB-54EE-BA4B-B986-61EC0A77DD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41ACF-4806-614F-BC1E-EC040C438B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34E093-23C7-D246-B163-3ED64D79D8C0}"/>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5" name="Footer Placeholder 4">
            <a:extLst>
              <a:ext uri="{FF2B5EF4-FFF2-40B4-BE49-F238E27FC236}">
                <a16:creationId xmlns:a16="http://schemas.microsoft.com/office/drawing/2014/main" id="{D5FD4294-9AA4-AC4C-8CC8-98E73620B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84996-FD4C-6A41-A9BA-6CB423F4A4E9}"/>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4845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F31A-682F-434A-B7A5-ECE4F7DED7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B06637-D60B-EB40-97C2-F40AF1F425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719B1E-216D-C248-AD99-1B9CF2E328A4}"/>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5" name="Footer Placeholder 4">
            <a:extLst>
              <a:ext uri="{FF2B5EF4-FFF2-40B4-BE49-F238E27FC236}">
                <a16:creationId xmlns:a16="http://schemas.microsoft.com/office/drawing/2014/main" id="{AC9C353D-B422-9D43-95D3-4DE7EB0B1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29ED9B-B701-5147-8EEF-B15A339C2926}"/>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410348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B7BE-3B6F-E544-99E9-F7829AACEF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91D99-84F9-EF48-BAB9-46B256E582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C4818D-B44A-6A46-B127-E52FB94F49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84D6A-F2FC-7944-8EFB-93FC08A61454}"/>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6" name="Footer Placeholder 5">
            <a:extLst>
              <a:ext uri="{FF2B5EF4-FFF2-40B4-BE49-F238E27FC236}">
                <a16:creationId xmlns:a16="http://schemas.microsoft.com/office/drawing/2014/main" id="{DF93FF2E-C56A-3D42-9400-41BF90513F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744811-DC3D-6241-8EFB-8521EF02A0FD}"/>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70156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8AE8-F188-5E4E-A45C-93E666E52B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2CBA1A-0B73-D74A-8B7D-7CFEF96F69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FD732A-90A6-CC43-836E-79F1A908A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D141FD-3D3B-CC4D-AC3A-B943166E4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F77F86-F7A4-B142-B00A-B421A9B510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E575CE-51F1-B347-A11D-75947583923D}"/>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8" name="Footer Placeholder 7">
            <a:extLst>
              <a:ext uri="{FF2B5EF4-FFF2-40B4-BE49-F238E27FC236}">
                <a16:creationId xmlns:a16="http://schemas.microsoft.com/office/drawing/2014/main" id="{1666FECC-B874-204E-8092-E3ECBC2EE3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F61471-247F-0C47-9FAF-C9B05CE8D6B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64427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B898-AC77-164F-A19C-6DA68EB91D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CA5726-AC19-2148-9DE8-AB15240312AB}"/>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4" name="Footer Placeholder 3">
            <a:extLst>
              <a:ext uri="{FF2B5EF4-FFF2-40B4-BE49-F238E27FC236}">
                <a16:creationId xmlns:a16="http://schemas.microsoft.com/office/drawing/2014/main" id="{A550E9A0-1627-3244-8C5C-BAC4B0F0BF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B979EE-9566-9D4A-AFDC-FE1784A56CBF}"/>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419524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E6B73-B396-C445-98FA-269B14CE1AEE}"/>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3" name="Footer Placeholder 2">
            <a:extLst>
              <a:ext uri="{FF2B5EF4-FFF2-40B4-BE49-F238E27FC236}">
                <a16:creationId xmlns:a16="http://schemas.microsoft.com/office/drawing/2014/main" id="{9D3CCE8D-9EFC-1B4D-812D-5D46B6E7FF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1844E2-6835-4B41-BC48-00A1354F9F06}"/>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85935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9B568-0FEB-964A-A746-DACD46F4A1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FB8B4B-F4FB-4145-B18B-C273A7B86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F93E1E-FB44-A54C-832C-E2421EF86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8F7BCA-6109-4A42-A34A-2397E890F164}"/>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6" name="Footer Placeholder 5">
            <a:extLst>
              <a:ext uri="{FF2B5EF4-FFF2-40B4-BE49-F238E27FC236}">
                <a16:creationId xmlns:a16="http://schemas.microsoft.com/office/drawing/2014/main" id="{6FD7D66D-71A1-8642-B471-00835B3371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B664FF-496A-AF43-8CBA-967213FB35D7}"/>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58802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A87F-269F-8044-9E1E-8F3C3804D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25CC16-0B09-7F49-A9C7-BBC9E87E7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5DAE90-94EB-C444-AB45-8BAECB77F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E0E9DD-CE55-524E-97DA-AE9CD727BF5B}"/>
              </a:ext>
            </a:extLst>
          </p:cNvPr>
          <p:cNvSpPr>
            <a:spLocks noGrp="1"/>
          </p:cNvSpPr>
          <p:nvPr>
            <p:ph type="dt" sz="half" idx="10"/>
          </p:nvPr>
        </p:nvSpPr>
        <p:spPr/>
        <p:txBody>
          <a:bodyPr/>
          <a:lstStyle/>
          <a:p>
            <a:fld id="{60EA6E89-E9C3-DC41-9DAD-EF7DFC631B75}" type="datetimeFigureOut">
              <a:rPr lang="en-GB" smtClean="0"/>
              <a:t>29/03/2023</a:t>
            </a:fld>
            <a:endParaRPr lang="en-GB"/>
          </a:p>
        </p:txBody>
      </p:sp>
      <p:sp>
        <p:nvSpPr>
          <p:cNvPr id="6" name="Footer Placeholder 5">
            <a:extLst>
              <a:ext uri="{FF2B5EF4-FFF2-40B4-BE49-F238E27FC236}">
                <a16:creationId xmlns:a16="http://schemas.microsoft.com/office/drawing/2014/main" id="{48018670-B259-014A-B136-1DBEF1F6EA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C4FB63-03F2-194B-9C12-0D420F7FF020}"/>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262958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573A80-BF30-3A4F-886C-48DE4D22C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9FCAF8-6881-564D-9B9C-511692600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F81E0-1065-FC42-AEE7-1977A9660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6E89-E9C3-DC41-9DAD-EF7DFC631B75}" type="datetimeFigureOut">
              <a:rPr lang="en-GB" smtClean="0"/>
              <a:t>29/03/2023</a:t>
            </a:fld>
            <a:endParaRPr lang="en-GB"/>
          </a:p>
        </p:txBody>
      </p:sp>
      <p:sp>
        <p:nvSpPr>
          <p:cNvPr id="5" name="Footer Placeholder 4">
            <a:extLst>
              <a:ext uri="{FF2B5EF4-FFF2-40B4-BE49-F238E27FC236}">
                <a16:creationId xmlns:a16="http://schemas.microsoft.com/office/drawing/2014/main" id="{040034B5-AA66-1547-A84B-86B2C86C5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102658-9724-3F4B-97AF-BF0D53C2A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AFBD8-AAB9-C34D-A78D-95AD4FA7C847}" type="slidenum">
              <a:rPr lang="en-GB" smtClean="0"/>
              <a:t>‹#›</a:t>
            </a:fld>
            <a:endParaRPr lang="en-GB"/>
          </a:p>
        </p:txBody>
      </p:sp>
    </p:spTree>
    <p:extLst>
      <p:ext uri="{BB962C8B-B14F-4D97-AF65-F5344CB8AC3E}">
        <p14:creationId xmlns:p14="http://schemas.microsoft.com/office/powerpoint/2010/main" val="399714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7FE256-91A7-E04E-97B1-231CD376EF02}"/>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0891555-7D02-1345-9378-09ECE9BE01FB}"/>
              </a:ext>
            </a:extLst>
          </p:cNvPr>
          <p:cNvSpPr txBox="1"/>
          <p:nvPr/>
        </p:nvSpPr>
        <p:spPr>
          <a:xfrm>
            <a:off x="2569164" y="2839747"/>
            <a:ext cx="7053672" cy="769441"/>
          </a:xfrm>
          <a:prstGeom prst="rect">
            <a:avLst/>
          </a:prstGeom>
          <a:noFill/>
        </p:spPr>
        <p:txBody>
          <a:bodyPr wrap="square" rtlCol="0">
            <a:spAutoFit/>
          </a:bodyPr>
          <a:lstStyle/>
          <a:p>
            <a:pPr algn="ctr"/>
            <a:r>
              <a:rPr lang="en-GB" sz="4400" b="1" dirty="0">
                <a:solidFill>
                  <a:schemeClr val="bg1"/>
                </a:solidFill>
                <a:latin typeface="Signika" pitchFamily="2" charset="77"/>
              </a:rPr>
              <a:t>GOD’S LOVE AND OURS</a:t>
            </a:r>
          </a:p>
        </p:txBody>
      </p:sp>
    </p:spTree>
    <p:extLst>
      <p:ext uri="{BB962C8B-B14F-4D97-AF65-F5344CB8AC3E}">
        <p14:creationId xmlns:p14="http://schemas.microsoft.com/office/powerpoint/2010/main" val="377991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491391" y="266633"/>
            <a:ext cx="10997184" cy="5738051"/>
          </a:xfrm>
        </p:spPr>
        <p:txBody>
          <a:bodyPr>
            <a:noAutofit/>
          </a:bodyPr>
          <a:lstStyle/>
          <a:p>
            <a:pPr marL="0" indent="0">
              <a:buNone/>
            </a:pPr>
            <a:r>
              <a:rPr lang="en-US" sz="3600" b="1" u="sng" dirty="0">
                <a:solidFill>
                  <a:srgbClr val="FFFF00"/>
                </a:solidFill>
                <a:latin typeface="Signika" pitchFamily="2" charset="0"/>
              </a:rPr>
              <a:t>Experiencing God’s Grace and extending it to others</a:t>
            </a:r>
            <a:endParaRPr lang="en-US" sz="3600" dirty="0">
              <a:solidFill>
                <a:schemeClr val="bg1"/>
              </a:solidFill>
              <a:latin typeface="Signika" pitchFamily="2" charset="0"/>
            </a:endParaRPr>
          </a:p>
          <a:p>
            <a:pPr marL="0" indent="0">
              <a:buNone/>
            </a:pPr>
            <a:r>
              <a:rPr lang="en-US" sz="3200" dirty="0">
                <a:solidFill>
                  <a:schemeClr val="bg1"/>
                </a:solidFill>
                <a:latin typeface="Signika" pitchFamily="2" charset="0"/>
              </a:rPr>
              <a:t>- Most of us are grateful when God extends His grace towards us but often less so when it is extended towards the lives of others. </a:t>
            </a:r>
            <a:br>
              <a:rPr lang="en-US" sz="3200" dirty="0">
                <a:solidFill>
                  <a:schemeClr val="bg1"/>
                </a:solidFill>
                <a:latin typeface="Signika" pitchFamily="2" charset="0"/>
              </a:rPr>
            </a:br>
            <a:endParaRPr lang="en-US" sz="3200" dirty="0">
              <a:solidFill>
                <a:schemeClr val="bg1"/>
              </a:solidFill>
              <a:latin typeface="Signika" pitchFamily="2" charset="0"/>
            </a:endParaRPr>
          </a:p>
          <a:p>
            <a:pPr marL="0" indent="0">
              <a:buNone/>
            </a:pPr>
            <a:r>
              <a:rPr lang="en-GB" sz="3200" b="1" dirty="0">
                <a:solidFill>
                  <a:schemeClr val="bg1"/>
                </a:solidFill>
                <a:latin typeface="Signika" pitchFamily="2" charset="0"/>
              </a:rPr>
              <a:t>Where have we become </a:t>
            </a:r>
            <a:r>
              <a:rPr lang="en-GB" sz="3200" b="1" dirty="0">
                <a:solidFill>
                  <a:srgbClr val="FFFF00"/>
                </a:solidFill>
                <a:latin typeface="Signika" pitchFamily="2" charset="0"/>
              </a:rPr>
              <a:t>blinded</a:t>
            </a:r>
            <a:r>
              <a:rPr lang="en-GB" sz="3200" b="1" dirty="0">
                <a:solidFill>
                  <a:schemeClr val="bg1"/>
                </a:solidFill>
                <a:latin typeface="Signika" pitchFamily="2" charset="0"/>
              </a:rPr>
              <a:t> </a:t>
            </a:r>
            <a:r>
              <a:rPr lang="en-GB" sz="3200" b="1" dirty="0">
                <a:solidFill>
                  <a:srgbClr val="FFFF00"/>
                </a:solidFill>
                <a:latin typeface="Signika" pitchFamily="2" charset="0"/>
              </a:rPr>
              <a:t>to our sin </a:t>
            </a:r>
            <a:r>
              <a:rPr lang="en-GB" sz="3200" b="1" dirty="0">
                <a:solidFill>
                  <a:schemeClr val="bg1"/>
                </a:solidFill>
                <a:latin typeface="Signika" pitchFamily="2" charset="0"/>
              </a:rPr>
              <a:t>just like Jonah?</a:t>
            </a:r>
            <a:r>
              <a:rPr lang="en-GB" sz="3200" dirty="0">
                <a:solidFill>
                  <a:schemeClr val="bg1"/>
                </a:solidFill>
                <a:latin typeface="Signika" pitchFamily="2" charset="0"/>
              </a:rPr>
              <a:t/>
            </a:r>
            <a:br>
              <a:rPr lang="en-GB" sz="3200" dirty="0">
                <a:solidFill>
                  <a:schemeClr val="bg1"/>
                </a:solidFill>
                <a:latin typeface="Signika" pitchFamily="2" charset="0"/>
              </a:rPr>
            </a:br>
            <a:endParaRPr lang="en-GB" sz="3200" dirty="0">
              <a:solidFill>
                <a:schemeClr val="bg1"/>
              </a:solidFill>
              <a:latin typeface="Signika" pitchFamily="2" charset="0"/>
            </a:endParaRPr>
          </a:p>
          <a:p>
            <a:pPr marL="0" indent="0">
              <a:buNone/>
            </a:pPr>
            <a:r>
              <a:rPr lang="en-GB" sz="3200" dirty="0">
                <a:solidFill>
                  <a:schemeClr val="bg1"/>
                </a:solidFill>
                <a:latin typeface="Signika" pitchFamily="2" charset="0"/>
              </a:rPr>
              <a:t>Matthew 7 verse 3 (NIV)</a:t>
            </a:r>
          </a:p>
          <a:p>
            <a:pPr marL="0" indent="0">
              <a:buNone/>
            </a:pPr>
            <a:r>
              <a:rPr lang="en-GB" sz="3200" dirty="0">
                <a:solidFill>
                  <a:schemeClr val="bg1"/>
                </a:solidFill>
                <a:latin typeface="Signika" pitchFamily="2" charset="0"/>
              </a:rPr>
              <a:t>‘Why do you look at the speck of sawdust in your brother’s eye and pay no attention to the plank in your own eye?’</a:t>
            </a:r>
          </a:p>
          <a:p>
            <a:pPr marL="0" indent="0">
              <a:buNone/>
            </a:pPr>
            <a:endParaRPr lang="en-GB" sz="3200" dirty="0">
              <a:solidFill>
                <a:schemeClr val="bg1"/>
              </a:solidFill>
              <a:latin typeface="Signika" pitchFamily="2" charset="0"/>
            </a:endParaRPr>
          </a:p>
          <a:p>
            <a:pPr marL="0" indent="0">
              <a:buNone/>
            </a:pPr>
            <a:r>
              <a:rPr lang="en-GB" sz="3200" dirty="0">
                <a:solidFill>
                  <a:schemeClr val="bg1"/>
                </a:solidFill>
                <a:latin typeface="Signika" pitchFamily="2" charset="0"/>
              </a:rPr>
              <a:t>God is Holy and hates </a:t>
            </a:r>
            <a:r>
              <a:rPr lang="en-GB" sz="3200" dirty="0">
                <a:solidFill>
                  <a:srgbClr val="FFFF00"/>
                </a:solidFill>
                <a:latin typeface="Signika" pitchFamily="2" charset="0"/>
              </a:rPr>
              <a:t>all</a:t>
            </a:r>
            <a:r>
              <a:rPr lang="en-GB" sz="3200" dirty="0">
                <a:solidFill>
                  <a:schemeClr val="bg1"/>
                </a:solidFill>
                <a:latin typeface="Signika" pitchFamily="2" charset="0"/>
              </a:rPr>
              <a:t> sin.</a:t>
            </a:r>
          </a:p>
        </p:txBody>
      </p:sp>
    </p:spTree>
    <p:extLst>
      <p:ext uri="{BB962C8B-B14F-4D97-AF65-F5344CB8AC3E}">
        <p14:creationId xmlns:p14="http://schemas.microsoft.com/office/powerpoint/2010/main" val="297845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198783" y="173868"/>
            <a:ext cx="11868299" cy="5738051"/>
          </a:xfrm>
        </p:spPr>
        <p:txBody>
          <a:bodyPr>
            <a:noAutofit/>
          </a:bodyPr>
          <a:lstStyle/>
          <a:p>
            <a:pPr marL="0" indent="0">
              <a:buNone/>
            </a:pPr>
            <a:r>
              <a:rPr lang="en-GB" sz="3200" b="1" u="sng" dirty="0">
                <a:solidFill>
                  <a:srgbClr val="FFFF00"/>
                </a:solidFill>
                <a:latin typeface="Signika" pitchFamily="2" charset="0"/>
              </a:rPr>
              <a:t>Experiencing God’s Grace and extending it to others continued……</a:t>
            </a:r>
          </a:p>
          <a:p>
            <a:pPr marL="0" indent="0">
              <a:buNone/>
            </a:pPr>
            <a:r>
              <a:rPr lang="en-GB" sz="3200" dirty="0">
                <a:solidFill>
                  <a:schemeClr val="bg1"/>
                </a:solidFill>
                <a:latin typeface="Signika" pitchFamily="2" charset="0"/>
              </a:rPr>
              <a:t> - Jonah is surprised by the extent of God’s grace</a:t>
            </a:r>
          </a:p>
          <a:p>
            <a:pPr marL="0" indent="0">
              <a:buNone/>
            </a:pPr>
            <a:endParaRPr lang="en-GB" sz="3200" dirty="0">
              <a:solidFill>
                <a:schemeClr val="bg1"/>
              </a:solidFill>
              <a:latin typeface="Signika" pitchFamily="2" charset="0"/>
            </a:endParaRPr>
          </a:p>
          <a:p>
            <a:pPr marL="0" indent="0">
              <a:buNone/>
            </a:pPr>
            <a:r>
              <a:rPr lang="en-GB" sz="3200" dirty="0">
                <a:solidFill>
                  <a:schemeClr val="bg1"/>
                </a:solidFill>
                <a:latin typeface="Signika" pitchFamily="2" charset="0"/>
              </a:rPr>
              <a:t>…</a:t>
            </a:r>
            <a:r>
              <a:rPr lang="en-GB" sz="3200" b="1" dirty="0">
                <a:solidFill>
                  <a:srgbClr val="FFFF00"/>
                </a:solidFill>
                <a:latin typeface="Signika" pitchFamily="2" charset="0"/>
              </a:rPr>
              <a:t>’there was nothing wrong in Jonah’s knowledge of God.  But he was </a:t>
            </a:r>
            <a:r>
              <a:rPr lang="en-GB" sz="3200" b="1" dirty="0" err="1">
                <a:solidFill>
                  <a:srgbClr val="FFFF00"/>
                </a:solidFill>
                <a:latin typeface="Signika" pitchFamily="2" charset="0"/>
              </a:rPr>
              <a:t>unpracticed</a:t>
            </a:r>
            <a:r>
              <a:rPr lang="en-GB" sz="3200" b="1" dirty="0">
                <a:solidFill>
                  <a:srgbClr val="FFFF00"/>
                </a:solidFill>
                <a:latin typeface="Signika" pitchFamily="2" charset="0"/>
              </a:rPr>
              <a:t> in God’s ways.’</a:t>
            </a:r>
            <a:r>
              <a:rPr lang="en-GB" sz="3200" dirty="0">
                <a:solidFill>
                  <a:srgbClr val="FFFF00"/>
                </a:solidFill>
                <a:latin typeface="Signika" pitchFamily="2" charset="0"/>
              </a:rPr>
              <a:t>  </a:t>
            </a:r>
            <a:r>
              <a:rPr lang="en-GB" sz="2400" dirty="0">
                <a:solidFill>
                  <a:schemeClr val="bg1"/>
                </a:solidFill>
                <a:latin typeface="Signika" pitchFamily="2" charset="0"/>
              </a:rPr>
              <a:t>(Eugene Peterson ‘Under the Unpredictable Plant’)</a:t>
            </a:r>
          </a:p>
          <a:p>
            <a:pPr marL="0" indent="0">
              <a:buNone/>
            </a:pPr>
            <a:r>
              <a:rPr lang="en-GB" sz="3200" dirty="0">
                <a:solidFill>
                  <a:schemeClr val="bg1"/>
                </a:solidFill>
                <a:latin typeface="Signika" pitchFamily="2" charset="0"/>
              </a:rPr>
              <a:t>Jonah had the head knowledge of who God was but hadn’t experienced the practical outworking of His grace and compassion.</a:t>
            </a:r>
          </a:p>
          <a:p>
            <a:pPr marL="0" indent="0">
              <a:buNone/>
            </a:pPr>
            <a:endParaRPr lang="en-GB" sz="3200" dirty="0">
              <a:solidFill>
                <a:schemeClr val="bg1"/>
              </a:solidFill>
              <a:latin typeface="Signika" pitchFamily="2" charset="0"/>
            </a:endParaRPr>
          </a:p>
          <a:p>
            <a:pPr marL="0" indent="0">
              <a:buNone/>
            </a:pPr>
            <a:r>
              <a:rPr lang="en-GB" sz="3200" dirty="0">
                <a:solidFill>
                  <a:schemeClr val="bg1"/>
                </a:solidFill>
                <a:latin typeface="Signika" pitchFamily="2" charset="0"/>
              </a:rPr>
              <a:t> -Do we struggle to show grace and forgiveness towards others? </a:t>
            </a:r>
            <a:br>
              <a:rPr lang="en-GB" sz="3200" dirty="0">
                <a:solidFill>
                  <a:schemeClr val="bg1"/>
                </a:solidFill>
                <a:latin typeface="Signika" pitchFamily="2" charset="0"/>
              </a:rPr>
            </a:br>
            <a:endParaRPr lang="en-GB" sz="3200" dirty="0">
              <a:solidFill>
                <a:schemeClr val="bg1"/>
              </a:solidFill>
              <a:latin typeface="Signika" pitchFamily="2" charset="0"/>
            </a:endParaRPr>
          </a:p>
          <a:p>
            <a:pPr marL="0" indent="0">
              <a:buNone/>
            </a:pPr>
            <a:r>
              <a:rPr lang="en-GB" sz="3200" dirty="0">
                <a:solidFill>
                  <a:schemeClr val="bg1"/>
                </a:solidFill>
                <a:latin typeface="Signika" pitchFamily="2" charset="0"/>
              </a:rPr>
              <a:t> - Look at the </a:t>
            </a:r>
            <a:r>
              <a:rPr lang="en-GB" sz="3200" dirty="0">
                <a:solidFill>
                  <a:srgbClr val="FFFF00"/>
                </a:solidFill>
                <a:latin typeface="Signika" pitchFamily="2" charset="0"/>
              </a:rPr>
              <a:t>grace and forgiveness </a:t>
            </a:r>
            <a:r>
              <a:rPr lang="en-GB" sz="3200" dirty="0">
                <a:solidFill>
                  <a:schemeClr val="bg1"/>
                </a:solidFill>
                <a:latin typeface="Signika" pitchFamily="2" charset="0"/>
              </a:rPr>
              <a:t>God has shown you through Jesus!</a:t>
            </a:r>
          </a:p>
        </p:txBody>
      </p:sp>
    </p:spTree>
    <p:extLst>
      <p:ext uri="{BB962C8B-B14F-4D97-AF65-F5344CB8AC3E}">
        <p14:creationId xmlns:p14="http://schemas.microsoft.com/office/powerpoint/2010/main" val="381647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284813" y="497934"/>
            <a:ext cx="11309779" cy="5997081"/>
          </a:xfrm>
        </p:spPr>
        <p:txBody>
          <a:bodyPr>
            <a:noAutofit/>
          </a:bodyPr>
          <a:lstStyle/>
          <a:p>
            <a:pPr marL="0" indent="0">
              <a:buNone/>
            </a:pPr>
            <a:r>
              <a:rPr lang="en-US" sz="3200" dirty="0">
                <a:solidFill>
                  <a:schemeClr val="bg1"/>
                </a:solidFill>
                <a:latin typeface="Signika" pitchFamily="2" charset="0"/>
              </a:rPr>
              <a:t>Jonah 4 v 5-8</a:t>
            </a:r>
          </a:p>
          <a:p>
            <a:pPr marL="0" indent="0">
              <a:buNone/>
            </a:pPr>
            <a:r>
              <a:rPr lang="en-US" sz="3200" dirty="0">
                <a:solidFill>
                  <a:schemeClr val="bg1"/>
                </a:solidFill>
                <a:latin typeface="Signika" pitchFamily="2" charset="0"/>
              </a:rPr>
              <a:t>5 Jonah had gone out and sat down at a place east of the city. There he made himself a shelter, sat in its shade and waited to see what would happen to the city. 6 Then the </a:t>
            </a:r>
            <a:r>
              <a:rPr lang="en-US" sz="3200" dirty="0">
                <a:solidFill>
                  <a:srgbClr val="FFFF00"/>
                </a:solidFill>
                <a:latin typeface="Signika" pitchFamily="2" charset="0"/>
              </a:rPr>
              <a:t>Lord God provided a vine </a:t>
            </a:r>
            <a:r>
              <a:rPr lang="en-US" sz="3200" dirty="0">
                <a:solidFill>
                  <a:schemeClr val="bg1"/>
                </a:solidFill>
                <a:latin typeface="Signika" pitchFamily="2" charset="0"/>
              </a:rPr>
              <a:t>and made it grow up over Jonah to give shade for his head to ease his discomfort, and </a:t>
            </a:r>
            <a:r>
              <a:rPr lang="en-US" sz="3200" dirty="0">
                <a:solidFill>
                  <a:srgbClr val="FFFF00"/>
                </a:solidFill>
                <a:latin typeface="Signika" pitchFamily="2" charset="0"/>
              </a:rPr>
              <a:t>Jonah was very happy </a:t>
            </a:r>
            <a:r>
              <a:rPr lang="en-US" sz="3200" dirty="0">
                <a:solidFill>
                  <a:schemeClr val="bg1"/>
                </a:solidFill>
                <a:latin typeface="Signika" pitchFamily="2" charset="0"/>
              </a:rPr>
              <a:t>about the plant. 7 But at dawn the next day </a:t>
            </a:r>
            <a:r>
              <a:rPr lang="en-US" sz="3200" dirty="0">
                <a:solidFill>
                  <a:srgbClr val="FFFF00"/>
                </a:solidFill>
                <a:latin typeface="Signika" pitchFamily="2" charset="0"/>
              </a:rPr>
              <a:t>God provided a worm</a:t>
            </a:r>
            <a:r>
              <a:rPr lang="en-US" sz="3200" dirty="0">
                <a:solidFill>
                  <a:schemeClr val="bg1"/>
                </a:solidFill>
                <a:latin typeface="Signika" pitchFamily="2" charset="0"/>
              </a:rPr>
              <a:t>, which chewed the plant so that it withered. 8 When the sun rose, </a:t>
            </a:r>
            <a:r>
              <a:rPr lang="en-US" sz="3200" dirty="0">
                <a:solidFill>
                  <a:srgbClr val="FFFF00"/>
                </a:solidFill>
                <a:latin typeface="Signika" pitchFamily="2" charset="0"/>
              </a:rPr>
              <a:t>God provided a scorching east wind</a:t>
            </a:r>
            <a:r>
              <a:rPr lang="en-US" sz="3200" dirty="0">
                <a:solidFill>
                  <a:schemeClr val="bg1"/>
                </a:solidFill>
                <a:latin typeface="Signika" pitchFamily="2" charset="0"/>
              </a:rPr>
              <a:t>, and the sun blazed on Jonah’s head so that he grew faint. He wanted to die, and said, “It would be better for me to die than to live.” (NIV)</a:t>
            </a:r>
            <a:endParaRPr lang="en-GB" sz="3200" dirty="0">
              <a:solidFill>
                <a:schemeClr val="bg1"/>
              </a:solidFill>
              <a:latin typeface="Signika" pitchFamily="2" charset="0"/>
            </a:endParaRPr>
          </a:p>
        </p:txBody>
      </p:sp>
    </p:spTree>
    <p:extLst>
      <p:ext uri="{BB962C8B-B14F-4D97-AF65-F5344CB8AC3E}">
        <p14:creationId xmlns:p14="http://schemas.microsoft.com/office/powerpoint/2010/main" val="59251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C1E622E-BDEE-1FF1-56F7-08B3E85DACED}"/>
              </a:ext>
            </a:extLst>
          </p:cNvPr>
          <p:cNvSpPr>
            <a:spLocks noGrp="1"/>
          </p:cNvSpPr>
          <p:nvPr>
            <p:ph idx="1"/>
          </p:nvPr>
        </p:nvSpPr>
        <p:spPr>
          <a:xfrm>
            <a:off x="329783" y="213610"/>
            <a:ext cx="11482465" cy="6430780"/>
          </a:xfrm>
        </p:spPr>
        <p:txBody>
          <a:bodyPr>
            <a:noAutofit/>
          </a:bodyPr>
          <a:lstStyle/>
          <a:p>
            <a:pPr marL="0" indent="0">
              <a:buNone/>
            </a:pPr>
            <a:r>
              <a:rPr lang="en-GB" sz="3200" b="1" u="sng" dirty="0">
                <a:solidFill>
                  <a:srgbClr val="FFFF00"/>
                </a:solidFill>
                <a:latin typeface="Signika" pitchFamily="2" charset="0"/>
              </a:rPr>
              <a:t>God </a:t>
            </a:r>
            <a:r>
              <a:rPr lang="en-GB" sz="3200" b="1" u="sng" dirty="0" err="1">
                <a:solidFill>
                  <a:srgbClr val="FFFF00"/>
                </a:solidFill>
                <a:latin typeface="Signika" pitchFamily="2" charset="0"/>
              </a:rPr>
              <a:t>centered</a:t>
            </a:r>
            <a:r>
              <a:rPr lang="en-GB" sz="3200" b="1" u="sng" dirty="0">
                <a:solidFill>
                  <a:srgbClr val="FFFF00"/>
                </a:solidFill>
                <a:latin typeface="Signika" pitchFamily="2" charset="0"/>
              </a:rPr>
              <a:t> and not </a:t>
            </a:r>
            <a:r>
              <a:rPr lang="en-GB" sz="3200" b="1" u="sng" dirty="0" err="1">
                <a:solidFill>
                  <a:srgbClr val="FFFF00"/>
                </a:solidFill>
                <a:latin typeface="Signika" pitchFamily="2" charset="0"/>
              </a:rPr>
              <a:t>self-centered</a:t>
            </a:r>
            <a:endParaRPr lang="en-GB" sz="3200" b="1" u="sng" dirty="0">
              <a:solidFill>
                <a:srgbClr val="FFFF00"/>
              </a:solidFill>
              <a:latin typeface="Signika" pitchFamily="2" charset="0"/>
            </a:endParaRPr>
          </a:p>
          <a:p>
            <a:pPr marL="0" indent="0">
              <a:buNone/>
            </a:pPr>
            <a:r>
              <a:rPr lang="en-GB" sz="3200" b="1" dirty="0">
                <a:solidFill>
                  <a:srgbClr val="FFFF00"/>
                </a:solidFill>
                <a:latin typeface="Signika" pitchFamily="2" charset="0"/>
              </a:rPr>
              <a:t>Jonah had a ‘failure of heart’.  His heart was not aligned with God’s</a:t>
            </a:r>
          </a:p>
          <a:p>
            <a:r>
              <a:rPr lang="en-GB" sz="3200" dirty="0" smtClean="0">
                <a:solidFill>
                  <a:schemeClr val="bg1"/>
                </a:solidFill>
                <a:latin typeface="Signika" pitchFamily="2" charset="0"/>
              </a:rPr>
              <a:t>Jonah’s </a:t>
            </a:r>
            <a:r>
              <a:rPr lang="en-GB" sz="3200" dirty="0">
                <a:solidFill>
                  <a:schemeClr val="bg1"/>
                </a:solidFill>
                <a:latin typeface="Signika" pitchFamily="2" charset="0"/>
              </a:rPr>
              <a:t>misplaced anger does not change God’s </a:t>
            </a:r>
            <a:r>
              <a:rPr lang="en-GB" sz="3200" dirty="0" smtClean="0">
                <a:solidFill>
                  <a:schemeClr val="bg1"/>
                </a:solidFill>
                <a:latin typeface="Signika" pitchFamily="2" charset="0"/>
              </a:rPr>
              <a:t>plans.</a:t>
            </a:r>
            <a:endParaRPr lang="en-GB" sz="3200" dirty="0">
              <a:solidFill>
                <a:schemeClr val="bg1"/>
              </a:solidFill>
              <a:latin typeface="Signika" pitchFamily="2" charset="0"/>
            </a:endParaRPr>
          </a:p>
          <a:p>
            <a:r>
              <a:rPr lang="en-GB" sz="3200" dirty="0" smtClean="0">
                <a:solidFill>
                  <a:schemeClr val="bg1"/>
                </a:solidFill>
                <a:latin typeface="Signika" pitchFamily="2" charset="0"/>
              </a:rPr>
              <a:t>God’s </a:t>
            </a:r>
            <a:r>
              <a:rPr lang="en-GB" sz="3200" dirty="0">
                <a:solidFill>
                  <a:schemeClr val="bg1"/>
                </a:solidFill>
                <a:latin typeface="Signika" pitchFamily="2" charset="0"/>
              </a:rPr>
              <a:t>love reaches everyone – He leaves the 99 to go after the 1 that has gone astray (Matthew 18 and Luke </a:t>
            </a:r>
            <a:r>
              <a:rPr lang="en-GB" sz="3200" dirty="0" smtClean="0">
                <a:solidFill>
                  <a:schemeClr val="bg1"/>
                </a:solidFill>
                <a:latin typeface="Signika" pitchFamily="2" charset="0"/>
              </a:rPr>
              <a:t>15)</a:t>
            </a:r>
          </a:p>
          <a:p>
            <a:r>
              <a:rPr lang="en-GB" sz="3200" dirty="0" smtClean="0">
                <a:solidFill>
                  <a:schemeClr val="bg1"/>
                </a:solidFill>
                <a:latin typeface="Signika" pitchFamily="2" charset="0"/>
              </a:rPr>
              <a:t>Turn </a:t>
            </a:r>
            <a:r>
              <a:rPr lang="en-GB" sz="3200" dirty="0">
                <a:solidFill>
                  <a:schemeClr val="bg1"/>
                </a:solidFill>
                <a:latin typeface="Signika" pitchFamily="2" charset="0"/>
              </a:rPr>
              <a:t>away from being </a:t>
            </a:r>
            <a:r>
              <a:rPr lang="en-GB" sz="3200" dirty="0" err="1">
                <a:solidFill>
                  <a:schemeClr val="bg1"/>
                </a:solidFill>
                <a:latin typeface="Signika" pitchFamily="2" charset="0"/>
              </a:rPr>
              <a:t>self-centered</a:t>
            </a:r>
            <a:r>
              <a:rPr lang="en-GB" sz="3200" dirty="0">
                <a:solidFill>
                  <a:schemeClr val="bg1"/>
                </a:solidFill>
                <a:latin typeface="Signika" pitchFamily="2" charset="0"/>
              </a:rPr>
              <a:t> and become </a:t>
            </a:r>
            <a:r>
              <a:rPr lang="en-GB" sz="3200" dirty="0">
                <a:solidFill>
                  <a:srgbClr val="FFFF00"/>
                </a:solidFill>
                <a:latin typeface="Signika" pitchFamily="2" charset="0"/>
              </a:rPr>
              <a:t>GOD </a:t>
            </a:r>
            <a:r>
              <a:rPr lang="en-GB" sz="3200" dirty="0" smtClean="0">
                <a:solidFill>
                  <a:srgbClr val="FFFF00"/>
                </a:solidFill>
                <a:latin typeface="Signika" pitchFamily="2" charset="0"/>
              </a:rPr>
              <a:t>CENTERED</a:t>
            </a:r>
          </a:p>
          <a:p>
            <a:pPr marL="0" indent="0">
              <a:buNone/>
            </a:pPr>
            <a:r>
              <a:rPr lang="en-GB" sz="3200" dirty="0" smtClean="0">
                <a:solidFill>
                  <a:schemeClr val="bg1"/>
                </a:solidFill>
                <a:latin typeface="Signika" pitchFamily="2" charset="0"/>
              </a:rPr>
              <a:t>God </a:t>
            </a:r>
            <a:r>
              <a:rPr lang="en-GB" sz="3200" dirty="0">
                <a:solidFill>
                  <a:schemeClr val="bg1"/>
                </a:solidFill>
                <a:latin typeface="Signika" pitchFamily="2" charset="0"/>
              </a:rPr>
              <a:t>is our SOURCE:</a:t>
            </a:r>
          </a:p>
          <a:p>
            <a:pPr marL="0" indent="0">
              <a:buNone/>
            </a:pPr>
            <a:r>
              <a:rPr lang="en-GB" sz="3200" dirty="0">
                <a:solidFill>
                  <a:schemeClr val="bg1"/>
                </a:solidFill>
                <a:latin typeface="Signika" pitchFamily="2" charset="0"/>
              </a:rPr>
              <a:t>“I am the vine; you are the branches.  </a:t>
            </a:r>
            <a:r>
              <a:rPr lang="en-GB" sz="3200" b="1" dirty="0">
                <a:solidFill>
                  <a:srgbClr val="FFFF00"/>
                </a:solidFill>
                <a:latin typeface="Signika" pitchFamily="2" charset="0"/>
              </a:rPr>
              <a:t>If you remain in me and I in you, you will bear much fruit; apart from me you can do </a:t>
            </a:r>
            <a:r>
              <a:rPr lang="en-GB" sz="3200" b="1" dirty="0" err="1">
                <a:solidFill>
                  <a:srgbClr val="FFFF00"/>
                </a:solidFill>
                <a:latin typeface="Signika" pitchFamily="2" charset="0"/>
              </a:rPr>
              <a:t>nothing</a:t>
            </a:r>
            <a:r>
              <a:rPr lang="en-GB" sz="3200" dirty="0" err="1" smtClean="0">
                <a:solidFill>
                  <a:schemeClr val="bg1"/>
                </a:solidFill>
                <a:latin typeface="Signika" pitchFamily="2" charset="0"/>
              </a:rPr>
              <a:t>.”</a:t>
            </a:r>
            <a:r>
              <a:rPr lang="en-GB" sz="2400" dirty="0" err="1" smtClean="0">
                <a:solidFill>
                  <a:schemeClr val="bg1"/>
                </a:solidFill>
                <a:latin typeface="Signika" pitchFamily="2" charset="0"/>
              </a:rPr>
              <a:t>John</a:t>
            </a:r>
            <a:r>
              <a:rPr lang="en-GB" sz="2400" dirty="0" smtClean="0">
                <a:solidFill>
                  <a:schemeClr val="bg1"/>
                </a:solidFill>
                <a:latin typeface="Signika" pitchFamily="2" charset="0"/>
              </a:rPr>
              <a:t> </a:t>
            </a:r>
            <a:r>
              <a:rPr lang="en-GB" sz="2400" dirty="0">
                <a:solidFill>
                  <a:schemeClr val="bg1"/>
                </a:solidFill>
                <a:latin typeface="Signika" pitchFamily="2" charset="0"/>
              </a:rPr>
              <a:t>15: 5 NIV</a:t>
            </a:r>
          </a:p>
        </p:txBody>
      </p:sp>
    </p:spTree>
    <p:extLst>
      <p:ext uri="{BB962C8B-B14F-4D97-AF65-F5344CB8AC3E}">
        <p14:creationId xmlns:p14="http://schemas.microsoft.com/office/powerpoint/2010/main" val="3182964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5135DB-44E7-3955-52E3-7177841682E0}"/>
              </a:ext>
            </a:extLst>
          </p:cNvPr>
          <p:cNvSpPr txBox="1"/>
          <p:nvPr/>
        </p:nvSpPr>
        <p:spPr>
          <a:xfrm>
            <a:off x="587115" y="494675"/>
            <a:ext cx="11017770" cy="4524315"/>
          </a:xfrm>
          <a:prstGeom prst="rect">
            <a:avLst/>
          </a:prstGeom>
          <a:noFill/>
        </p:spPr>
        <p:txBody>
          <a:bodyPr wrap="square" rtlCol="0">
            <a:spAutoFit/>
          </a:bodyPr>
          <a:lstStyle/>
          <a:p>
            <a:r>
              <a:rPr lang="en-GB" sz="3200" dirty="0">
                <a:solidFill>
                  <a:schemeClr val="bg1">
                    <a:lumMod val="95000"/>
                  </a:schemeClr>
                </a:solidFill>
                <a:latin typeface="Signika" pitchFamily="2" charset="0"/>
              </a:rPr>
              <a:t>9 But God said to Jonah, “Do you have a right to be angry about the vine?”</a:t>
            </a:r>
          </a:p>
          <a:p>
            <a:r>
              <a:rPr lang="en-GB" sz="3200" dirty="0">
                <a:solidFill>
                  <a:schemeClr val="bg1">
                    <a:lumMod val="95000"/>
                  </a:schemeClr>
                </a:solidFill>
                <a:latin typeface="Signika" pitchFamily="2" charset="0"/>
              </a:rPr>
              <a:t>“I do,” he said. “ I am angry enough to die.”</a:t>
            </a:r>
          </a:p>
          <a:p>
            <a:r>
              <a:rPr lang="en-GB" sz="3200" dirty="0">
                <a:solidFill>
                  <a:schemeClr val="bg1">
                    <a:lumMod val="95000"/>
                  </a:schemeClr>
                </a:solidFill>
                <a:latin typeface="Signika" pitchFamily="2" charset="0"/>
              </a:rPr>
              <a:t>10 But the LORD said, “You have been concerned about this vine, though you did not tend it or make it grow.  It sprang up overnight and died overnight.  11  But </a:t>
            </a:r>
            <a:r>
              <a:rPr lang="en-GB" sz="3200" dirty="0" err="1">
                <a:solidFill>
                  <a:schemeClr val="bg1">
                    <a:lumMod val="95000"/>
                  </a:schemeClr>
                </a:solidFill>
                <a:latin typeface="Signika" pitchFamily="2" charset="0"/>
              </a:rPr>
              <a:t>Ninevah</a:t>
            </a:r>
            <a:r>
              <a:rPr lang="en-GB" sz="3200" dirty="0">
                <a:solidFill>
                  <a:schemeClr val="bg1">
                    <a:lumMod val="95000"/>
                  </a:schemeClr>
                </a:solidFill>
                <a:latin typeface="Signika" pitchFamily="2" charset="0"/>
              </a:rPr>
              <a:t> has more than a hundred and twenty thousand people who cannot tell their right hand from their left, and many cattle as well.  </a:t>
            </a:r>
            <a:r>
              <a:rPr lang="en-GB" sz="3200" dirty="0">
                <a:solidFill>
                  <a:srgbClr val="FFFF00"/>
                </a:solidFill>
                <a:latin typeface="Signika" pitchFamily="2" charset="0"/>
              </a:rPr>
              <a:t>Should I not be concerned about that great city?”</a:t>
            </a:r>
          </a:p>
        </p:txBody>
      </p:sp>
    </p:spTree>
    <p:extLst>
      <p:ext uri="{BB962C8B-B14F-4D97-AF65-F5344CB8AC3E}">
        <p14:creationId xmlns:p14="http://schemas.microsoft.com/office/powerpoint/2010/main" val="643006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9BC32-967D-4AF4-8F10-E29737106A18}"/>
              </a:ext>
            </a:extLst>
          </p:cNvPr>
          <p:cNvSpPr>
            <a:spLocks noGrp="1"/>
          </p:cNvSpPr>
          <p:nvPr>
            <p:ph idx="1"/>
          </p:nvPr>
        </p:nvSpPr>
        <p:spPr>
          <a:xfrm>
            <a:off x="444500" y="317500"/>
            <a:ext cx="11487670" cy="6293162"/>
          </a:xfrm>
        </p:spPr>
        <p:txBody>
          <a:bodyPr>
            <a:normAutofit/>
          </a:bodyPr>
          <a:lstStyle/>
          <a:p>
            <a:pPr marL="0" indent="0">
              <a:buNone/>
            </a:pPr>
            <a:r>
              <a:rPr lang="en-GB" sz="3200" b="1" u="sng" dirty="0">
                <a:solidFill>
                  <a:srgbClr val="FFFF00"/>
                </a:solidFill>
                <a:latin typeface="Signika" pitchFamily="2" charset="0"/>
              </a:rPr>
              <a:t>OUR GREAT COMMISSION</a:t>
            </a:r>
          </a:p>
          <a:p>
            <a:pPr marL="0" indent="0">
              <a:buNone/>
            </a:pPr>
            <a:r>
              <a:rPr lang="en-GB" sz="3200" dirty="0">
                <a:solidFill>
                  <a:schemeClr val="bg1"/>
                </a:solidFill>
                <a:latin typeface="Signika" pitchFamily="2" charset="0"/>
              </a:rPr>
              <a:t>God’s heart is to rescue </a:t>
            </a:r>
            <a:r>
              <a:rPr lang="en-GB" sz="3200" b="1" dirty="0">
                <a:solidFill>
                  <a:srgbClr val="FFFF00"/>
                </a:solidFill>
                <a:latin typeface="Signika" pitchFamily="2" charset="0"/>
              </a:rPr>
              <a:t>all people</a:t>
            </a:r>
          </a:p>
          <a:p>
            <a:pPr marL="0" indent="0">
              <a:buNone/>
            </a:pPr>
            <a:r>
              <a:rPr lang="en-GB" sz="3200" dirty="0">
                <a:solidFill>
                  <a:schemeClr val="bg1"/>
                </a:solidFill>
                <a:latin typeface="Signika" pitchFamily="2" charset="0"/>
              </a:rPr>
              <a:t>Do we put up barriers towards people who are racially and religiously different from us?</a:t>
            </a:r>
          </a:p>
          <a:p>
            <a:pPr marL="0" indent="0">
              <a:buNone/>
            </a:pPr>
            <a:endParaRPr lang="en-GB" sz="3200" b="1" dirty="0">
              <a:solidFill>
                <a:srgbClr val="FFFF00"/>
              </a:solidFill>
              <a:latin typeface="Signika" pitchFamily="2" charset="0"/>
            </a:endParaRPr>
          </a:p>
          <a:p>
            <a:pPr marL="0" indent="0">
              <a:buNone/>
            </a:pPr>
            <a:r>
              <a:rPr lang="en-GB" sz="3200" b="1" dirty="0">
                <a:solidFill>
                  <a:srgbClr val="FFFF00"/>
                </a:solidFill>
                <a:latin typeface="Signika" pitchFamily="2" charset="0"/>
              </a:rPr>
              <a:t>God’s master plan through His Church</a:t>
            </a:r>
          </a:p>
          <a:p>
            <a:pPr marL="0" indent="0">
              <a:buNone/>
            </a:pPr>
            <a:r>
              <a:rPr lang="en-US" sz="3200" dirty="0">
                <a:solidFill>
                  <a:schemeClr val="bg1"/>
                </a:solidFill>
                <a:latin typeface="Signika" pitchFamily="2" charset="0"/>
              </a:rPr>
              <a:t>18 Then Jesus came to them and said, “All authority in heaven and on earth has been given to me. 19 Therefore go and make disciples of all nations, baptizing them in the name of the Father and of the Son and of the Holy Spirit, 20 and teaching them to obey everything I have commanded you. And surely I am with you always, to the very end of the age.” ( Matthew 28: 18-20 NIV)</a:t>
            </a:r>
            <a:endParaRPr lang="en-GB" sz="3200" dirty="0">
              <a:solidFill>
                <a:schemeClr val="bg1"/>
              </a:solidFill>
              <a:latin typeface="Signika" pitchFamily="2" charset="0"/>
            </a:endParaRPr>
          </a:p>
        </p:txBody>
      </p:sp>
    </p:spTree>
    <p:extLst>
      <p:ext uri="{BB962C8B-B14F-4D97-AF65-F5344CB8AC3E}">
        <p14:creationId xmlns:p14="http://schemas.microsoft.com/office/powerpoint/2010/main" val="395389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9BC32-967D-4AF4-8F10-E29737106A18}"/>
              </a:ext>
            </a:extLst>
          </p:cNvPr>
          <p:cNvSpPr>
            <a:spLocks noGrp="1"/>
          </p:cNvSpPr>
          <p:nvPr>
            <p:ph idx="1"/>
          </p:nvPr>
        </p:nvSpPr>
        <p:spPr>
          <a:xfrm>
            <a:off x="444500" y="317500"/>
            <a:ext cx="11487670" cy="6293162"/>
          </a:xfrm>
        </p:spPr>
        <p:txBody>
          <a:bodyPr>
            <a:normAutofit/>
          </a:bodyPr>
          <a:lstStyle/>
          <a:p>
            <a:pPr marL="0" indent="0">
              <a:buNone/>
            </a:pPr>
            <a:r>
              <a:rPr lang="en-GB" sz="3200" b="1" u="sng" dirty="0">
                <a:solidFill>
                  <a:srgbClr val="FFFF00"/>
                </a:solidFill>
                <a:latin typeface="Signika" pitchFamily="2" charset="0"/>
              </a:rPr>
              <a:t>OUR GREAT COMMISSION</a:t>
            </a:r>
          </a:p>
          <a:p>
            <a:pPr marL="0" indent="0">
              <a:buNone/>
            </a:pPr>
            <a:r>
              <a:rPr lang="en-GB" sz="3200" dirty="0">
                <a:solidFill>
                  <a:schemeClr val="bg1"/>
                </a:solidFill>
                <a:latin typeface="Signika" pitchFamily="2" charset="0"/>
              </a:rPr>
              <a:t>‘God had brought Jonah to </a:t>
            </a:r>
            <a:r>
              <a:rPr lang="en-GB" sz="3200" dirty="0" err="1">
                <a:solidFill>
                  <a:schemeClr val="bg1"/>
                </a:solidFill>
                <a:latin typeface="Signika" pitchFamily="2" charset="0"/>
              </a:rPr>
              <a:t>Ninevah</a:t>
            </a:r>
            <a:r>
              <a:rPr lang="en-GB" sz="3200" dirty="0">
                <a:solidFill>
                  <a:schemeClr val="bg1"/>
                </a:solidFill>
                <a:latin typeface="Signika" pitchFamily="2" charset="0"/>
              </a:rPr>
              <a:t> to give him an experience of amazing grace.  The tables are turned; it is no longer Jonah preaching to the people of </a:t>
            </a:r>
            <a:r>
              <a:rPr lang="en-GB" sz="3200" dirty="0" err="1">
                <a:solidFill>
                  <a:schemeClr val="bg1"/>
                </a:solidFill>
                <a:latin typeface="Signika" pitchFamily="2" charset="0"/>
              </a:rPr>
              <a:t>Ninevah</a:t>
            </a:r>
            <a:r>
              <a:rPr lang="en-GB" sz="3200" dirty="0">
                <a:solidFill>
                  <a:schemeClr val="bg1"/>
                </a:solidFill>
                <a:latin typeface="Signika" pitchFamily="2" charset="0"/>
              </a:rPr>
              <a:t>, but the people of </a:t>
            </a:r>
            <a:r>
              <a:rPr lang="en-GB" sz="3200" dirty="0" err="1">
                <a:solidFill>
                  <a:schemeClr val="bg1"/>
                </a:solidFill>
                <a:latin typeface="Signika" pitchFamily="2" charset="0"/>
              </a:rPr>
              <a:t>Ninevah</a:t>
            </a:r>
            <a:r>
              <a:rPr lang="en-GB" sz="3200" dirty="0">
                <a:solidFill>
                  <a:schemeClr val="bg1"/>
                </a:solidFill>
                <a:latin typeface="Signika" pitchFamily="2" charset="0"/>
              </a:rPr>
              <a:t> preaching to Jonah, inviting him into a vocation far beyond anything he had supposed.’   </a:t>
            </a:r>
            <a:r>
              <a:rPr lang="en-GB" sz="2400" dirty="0">
                <a:solidFill>
                  <a:schemeClr val="bg1"/>
                </a:solidFill>
                <a:latin typeface="Signika" pitchFamily="2" charset="0"/>
              </a:rPr>
              <a:t>Eugene Peterson</a:t>
            </a:r>
          </a:p>
          <a:p>
            <a:pPr marL="0" indent="0">
              <a:buNone/>
            </a:pPr>
            <a:endParaRPr lang="en-GB" sz="2400" dirty="0">
              <a:solidFill>
                <a:schemeClr val="bg1"/>
              </a:solidFill>
              <a:latin typeface="Signika" pitchFamily="2" charset="0"/>
            </a:endParaRPr>
          </a:p>
          <a:p>
            <a:pPr marL="0" indent="0">
              <a:buNone/>
            </a:pPr>
            <a:r>
              <a:rPr lang="en-GB" sz="3200" dirty="0">
                <a:solidFill>
                  <a:srgbClr val="FFFF00"/>
                </a:solidFill>
                <a:latin typeface="Signika" pitchFamily="2" charset="0"/>
              </a:rPr>
              <a:t>Today God brings us to Redeemer so that we can lift up the name of Jesus and worship Him for His saving grace, but He calls us beyond this hall to our city, this nation and the nations of the world to declare salvation through Jesus Christ and be part of a vocation far beyond anything we have ever dreamed.</a:t>
            </a:r>
          </a:p>
        </p:txBody>
      </p:sp>
    </p:spTree>
    <p:extLst>
      <p:ext uri="{BB962C8B-B14F-4D97-AF65-F5344CB8AC3E}">
        <p14:creationId xmlns:p14="http://schemas.microsoft.com/office/powerpoint/2010/main" val="104700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7FE256-91A7-E04E-97B1-231CD376EF02}"/>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0891555-7D02-1345-9378-09ECE9BE01FB}"/>
              </a:ext>
            </a:extLst>
          </p:cNvPr>
          <p:cNvSpPr txBox="1"/>
          <p:nvPr/>
        </p:nvSpPr>
        <p:spPr>
          <a:xfrm>
            <a:off x="2569164" y="2839747"/>
            <a:ext cx="7053672" cy="830997"/>
          </a:xfrm>
          <a:prstGeom prst="rect">
            <a:avLst/>
          </a:prstGeom>
          <a:noFill/>
        </p:spPr>
        <p:txBody>
          <a:bodyPr wrap="square" rtlCol="0">
            <a:spAutoFit/>
          </a:bodyPr>
          <a:lstStyle/>
          <a:p>
            <a:pPr algn="ctr"/>
            <a:r>
              <a:rPr lang="en-GB" sz="4800" b="1" dirty="0">
                <a:solidFill>
                  <a:schemeClr val="bg1"/>
                </a:solidFill>
                <a:latin typeface="Signika" pitchFamily="2" charset="77"/>
              </a:rPr>
              <a:t>GOD’S LOVE AND OURS</a:t>
            </a:r>
          </a:p>
        </p:txBody>
      </p:sp>
    </p:spTree>
    <p:extLst>
      <p:ext uri="{BB962C8B-B14F-4D97-AF65-F5344CB8AC3E}">
        <p14:creationId xmlns:p14="http://schemas.microsoft.com/office/powerpoint/2010/main" val="423310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786452-997C-FE83-8FFC-E52C20F61024}"/>
              </a:ext>
            </a:extLst>
          </p:cNvPr>
          <p:cNvPicPr>
            <a:picLocks noChangeAspect="1"/>
          </p:cNvPicPr>
          <p:nvPr/>
        </p:nvPicPr>
        <p:blipFill>
          <a:blip r:embed="rId2"/>
          <a:stretch>
            <a:fillRect/>
          </a:stretch>
        </p:blipFill>
        <p:spPr>
          <a:xfrm>
            <a:off x="1573967" y="1161489"/>
            <a:ext cx="8904158" cy="4986328"/>
          </a:xfrm>
          <a:prstGeom prst="rect">
            <a:avLst/>
          </a:prstGeom>
        </p:spPr>
      </p:pic>
      <p:sp>
        <p:nvSpPr>
          <p:cNvPr id="5" name="TextBox 4">
            <a:extLst>
              <a:ext uri="{FF2B5EF4-FFF2-40B4-BE49-F238E27FC236}">
                <a16:creationId xmlns:a16="http://schemas.microsoft.com/office/drawing/2014/main" id="{60A5E96B-625E-D760-6FA6-D5CE2475422A}"/>
              </a:ext>
            </a:extLst>
          </p:cNvPr>
          <p:cNvSpPr txBox="1"/>
          <p:nvPr/>
        </p:nvSpPr>
        <p:spPr>
          <a:xfrm>
            <a:off x="2461846" y="149079"/>
            <a:ext cx="6963508" cy="1107996"/>
          </a:xfrm>
          <a:prstGeom prst="rect">
            <a:avLst/>
          </a:prstGeom>
          <a:noFill/>
        </p:spPr>
        <p:txBody>
          <a:bodyPr wrap="square" rtlCol="0">
            <a:spAutoFit/>
          </a:bodyPr>
          <a:lstStyle/>
          <a:p>
            <a:pPr algn="ctr"/>
            <a:r>
              <a:rPr lang="en-GB" sz="6600" dirty="0">
                <a:solidFill>
                  <a:schemeClr val="bg1"/>
                </a:solidFill>
                <a:latin typeface="Signika" pitchFamily="2" charset="0"/>
              </a:rPr>
              <a:t>Oh JONAH!!!</a:t>
            </a:r>
          </a:p>
        </p:txBody>
      </p:sp>
    </p:spTree>
    <p:extLst>
      <p:ext uri="{BB962C8B-B14F-4D97-AF65-F5344CB8AC3E}">
        <p14:creationId xmlns:p14="http://schemas.microsoft.com/office/powerpoint/2010/main" val="242272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B4B83FC2-9ECF-A9AC-DAF2-9F3F3C4755D4}"/>
              </a:ext>
            </a:extLst>
          </p:cNvPr>
          <p:cNvPicPr>
            <a:picLocks noGrp="1" noChangeAspect="1"/>
          </p:cNvPicPr>
          <p:nvPr>
            <p:ph idx="1"/>
          </p:nvPr>
        </p:nvPicPr>
        <p:blipFill rotWithShape="1">
          <a:blip r:embed="rId3"/>
          <a:srcRect l="21344" t="30653" r="24710" b="16494"/>
          <a:stretch/>
        </p:blipFill>
        <p:spPr>
          <a:xfrm>
            <a:off x="2743199" y="2133600"/>
            <a:ext cx="5963479" cy="3286539"/>
          </a:xfrm>
          <a:prstGeom prst="rect">
            <a:avLst/>
          </a:prstGeom>
        </p:spPr>
      </p:pic>
      <p:sp>
        <p:nvSpPr>
          <p:cNvPr id="3" name="TextBox 2">
            <a:extLst>
              <a:ext uri="{FF2B5EF4-FFF2-40B4-BE49-F238E27FC236}">
                <a16:creationId xmlns:a16="http://schemas.microsoft.com/office/drawing/2014/main" id="{60A5E96B-625E-D760-6FA6-D5CE2475422A}"/>
              </a:ext>
            </a:extLst>
          </p:cNvPr>
          <p:cNvSpPr txBox="1"/>
          <p:nvPr/>
        </p:nvSpPr>
        <p:spPr>
          <a:xfrm>
            <a:off x="2243184" y="703077"/>
            <a:ext cx="6963508" cy="1107996"/>
          </a:xfrm>
          <a:prstGeom prst="rect">
            <a:avLst/>
          </a:prstGeom>
          <a:noFill/>
        </p:spPr>
        <p:txBody>
          <a:bodyPr wrap="square" rtlCol="0">
            <a:spAutoFit/>
          </a:bodyPr>
          <a:lstStyle/>
          <a:p>
            <a:pPr algn="ctr"/>
            <a:r>
              <a:rPr lang="en-GB" sz="6600" dirty="0" smtClean="0">
                <a:solidFill>
                  <a:schemeClr val="bg1"/>
                </a:solidFill>
                <a:latin typeface="Signika" pitchFamily="2" charset="0"/>
              </a:rPr>
              <a:t>Go </a:t>
            </a:r>
            <a:r>
              <a:rPr lang="en-GB" sz="6600" dirty="0">
                <a:solidFill>
                  <a:schemeClr val="bg1"/>
                </a:solidFill>
                <a:latin typeface="Signika" pitchFamily="2" charset="0"/>
              </a:rPr>
              <a:t>JONAH!!!</a:t>
            </a:r>
          </a:p>
        </p:txBody>
      </p:sp>
    </p:spTree>
    <p:extLst>
      <p:ext uri="{BB962C8B-B14F-4D97-AF65-F5344CB8AC3E}">
        <p14:creationId xmlns:p14="http://schemas.microsoft.com/office/powerpoint/2010/main" val="175551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BE803DFC-3D8E-1E25-9AF5-E04D85A41BFE}"/>
              </a:ext>
            </a:extLst>
          </p:cNvPr>
          <p:cNvPicPr>
            <a:picLocks noGrp="1" noChangeAspect="1"/>
          </p:cNvPicPr>
          <p:nvPr>
            <p:ph idx="1"/>
          </p:nvPr>
        </p:nvPicPr>
        <p:blipFill>
          <a:blip r:embed="rId3"/>
          <a:stretch>
            <a:fillRect/>
          </a:stretch>
        </p:blipFill>
        <p:spPr>
          <a:xfrm>
            <a:off x="2261062" y="-46993"/>
            <a:ext cx="7527515" cy="6877805"/>
          </a:xfrm>
          <a:prstGeom prst="rect">
            <a:avLst/>
          </a:prstGeom>
        </p:spPr>
      </p:pic>
    </p:spTree>
    <p:extLst>
      <p:ext uri="{BB962C8B-B14F-4D97-AF65-F5344CB8AC3E}">
        <p14:creationId xmlns:p14="http://schemas.microsoft.com/office/powerpoint/2010/main" val="77385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B4B83FC2-9ECF-A9AC-DAF2-9F3F3C4755D4}"/>
              </a:ext>
            </a:extLst>
          </p:cNvPr>
          <p:cNvPicPr>
            <a:picLocks noGrp="1" noChangeAspect="1"/>
          </p:cNvPicPr>
          <p:nvPr>
            <p:ph idx="1"/>
          </p:nvPr>
        </p:nvPicPr>
        <p:blipFill rotWithShape="1">
          <a:blip r:embed="rId3"/>
          <a:srcRect l="21344" t="30653" r="24710" b="16494"/>
          <a:stretch/>
        </p:blipFill>
        <p:spPr>
          <a:xfrm>
            <a:off x="2743199" y="2133600"/>
            <a:ext cx="5963479" cy="3286539"/>
          </a:xfrm>
          <a:prstGeom prst="rect">
            <a:avLst/>
          </a:prstGeom>
        </p:spPr>
      </p:pic>
      <p:sp>
        <p:nvSpPr>
          <p:cNvPr id="3" name="TextBox 2">
            <a:extLst>
              <a:ext uri="{FF2B5EF4-FFF2-40B4-BE49-F238E27FC236}">
                <a16:creationId xmlns:a16="http://schemas.microsoft.com/office/drawing/2014/main" id="{60A5E96B-625E-D760-6FA6-D5CE2475422A}"/>
              </a:ext>
            </a:extLst>
          </p:cNvPr>
          <p:cNvSpPr txBox="1"/>
          <p:nvPr/>
        </p:nvSpPr>
        <p:spPr>
          <a:xfrm>
            <a:off x="2243184" y="703077"/>
            <a:ext cx="6963508" cy="1107996"/>
          </a:xfrm>
          <a:prstGeom prst="rect">
            <a:avLst/>
          </a:prstGeom>
          <a:noFill/>
        </p:spPr>
        <p:txBody>
          <a:bodyPr wrap="square" rtlCol="0">
            <a:spAutoFit/>
          </a:bodyPr>
          <a:lstStyle/>
          <a:p>
            <a:pPr algn="ctr"/>
            <a:r>
              <a:rPr lang="en-GB" sz="6600" dirty="0" smtClean="0">
                <a:solidFill>
                  <a:schemeClr val="bg1"/>
                </a:solidFill>
                <a:latin typeface="Signika" pitchFamily="2" charset="0"/>
              </a:rPr>
              <a:t>Go </a:t>
            </a:r>
            <a:r>
              <a:rPr lang="en-GB" sz="6600" dirty="0">
                <a:solidFill>
                  <a:schemeClr val="bg1"/>
                </a:solidFill>
                <a:latin typeface="Signika" pitchFamily="2" charset="0"/>
              </a:rPr>
              <a:t>JONAH!!!</a:t>
            </a:r>
          </a:p>
        </p:txBody>
      </p:sp>
    </p:spTree>
    <p:extLst>
      <p:ext uri="{BB962C8B-B14F-4D97-AF65-F5344CB8AC3E}">
        <p14:creationId xmlns:p14="http://schemas.microsoft.com/office/powerpoint/2010/main" val="1678275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B4B83FC2-9ECF-A9AC-DAF2-9F3F3C4755D4}"/>
              </a:ext>
            </a:extLst>
          </p:cNvPr>
          <p:cNvPicPr>
            <a:picLocks noGrp="1" noChangeAspect="1"/>
          </p:cNvPicPr>
          <p:nvPr>
            <p:ph idx="1"/>
          </p:nvPr>
        </p:nvPicPr>
        <p:blipFill rotWithShape="1">
          <a:blip r:embed="rId3"/>
          <a:srcRect l="21344" t="30653" r="24710" b="16494"/>
          <a:stretch/>
        </p:blipFill>
        <p:spPr>
          <a:xfrm>
            <a:off x="2743199" y="2133600"/>
            <a:ext cx="5963479" cy="3286539"/>
          </a:xfrm>
          <a:prstGeom prst="rect">
            <a:avLst/>
          </a:prstGeom>
        </p:spPr>
      </p:pic>
      <p:sp>
        <p:nvSpPr>
          <p:cNvPr id="3" name="TextBox 2">
            <a:extLst>
              <a:ext uri="{FF2B5EF4-FFF2-40B4-BE49-F238E27FC236}">
                <a16:creationId xmlns:a16="http://schemas.microsoft.com/office/drawing/2014/main" id="{60A5E96B-625E-D760-6FA6-D5CE2475422A}"/>
              </a:ext>
            </a:extLst>
          </p:cNvPr>
          <p:cNvSpPr txBox="1"/>
          <p:nvPr/>
        </p:nvSpPr>
        <p:spPr>
          <a:xfrm>
            <a:off x="2243184" y="703077"/>
            <a:ext cx="6963508" cy="1107996"/>
          </a:xfrm>
          <a:prstGeom prst="rect">
            <a:avLst/>
          </a:prstGeom>
          <a:noFill/>
        </p:spPr>
        <p:txBody>
          <a:bodyPr wrap="square" rtlCol="0">
            <a:spAutoFit/>
          </a:bodyPr>
          <a:lstStyle/>
          <a:p>
            <a:pPr algn="ctr"/>
            <a:r>
              <a:rPr lang="en-GB" sz="6600" dirty="0" smtClean="0">
                <a:solidFill>
                  <a:schemeClr val="bg1"/>
                </a:solidFill>
                <a:latin typeface="Signika" pitchFamily="2" charset="0"/>
              </a:rPr>
              <a:t>Go </a:t>
            </a:r>
            <a:r>
              <a:rPr lang="en-GB" sz="6600" dirty="0">
                <a:solidFill>
                  <a:schemeClr val="bg1"/>
                </a:solidFill>
                <a:latin typeface="Signika" pitchFamily="2" charset="0"/>
              </a:rPr>
              <a:t>JONAH!!!</a:t>
            </a:r>
          </a:p>
        </p:txBody>
      </p:sp>
    </p:spTree>
    <p:extLst>
      <p:ext uri="{BB962C8B-B14F-4D97-AF65-F5344CB8AC3E}">
        <p14:creationId xmlns:p14="http://schemas.microsoft.com/office/powerpoint/2010/main" val="13378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B4B83FC2-9ECF-A9AC-DAF2-9F3F3C4755D4}"/>
              </a:ext>
            </a:extLst>
          </p:cNvPr>
          <p:cNvPicPr>
            <a:picLocks noGrp="1" noChangeAspect="1"/>
          </p:cNvPicPr>
          <p:nvPr>
            <p:ph idx="1"/>
          </p:nvPr>
        </p:nvPicPr>
        <p:blipFill rotWithShape="1">
          <a:blip r:embed="rId3"/>
          <a:srcRect l="21460" t="30742" r="24400" b="16395"/>
          <a:stretch/>
        </p:blipFill>
        <p:spPr>
          <a:xfrm>
            <a:off x="3339548" y="3193774"/>
            <a:ext cx="4982817" cy="2398643"/>
          </a:xfrm>
          <a:prstGeom prst="rect">
            <a:avLst/>
          </a:prstGeom>
        </p:spPr>
      </p:pic>
      <p:sp>
        <p:nvSpPr>
          <p:cNvPr id="5" name="TextBox 4">
            <a:extLst>
              <a:ext uri="{FF2B5EF4-FFF2-40B4-BE49-F238E27FC236}">
                <a16:creationId xmlns:a16="http://schemas.microsoft.com/office/drawing/2014/main" id="{CD49D230-D835-41EB-3844-75BCD61C5B78}"/>
              </a:ext>
            </a:extLst>
          </p:cNvPr>
          <p:cNvSpPr txBox="1"/>
          <p:nvPr/>
        </p:nvSpPr>
        <p:spPr>
          <a:xfrm>
            <a:off x="649357" y="425631"/>
            <a:ext cx="11092069" cy="1323439"/>
          </a:xfrm>
          <a:prstGeom prst="rect">
            <a:avLst/>
          </a:prstGeom>
          <a:noFill/>
        </p:spPr>
        <p:txBody>
          <a:bodyPr wrap="square" rtlCol="0">
            <a:spAutoFit/>
          </a:bodyPr>
          <a:lstStyle/>
          <a:p>
            <a:pPr algn="ctr"/>
            <a:r>
              <a:rPr lang="en-GB" sz="4000" b="1" dirty="0">
                <a:solidFill>
                  <a:srgbClr val="FFFF00"/>
                </a:solidFill>
                <a:latin typeface="Signika" pitchFamily="2" charset="0"/>
              </a:rPr>
              <a:t>GOD YOU ARE AMAZING! </a:t>
            </a:r>
          </a:p>
          <a:p>
            <a:pPr algn="ctr"/>
            <a:r>
              <a:rPr lang="en-GB" sz="4000" b="1" dirty="0">
                <a:solidFill>
                  <a:schemeClr val="bg1"/>
                </a:solidFill>
                <a:latin typeface="Signika" pitchFamily="2" charset="0"/>
              </a:rPr>
              <a:t>WELLDONE JONAH – MISSION COMPLETE!</a:t>
            </a:r>
          </a:p>
        </p:txBody>
      </p:sp>
      <p:sp>
        <p:nvSpPr>
          <p:cNvPr id="4" name="TextBox 3">
            <a:extLst>
              <a:ext uri="{FF2B5EF4-FFF2-40B4-BE49-F238E27FC236}">
                <a16:creationId xmlns:a16="http://schemas.microsoft.com/office/drawing/2014/main" id="{60A5E96B-625E-D760-6FA6-D5CE2475422A}"/>
              </a:ext>
            </a:extLst>
          </p:cNvPr>
          <p:cNvSpPr txBox="1"/>
          <p:nvPr/>
        </p:nvSpPr>
        <p:spPr>
          <a:xfrm>
            <a:off x="2243184" y="2085778"/>
            <a:ext cx="6963508" cy="830997"/>
          </a:xfrm>
          <a:prstGeom prst="rect">
            <a:avLst/>
          </a:prstGeom>
          <a:noFill/>
        </p:spPr>
        <p:txBody>
          <a:bodyPr wrap="square" rtlCol="0">
            <a:spAutoFit/>
          </a:bodyPr>
          <a:lstStyle/>
          <a:p>
            <a:pPr algn="ctr"/>
            <a:r>
              <a:rPr lang="en-GB" sz="4800" dirty="0" smtClean="0">
                <a:solidFill>
                  <a:schemeClr val="bg1"/>
                </a:solidFill>
                <a:latin typeface="Signika" pitchFamily="2" charset="0"/>
              </a:rPr>
              <a:t>Go </a:t>
            </a:r>
            <a:r>
              <a:rPr lang="en-GB" sz="4800" dirty="0">
                <a:solidFill>
                  <a:schemeClr val="bg1"/>
                </a:solidFill>
                <a:latin typeface="Signika" pitchFamily="2" charset="0"/>
              </a:rPr>
              <a:t>JONAH!!!</a:t>
            </a:r>
          </a:p>
        </p:txBody>
      </p:sp>
    </p:spTree>
    <p:extLst>
      <p:ext uri="{BB962C8B-B14F-4D97-AF65-F5344CB8AC3E}">
        <p14:creationId xmlns:p14="http://schemas.microsoft.com/office/powerpoint/2010/main" val="1823218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786452-997C-FE83-8FFC-E52C20F61024}"/>
              </a:ext>
            </a:extLst>
          </p:cNvPr>
          <p:cNvPicPr>
            <a:picLocks noChangeAspect="1"/>
          </p:cNvPicPr>
          <p:nvPr/>
        </p:nvPicPr>
        <p:blipFill>
          <a:blip r:embed="rId2"/>
          <a:stretch>
            <a:fillRect/>
          </a:stretch>
        </p:blipFill>
        <p:spPr>
          <a:xfrm>
            <a:off x="1499017" y="1208397"/>
            <a:ext cx="9548734" cy="5347290"/>
          </a:xfrm>
          <a:prstGeom prst="rect">
            <a:avLst/>
          </a:prstGeom>
        </p:spPr>
      </p:pic>
      <p:sp>
        <p:nvSpPr>
          <p:cNvPr id="5" name="TextBox 4">
            <a:extLst>
              <a:ext uri="{FF2B5EF4-FFF2-40B4-BE49-F238E27FC236}">
                <a16:creationId xmlns:a16="http://schemas.microsoft.com/office/drawing/2014/main" id="{60A5E96B-625E-D760-6FA6-D5CE2475422A}"/>
              </a:ext>
            </a:extLst>
          </p:cNvPr>
          <p:cNvSpPr txBox="1"/>
          <p:nvPr/>
        </p:nvSpPr>
        <p:spPr>
          <a:xfrm>
            <a:off x="2614246" y="177522"/>
            <a:ext cx="6963508" cy="1107996"/>
          </a:xfrm>
          <a:prstGeom prst="rect">
            <a:avLst/>
          </a:prstGeom>
          <a:noFill/>
        </p:spPr>
        <p:txBody>
          <a:bodyPr wrap="square" rtlCol="0">
            <a:spAutoFit/>
          </a:bodyPr>
          <a:lstStyle/>
          <a:p>
            <a:pPr algn="ctr"/>
            <a:r>
              <a:rPr lang="en-GB" sz="6600" dirty="0">
                <a:solidFill>
                  <a:schemeClr val="bg1"/>
                </a:solidFill>
                <a:latin typeface="Signika" pitchFamily="2" charset="0"/>
              </a:rPr>
              <a:t>Oh JONAH!!!</a:t>
            </a:r>
          </a:p>
        </p:txBody>
      </p:sp>
    </p:spTree>
    <p:extLst>
      <p:ext uri="{BB962C8B-B14F-4D97-AF65-F5344CB8AC3E}">
        <p14:creationId xmlns:p14="http://schemas.microsoft.com/office/powerpoint/2010/main" val="454975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0462E88-6AD7-7449-1C4A-757B248E9605}"/>
              </a:ext>
            </a:extLst>
          </p:cNvPr>
          <p:cNvSpPr>
            <a:spLocks noGrp="1"/>
          </p:cNvSpPr>
          <p:nvPr>
            <p:ph idx="1"/>
          </p:nvPr>
        </p:nvSpPr>
        <p:spPr>
          <a:xfrm>
            <a:off x="658318" y="185531"/>
            <a:ext cx="10659256" cy="6393305"/>
          </a:xfrm>
        </p:spPr>
        <p:txBody>
          <a:bodyPr>
            <a:noAutofit/>
          </a:bodyPr>
          <a:lstStyle/>
          <a:p>
            <a:pPr marL="0" indent="0">
              <a:buNone/>
            </a:pPr>
            <a:r>
              <a:rPr lang="en-US" sz="3200" b="1" u="sng" dirty="0">
                <a:solidFill>
                  <a:schemeClr val="bg1"/>
                </a:solidFill>
                <a:latin typeface="Signika" pitchFamily="2" charset="0"/>
              </a:rPr>
              <a:t>Jonah’s Anger at the Lord’s Compassion</a:t>
            </a:r>
          </a:p>
          <a:p>
            <a:pPr marL="0" indent="0">
              <a:buNone/>
            </a:pPr>
            <a:r>
              <a:rPr lang="en-US" sz="3200" dirty="0">
                <a:solidFill>
                  <a:schemeClr val="bg1"/>
                </a:solidFill>
                <a:latin typeface="Signika" pitchFamily="2" charset="0"/>
              </a:rPr>
              <a:t/>
            </a:r>
            <a:br>
              <a:rPr lang="en-US" sz="3200" dirty="0">
                <a:solidFill>
                  <a:schemeClr val="bg1"/>
                </a:solidFill>
                <a:latin typeface="Signika" pitchFamily="2" charset="0"/>
              </a:rPr>
            </a:br>
            <a:r>
              <a:rPr lang="en-US" sz="3200" dirty="0">
                <a:solidFill>
                  <a:schemeClr val="bg1"/>
                </a:solidFill>
                <a:latin typeface="Signika" pitchFamily="2" charset="0"/>
              </a:rPr>
              <a:t>4  Verse 1 - But Jonah was greatly displeased and </a:t>
            </a:r>
            <a:r>
              <a:rPr lang="en-US" sz="3200" dirty="0">
                <a:solidFill>
                  <a:srgbClr val="FFFF00"/>
                </a:solidFill>
                <a:latin typeface="Signika" pitchFamily="2" charset="0"/>
              </a:rPr>
              <a:t>became angry</a:t>
            </a:r>
            <a:r>
              <a:rPr lang="en-US" sz="3200" dirty="0">
                <a:solidFill>
                  <a:schemeClr val="bg1"/>
                </a:solidFill>
                <a:latin typeface="Signika" pitchFamily="2" charset="0"/>
              </a:rPr>
              <a:t>. 2 He prayed to the Lord, “O LORD, is this not what I said when I was still at home? That is why I was so quick to flee to Tarshish.  I knew that you are </a:t>
            </a:r>
            <a:r>
              <a:rPr lang="en-US" sz="3200" dirty="0">
                <a:solidFill>
                  <a:srgbClr val="FFFF00"/>
                </a:solidFill>
                <a:latin typeface="Signika" pitchFamily="2" charset="0"/>
              </a:rPr>
              <a:t>a gracious and compassionate God, slow to anger and abounding in love, a God who relents from sending calamity</a:t>
            </a:r>
            <a:r>
              <a:rPr lang="en-US" sz="3200" dirty="0">
                <a:solidFill>
                  <a:schemeClr val="bg1"/>
                </a:solidFill>
                <a:latin typeface="Signika" pitchFamily="2" charset="0"/>
              </a:rPr>
              <a:t>. 3 Now, O LORD, take away my life, for it is better for me to die than to live.”</a:t>
            </a:r>
          </a:p>
          <a:p>
            <a:pPr marL="0" indent="0">
              <a:buNone/>
            </a:pPr>
            <a:r>
              <a:rPr lang="en-US" sz="3200" dirty="0">
                <a:solidFill>
                  <a:schemeClr val="bg1"/>
                </a:solidFill>
                <a:latin typeface="Signika" pitchFamily="2" charset="0"/>
              </a:rPr>
              <a:t>4 But the LORD replied, </a:t>
            </a:r>
          </a:p>
          <a:p>
            <a:pPr marL="0" indent="0">
              <a:buNone/>
            </a:pPr>
            <a:r>
              <a:rPr lang="en-US" sz="3200" dirty="0">
                <a:solidFill>
                  <a:schemeClr val="bg1"/>
                </a:solidFill>
                <a:latin typeface="Signika" pitchFamily="2" charset="0"/>
              </a:rPr>
              <a:t>“Have you any right to be angry?”</a:t>
            </a:r>
          </a:p>
        </p:txBody>
      </p:sp>
    </p:spTree>
    <p:extLst>
      <p:ext uri="{BB962C8B-B14F-4D97-AF65-F5344CB8AC3E}">
        <p14:creationId xmlns:p14="http://schemas.microsoft.com/office/powerpoint/2010/main" val="4196888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769</Words>
  <Application>Microsoft Office PowerPoint</Application>
  <PresentationFormat>Widescreen</PresentationFormat>
  <Paragraphs>56</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Signika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cp:lastModifiedBy>
  <cp:revision>31</cp:revision>
  <dcterms:created xsi:type="dcterms:W3CDTF">2023-01-23T15:49:53Z</dcterms:created>
  <dcterms:modified xsi:type="dcterms:W3CDTF">2023-03-29T15:25:19Z</dcterms:modified>
</cp:coreProperties>
</file>