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62" r:id="rId6"/>
    <p:sldId id="263" r:id="rId7"/>
    <p:sldId id="264" r:id="rId8"/>
    <p:sldId id="266" r:id="rId9"/>
    <p:sldId id="265" r:id="rId10"/>
    <p:sldId id="267"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4BD0-82CD-C84F-8B6B-134C1C498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AA9EB3-1F25-9B44-B10E-F5850769D6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0ED9B3-4318-B445-B543-1EF76F9C4038}"/>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0B4E8FEE-3298-A345-9681-13FC5D6D38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4BF12B-5ABE-1243-8FB9-7DCA97B2E8D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396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A65E-779A-8F43-B4FF-5E1FCD3535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8FD742-6C1B-9C4B-8F85-30CB61A237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4A7B9-0D67-E144-804B-AB7551511A5C}"/>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DC43F196-30E0-814A-B286-A70DE15D64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A9115-7D63-7B48-A4EF-F2BF8BEB20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88614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717A4-279E-7749-8BE6-E02219281D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3ED00-C781-9A46-A6B8-3B3B972B67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F7E5C-8CD7-1B48-9964-D7E8550BBA8A}"/>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B90C256C-BA89-B240-914B-6247F4AA61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F49693-62C6-444D-9FA6-DAE301A489C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3693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EEBB-54EE-BA4B-B986-61EC0A77DD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41ACF-4806-614F-BC1E-EC040C438B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34E093-23C7-D246-B163-3ED64D79D8C0}"/>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D5FD4294-9AA4-AC4C-8CC8-98E73620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84996-FD4C-6A41-A9BA-6CB423F4A4E9}"/>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4845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F31A-682F-434A-B7A5-ECE4F7DED7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B06637-D60B-EB40-97C2-F40AF1F42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719B1E-216D-C248-AD99-1B9CF2E328A4}"/>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AC9C353D-B422-9D43-95D3-4DE7EB0B1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29ED9B-B701-5147-8EEF-B15A339C292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0348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B7BE-3B6F-E544-99E9-F7829AACEF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91D99-84F9-EF48-BAB9-46B256E582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C4818D-B44A-6A46-B127-E52FB94F49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84D6A-F2FC-7944-8EFB-93FC08A61454}"/>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6" name="Footer Placeholder 5">
            <a:extLst>
              <a:ext uri="{FF2B5EF4-FFF2-40B4-BE49-F238E27FC236}">
                <a16:creationId xmlns:a16="http://schemas.microsoft.com/office/drawing/2014/main" id="{DF93FF2E-C56A-3D42-9400-41BF90513F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744811-DC3D-6241-8EFB-8521EF02A0FD}"/>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70156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8AE8-F188-5E4E-A45C-93E666E52B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2CBA1A-0B73-D74A-8B7D-7CFEF96F6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FD732A-90A6-CC43-836E-79F1A908A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D141FD-3D3B-CC4D-AC3A-B943166E4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F77F86-F7A4-B142-B00A-B421A9B510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E575CE-51F1-B347-A11D-75947583923D}"/>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8" name="Footer Placeholder 7">
            <a:extLst>
              <a:ext uri="{FF2B5EF4-FFF2-40B4-BE49-F238E27FC236}">
                <a16:creationId xmlns:a16="http://schemas.microsoft.com/office/drawing/2014/main" id="{1666FECC-B874-204E-8092-E3ECBC2EE3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F61471-247F-0C47-9FAF-C9B05CE8D6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64427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B898-AC77-164F-A19C-6DA68EB91D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CA5726-AC19-2148-9DE8-AB15240312AB}"/>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4" name="Footer Placeholder 3">
            <a:extLst>
              <a:ext uri="{FF2B5EF4-FFF2-40B4-BE49-F238E27FC236}">
                <a16:creationId xmlns:a16="http://schemas.microsoft.com/office/drawing/2014/main" id="{A550E9A0-1627-3244-8C5C-BAC4B0F0BF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B979EE-9566-9D4A-AFDC-FE1784A56CB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9524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E6B73-B396-C445-98FA-269B14CE1AEE}"/>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3" name="Footer Placeholder 2">
            <a:extLst>
              <a:ext uri="{FF2B5EF4-FFF2-40B4-BE49-F238E27FC236}">
                <a16:creationId xmlns:a16="http://schemas.microsoft.com/office/drawing/2014/main" id="{9D3CCE8D-9EFC-1B4D-812D-5D46B6E7FF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1844E2-6835-4B41-BC48-00A1354F9F0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8593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B568-0FEB-964A-A746-DACD46F4A1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FB8B4B-F4FB-4145-B18B-C273A7B86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F93E1E-FB44-A54C-832C-E2421EF86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8F7BCA-6109-4A42-A34A-2397E890F164}"/>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6" name="Footer Placeholder 5">
            <a:extLst>
              <a:ext uri="{FF2B5EF4-FFF2-40B4-BE49-F238E27FC236}">
                <a16:creationId xmlns:a16="http://schemas.microsoft.com/office/drawing/2014/main" id="{6FD7D66D-71A1-8642-B471-00835B3371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B664FF-496A-AF43-8CBA-967213FB35D7}"/>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58802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A87F-269F-8044-9E1E-8F3C3804D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25CC16-0B09-7F49-A9C7-BBC9E87E7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5DAE90-94EB-C444-AB45-8BAECB77F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E0E9DD-CE55-524E-97DA-AE9CD727BF5B}"/>
              </a:ext>
            </a:extLst>
          </p:cNvPr>
          <p:cNvSpPr>
            <a:spLocks noGrp="1"/>
          </p:cNvSpPr>
          <p:nvPr>
            <p:ph type="dt" sz="half" idx="10"/>
          </p:nvPr>
        </p:nvSpPr>
        <p:spPr/>
        <p:txBody>
          <a:bodyPr/>
          <a:lstStyle/>
          <a:p>
            <a:fld id="{60EA6E89-E9C3-DC41-9DAD-EF7DFC631B75}" type="datetimeFigureOut">
              <a:rPr lang="en-GB" smtClean="0"/>
              <a:t>21/03/2023</a:t>
            </a:fld>
            <a:endParaRPr lang="en-GB"/>
          </a:p>
        </p:txBody>
      </p:sp>
      <p:sp>
        <p:nvSpPr>
          <p:cNvPr id="6" name="Footer Placeholder 5">
            <a:extLst>
              <a:ext uri="{FF2B5EF4-FFF2-40B4-BE49-F238E27FC236}">
                <a16:creationId xmlns:a16="http://schemas.microsoft.com/office/drawing/2014/main" id="{48018670-B259-014A-B136-1DBEF1F6EA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C4FB63-03F2-194B-9C12-0D420F7FF020}"/>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958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573A80-BF30-3A4F-886C-48DE4D22C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9FCAF8-6881-564D-9B9C-511692600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F81E0-1065-FC42-AEE7-1977A9660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6E89-E9C3-DC41-9DAD-EF7DFC631B75}" type="datetimeFigureOut">
              <a:rPr lang="en-GB" smtClean="0"/>
              <a:t>21/03/2023</a:t>
            </a:fld>
            <a:endParaRPr lang="en-GB"/>
          </a:p>
        </p:txBody>
      </p:sp>
      <p:sp>
        <p:nvSpPr>
          <p:cNvPr id="5" name="Footer Placeholder 4">
            <a:extLst>
              <a:ext uri="{FF2B5EF4-FFF2-40B4-BE49-F238E27FC236}">
                <a16:creationId xmlns:a16="http://schemas.microsoft.com/office/drawing/2014/main" id="{040034B5-AA66-1547-A84B-86B2C86C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102658-9724-3F4B-97AF-BF0D53C2A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AFBD8-AAB9-C34D-A78D-95AD4FA7C847}" type="slidenum">
              <a:rPr lang="en-GB" smtClean="0"/>
              <a:t>‹#›</a:t>
            </a:fld>
            <a:endParaRPr lang="en-GB"/>
          </a:p>
        </p:txBody>
      </p:sp>
    </p:spTree>
    <p:extLst>
      <p:ext uri="{BB962C8B-B14F-4D97-AF65-F5344CB8AC3E}">
        <p14:creationId xmlns:p14="http://schemas.microsoft.com/office/powerpoint/2010/main" val="39971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C82C57-4DAB-3D49-A6FD-2DE4762C47A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34763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348343" y="438912"/>
            <a:ext cx="11422743" cy="5722045"/>
          </a:xfrm>
        </p:spPr>
        <p:txBody>
          <a:bodyPr>
            <a:noAutofit/>
          </a:bodyPr>
          <a:lstStyle/>
          <a:p>
            <a:pPr marL="0" indent="0" algn="ctr">
              <a:buNone/>
            </a:pPr>
            <a:r>
              <a:rPr lang="en-GB" sz="3600" b="1" u="sng" dirty="0">
                <a:solidFill>
                  <a:srgbClr val="FFFF00"/>
                </a:solidFill>
                <a:latin typeface="Signika" pitchFamily="2" charset="0"/>
              </a:rPr>
              <a:t>Our God is Compassionate!</a:t>
            </a:r>
          </a:p>
          <a:p>
            <a:pPr marL="0" indent="0">
              <a:buNone/>
            </a:pPr>
            <a:endParaRPr lang="en-GB" sz="3600" b="1" u="sng" dirty="0">
              <a:solidFill>
                <a:srgbClr val="FFFF00"/>
              </a:solidFill>
              <a:latin typeface="Signika" pitchFamily="2" charset="0"/>
            </a:endParaRPr>
          </a:p>
          <a:p>
            <a:pPr marL="0" indent="0">
              <a:buNone/>
            </a:pPr>
            <a:r>
              <a:rPr lang="en-GB" sz="3600" b="1" dirty="0">
                <a:solidFill>
                  <a:schemeClr val="bg1"/>
                </a:solidFill>
                <a:latin typeface="Signika" pitchFamily="2" charset="0"/>
              </a:rPr>
              <a:t>“When God saw what they did and how they turned from their evil ways, he had </a:t>
            </a:r>
            <a:r>
              <a:rPr lang="en-GB" sz="3600" b="1" u="sng" dirty="0">
                <a:solidFill>
                  <a:srgbClr val="FFFF00"/>
                </a:solidFill>
                <a:latin typeface="Signika" pitchFamily="2" charset="0"/>
              </a:rPr>
              <a:t>compassion</a:t>
            </a:r>
            <a:r>
              <a:rPr lang="en-GB" sz="3600" b="1" dirty="0">
                <a:solidFill>
                  <a:schemeClr val="bg1"/>
                </a:solidFill>
                <a:latin typeface="Signika" pitchFamily="2" charset="0"/>
              </a:rPr>
              <a:t> and did not bring upon them the destruction he had threatened.”</a:t>
            </a:r>
            <a:r>
              <a:rPr lang="en-GB" sz="3600" b="1" dirty="0">
                <a:solidFill>
                  <a:srgbClr val="FFFF00"/>
                </a:solidFill>
                <a:latin typeface="Signika" pitchFamily="2" charset="0"/>
              </a:rPr>
              <a:t>v10</a:t>
            </a:r>
          </a:p>
          <a:p>
            <a:pPr marL="0" indent="0" algn="ctr">
              <a:buNone/>
            </a:pPr>
            <a:r>
              <a:rPr lang="en-GB" sz="3600" b="1" u="sng" dirty="0">
                <a:solidFill>
                  <a:srgbClr val="FFFF00"/>
                </a:solidFill>
                <a:latin typeface="Signika" pitchFamily="2" charset="0"/>
              </a:rPr>
              <a:t>See John 3:17</a:t>
            </a:r>
          </a:p>
          <a:p>
            <a:pPr marL="0" indent="0">
              <a:buNone/>
            </a:pPr>
            <a:r>
              <a:rPr lang="en-GB" sz="3600" b="1" dirty="0">
                <a:solidFill>
                  <a:schemeClr val="bg1"/>
                </a:solidFill>
                <a:latin typeface="Signika" pitchFamily="2" charset="0"/>
              </a:rPr>
              <a:t>Jonah 3 reminds us that our merciful God, who is full of compassion, is mighty to save even the vilest offender who truly believes. He has purchased a wonderful salvation for us through Jesus, His Son. </a:t>
            </a:r>
            <a:r>
              <a:rPr lang="en-GB" sz="3600" b="1" dirty="0">
                <a:solidFill>
                  <a:srgbClr val="FFFF00"/>
                </a:solidFill>
                <a:latin typeface="Signika" pitchFamily="2" charset="0"/>
              </a:rPr>
              <a:t>HALLELUJAH! </a:t>
            </a:r>
          </a:p>
        </p:txBody>
      </p:sp>
    </p:spTree>
    <p:extLst>
      <p:ext uri="{BB962C8B-B14F-4D97-AF65-F5344CB8AC3E}">
        <p14:creationId xmlns:p14="http://schemas.microsoft.com/office/powerpoint/2010/main" val="63593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C82C57-4DAB-3D49-A6FD-2DE4762C47A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3145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7FE256-91A7-E04E-97B1-231CD376EF02}"/>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5A207DF-6510-5676-94A7-1506A0FE7B16}"/>
              </a:ext>
            </a:extLst>
          </p:cNvPr>
          <p:cNvSpPr txBox="1"/>
          <p:nvPr/>
        </p:nvSpPr>
        <p:spPr>
          <a:xfrm>
            <a:off x="3180413" y="2957316"/>
            <a:ext cx="5831174" cy="646331"/>
          </a:xfrm>
          <a:prstGeom prst="rect">
            <a:avLst/>
          </a:prstGeom>
          <a:noFill/>
        </p:spPr>
        <p:txBody>
          <a:bodyPr wrap="square" rtlCol="0">
            <a:spAutoFit/>
          </a:bodyPr>
          <a:lstStyle/>
          <a:p>
            <a:pPr algn="ctr"/>
            <a:r>
              <a:rPr lang="en-GB" sz="3600" b="1" dirty="0">
                <a:solidFill>
                  <a:schemeClr val="bg1"/>
                </a:solidFill>
                <a:latin typeface="Signika" pitchFamily="2" charset="0"/>
              </a:rPr>
              <a:t>The God of Second Chances!</a:t>
            </a:r>
          </a:p>
        </p:txBody>
      </p:sp>
    </p:spTree>
    <p:extLst>
      <p:ext uri="{BB962C8B-B14F-4D97-AF65-F5344CB8AC3E}">
        <p14:creationId xmlns:p14="http://schemas.microsoft.com/office/powerpoint/2010/main" val="312575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Autofit/>
          </a:bodyPr>
          <a:lstStyle/>
          <a:p>
            <a:pPr marL="0" indent="0">
              <a:buNone/>
            </a:pPr>
            <a:r>
              <a:rPr lang="en-GB" sz="3500" b="1" dirty="0">
                <a:solidFill>
                  <a:srgbClr val="FFFF00"/>
                </a:solidFill>
                <a:latin typeface="Signika" pitchFamily="2" charset="0"/>
              </a:rPr>
              <a:t>1</a:t>
            </a:r>
            <a:r>
              <a:rPr lang="en-GB" sz="3500" b="1" dirty="0">
                <a:solidFill>
                  <a:schemeClr val="bg1"/>
                </a:solidFill>
                <a:latin typeface="Signika" pitchFamily="2" charset="0"/>
              </a:rPr>
              <a:t> Then the word of the Lord came to Jonah a second time: </a:t>
            </a:r>
            <a:r>
              <a:rPr lang="en-GB" sz="3500" b="1" dirty="0">
                <a:solidFill>
                  <a:srgbClr val="FFFF00"/>
                </a:solidFill>
                <a:latin typeface="Signika" pitchFamily="2" charset="0"/>
              </a:rPr>
              <a:t>2</a:t>
            </a:r>
            <a:r>
              <a:rPr lang="en-GB" sz="3500" b="1" dirty="0">
                <a:solidFill>
                  <a:schemeClr val="bg1"/>
                </a:solidFill>
                <a:latin typeface="Signika" pitchFamily="2" charset="0"/>
              </a:rPr>
              <a:t> “Go to the great city of Nineveh and proclaim to it the message I give you.” </a:t>
            </a:r>
            <a:r>
              <a:rPr lang="en-GB" sz="3500" b="1" dirty="0">
                <a:solidFill>
                  <a:srgbClr val="FFFF00"/>
                </a:solidFill>
                <a:latin typeface="Signika" pitchFamily="2" charset="0"/>
              </a:rPr>
              <a:t>3</a:t>
            </a:r>
            <a:r>
              <a:rPr lang="en-GB" sz="3500" b="1" dirty="0">
                <a:solidFill>
                  <a:schemeClr val="bg1"/>
                </a:solidFill>
                <a:latin typeface="Signika" pitchFamily="2" charset="0"/>
              </a:rPr>
              <a:t> Jonah obeyed the word of the Lord and went to Nineveh. Now Nineveh was a very important city – a visit required three days. </a:t>
            </a:r>
            <a:r>
              <a:rPr lang="en-GB" sz="3500" b="1" dirty="0">
                <a:solidFill>
                  <a:srgbClr val="FFFF00"/>
                </a:solidFill>
                <a:latin typeface="Signika" pitchFamily="2" charset="0"/>
              </a:rPr>
              <a:t>4</a:t>
            </a:r>
            <a:r>
              <a:rPr lang="en-GB" sz="3500" b="1" dirty="0">
                <a:solidFill>
                  <a:schemeClr val="bg1"/>
                </a:solidFill>
                <a:latin typeface="Signika" pitchFamily="2" charset="0"/>
              </a:rPr>
              <a:t> On the first day, Jonah started into the city. He proclaimed: “Forty more days and Nineveh will be overturned.” </a:t>
            </a:r>
            <a:r>
              <a:rPr lang="en-GB" sz="3500" b="1" dirty="0">
                <a:solidFill>
                  <a:srgbClr val="FFFF00"/>
                </a:solidFill>
                <a:latin typeface="Signika" pitchFamily="2" charset="0"/>
              </a:rPr>
              <a:t>5</a:t>
            </a:r>
            <a:r>
              <a:rPr lang="en-GB" sz="3500" b="1" dirty="0">
                <a:solidFill>
                  <a:schemeClr val="bg1"/>
                </a:solidFill>
                <a:latin typeface="Signika" pitchFamily="2" charset="0"/>
              </a:rPr>
              <a:t> The Ninevites believed God. They declared a fast, and all of them, from the greatest to the least, put on sackcloth.     </a:t>
            </a:r>
            <a:r>
              <a:rPr lang="en-GB" sz="3500" b="1" dirty="0">
                <a:solidFill>
                  <a:srgbClr val="FFFF00"/>
                </a:solidFill>
                <a:latin typeface="Signika" pitchFamily="2" charset="0"/>
              </a:rPr>
              <a:t>6</a:t>
            </a:r>
            <a:r>
              <a:rPr lang="en-GB" sz="3500" b="1" dirty="0">
                <a:solidFill>
                  <a:schemeClr val="bg1"/>
                </a:solidFill>
                <a:latin typeface="Signika" pitchFamily="2" charset="0"/>
              </a:rPr>
              <a:t> When the news reached the King of Nineveh, he rose from his throne, took off his royal robes, covered himself with sackcloth and sat down in the dust. </a:t>
            </a:r>
          </a:p>
        </p:txBody>
      </p:sp>
    </p:spTree>
    <p:extLst>
      <p:ext uri="{BB962C8B-B14F-4D97-AF65-F5344CB8AC3E}">
        <p14:creationId xmlns:p14="http://schemas.microsoft.com/office/powerpoint/2010/main" val="4159096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500" b="1" i="0" u="none" strike="noStrike" kern="1200" cap="none" spc="0" normalizeH="0" baseline="0" noProof="0" dirty="0">
                <a:ln>
                  <a:noFill/>
                </a:ln>
                <a:solidFill>
                  <a:srgbClr val="FFFF00"/>
                </a:solidFill>
                <a:effectLst/>
                <a:uLnTx/>
                <a:uFillTx/>
                <a:latin typeface="Signika" pitchFamily="2" charset="0"/>
              </a:rPr>
              <a:t>7</a:t>
            </a:r>
            <a:r>
              <a:rPr kumimoji="0" lang="en-GB" sz="3500" b="1" i="0" u="none" strike="noStrike" kern="1200" cap="none" spc="0" normalizeH="0" baseline="0" noProof="0" dirty="0">
                <a:ln>
                  <a:noFill/>
                </a:ln>
                <a:solidFill>
                  <a:prstClr val="white"/>
                </a:solidFill>
                <a:effectLst/>
                <a:uLnTx/>
                <a:uFillTx/>
                <a:latin typeface="Signika" pitchFamily="2" charset="0"/>
              </a:rPr>
              <a:t> Then he issued a proclamation in Nineveh: “By the decree of the King and his nobles: Do not let any man or beast, herd or flock, taste anything; do not let them eat or drink. </a:t>
            </a:r>
            <a:r>
              <a:rPr kumimoji="0" lang="en-GB" sz="3500" b="1" i="0" u="none" strike="noStrike" kern="1200" cap="none" spc="0" normalizeH="0" baseline="0" noProof="0" dirty="0">
                <a:ln>
                  <a:noFill/>
                </a:ln>
                <a:solidFill>
                  <a:srgbClr val="FFFF00"/>
                </a:solidFill>
                <a:effectLst/>
                <a:uLnTx/>
                <a:uFillTx/>
                <a:latin typeface="Signika" pitchFamily="2" charset="0"/>
              </a:rPr>
              <a:t>8</a:t>
            </a:r>
            <a:r>
              <a:rPr kumimoji="0" lang="en-GB" sz="3500" b="1" i="0" u="none" strike="noStrike" kern="1200" cap="none" spc="0" normalizeH="0" baseline="0" noProof="0" dirty="0">
                <a:ln>
                  <a:noFill/>
                </a:ln>
                <a:solidFill>
                  <a:prstClr val="white"/>
                </a:solidFill>
                <a:effectLst/>
                <a:uLnTx/>
                <a:uFillTx/>
                <a:latin typeface="Signika" pitchFamily="2" charset="0"/>
              </a:rPr>
              <a:t> But let man and beast be covered with sackcloth. Let everyone call urgently on God. Let them give up their evil ways and their violence. </a:t>
            </a:r>
            <a:r>
              <a:rPr kumimoji="0" lang="en-GB" sz="3500" b="1" i="0" u="none" strike="noStrike" kern="1200" cap="none" spc="0" normalizeH="0" baseline="0" noProof="0" dirty="0">
                <a:ln>
                  <a:noFill/>
                </a:ln>
                <a:solidFill>
                  <a:srgbClr val="FFFF00"/>
                </a:solidFill>
                <a:effectLst/>
                <a:uLnTx/>
                <a:uFillTx/>
                <a:latin typeface="Signika" pitchFamily="2" charset="0"/>
              </a:rPr>
              <a:t>9</a:t>
            </a:r>
            <a:r>
              <a:rPr kumimoji="0" lang="en-GB" sz="3500" b="1" i="0" u="none" strike="noStrike" kern="1200" cap="none" spc="0" normalizeH="0" baseline="0" noProof="0" dirty="0">
                <a:ln>
                  <a:noFill/>
                </a:ln>
                <a:solidFill>
                  <a:prstClr val="white"/>
                </a:solidFill>
                <a:effectLst/>
                <a:uLnTx/>
                <a:uFillTx/>
                <a:latin typeface="Signika" pitchFamily="2" charset="0"/>
              </a:rPr>
              <a:t> Who knows? God may yet relent and with compassion turn from his fierce anger so that we will not perish.” </a:t>
            </a:r>
            <a:r>
              <a:rPr kumimoji="0" lang="en-GB" sz="3500" b="1" i="0" u="none" strike="noStrike" kern="1200" cap="none" spc="0" normalizeH="0" baseline="0" noProof="0" dirty="0">
                <a:ln>
                  <a:noFill/>
                </a:ln>
                <a:solidFill>
                  <a:srgbClr val="FFFF00"/>
                </a:solidFill>
                <a:effectLst/>
                <a:uLnTx/>
                <a:uFillTx/>
                <a:latin typeface="Signika" pitchFamily="2" charset="0"/>
              </a:rPr>
              <a:t>10 </a:t>
            </a:r>
            <a:r>
              <a:rPr kumimoji="0" lang="en-GB" sz="3500" b="1" i="0" u="none" strike="noStrike" kern="1200" cap="none" spc="0" normalizeH="0" baseline="0" noProof="0" dirty="0">
                <a:ln>
                  <a:noFill/>
                </a:ln>
                <a:solidFill>
                  <a:prstClr val="white"/>
                </a:solidFill>
                <a:effectLst/>
                <a:uLnTx/>
                <a:uFillTx/>
                <a:latin typeface="Signika" pitchFamily="2" charset="0"/>
              </a:rPr>
              <a:t>When God saw what they did and how they turned from their evil ways, he had compassion and did not bring upon them the destruction he had threatened. </a:t>
            </a:r>
            <a:endParaRPr kumimoji="0" lang="en-GB" sz="3500" b="1" i="0" u="none" strike="noStrike" kern="1200" cap="none" spc="0" normalizeH="0" baseline="0" noProof="0" dirty="0" smtClean="0">
              <a:ln>
                <a:noFill/>
              </a:ln>
              <a:solidFill>
                <a:prstClr val="white"/>
              </a:solidFill>
              <a:effectLst/>
              <a:uLnTx/>
              <a:uFillTx/>
              <a:latin typeface="Signika" pitchFamily="2"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500" b="1" i="0" u="none" strike="noStrike" kern="1200" cap="none" spc="0" normalizeH="0" baseline="0" noProof="0" dirty="0" smtClean="0">
                <a:ln>
                  <a:noFill/>
                </a:ln>
                <a:solidFill>
                  <a:srgbClr val="FFFF00"/>
                </a:solidFill>
                <a:effectLst/>
                <a:uLnTx/>
                <a:uFillTx/>
                <a:latin typeface="Signika" pitchFamily="2" charset="0"/>
              </a:rPr>
              <a:t>Jonah </a:t>
            </a:r>
            <a:r>
              <a:rPr kumimoji="0" lang="en-GB" sz="3500" b="1" i="0" u="none" strike="noStrike" kern="1200" cap="none" spc="0" normalizeH="0" baseline="0" noProof="0" dirty="0">
                <a:ln>
                  <a:noFill/>
                </a:ln>
                <a:solidFill>
                  <a:srgbClr val="FFFF00"/>
                </a:solidFill>
                <a:effectLst/>
                <a:uLnTx/>
                <a:uFillTx/>
                <a:latin typeface="Signika" pitchFamily="2" charset="0"/>
              </a:rPr>
              <a:t>3:1-10</a:t>
            </a:r>
            <a:r>
              <a:rPr kumimoji="0" lang="en-GB" sz="3500" b="1" i="0" u="none" strike="noStrike" kern="1200" cap="none" spc="0" normalizeH="0" baseline="0" noProof="0" dirty="0">
                <a:ln>
                  <a:noFill/>
                </a:ln>
                <a:solidFill>
                  <a:prstClr val="white"/>
                </a:solidFill>
                <a:effectLst/>
                <a:uLnTx/>
                <a:uFillTx/>
                <a:latin typeface="Signika" pitchFamily="2" charset="0"/>
              </a:rPr>
              <a:t> NIV</a:t>
            </a:r>
          </a:p>
          <a:p>
            <a:pPr marL="0" indent="0">
              <a:buNone/>
            </a:pPr>
            <a:endParaRPr lang="en-GB" sz="4400" b="1" dirty="0">
              <a:solidFill>
                <a:schemeClr val="bg1"/>
              </a:solidFill>
              <a:latin typeface="Signika Light" pitchFamily="2" charset="77"/>
            </a:endParaRPr>
          </a:p>
        </p:txBody>
      </p:sp>
    </p:spTree>
    <p:extLst>
      <p:ext uri="{BB962C8B-B14F-4D97-AF65-F5344CB8AC3E}">
        <p14:creationId xmlns:p14="http://schemas.microsoft.com/office/powerpoint/2010/main" val="154468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lnSpcReduction="10000"/>
          </a:bodyPr>
          <a:lstStyle/>
          <a:p>
            <a:pPr marL="0" indent="0" algn="ctr">
              <a:buNone/>
            </a:pPr>
            <a:r>
              <a:rPr lang="en-GB" sz="3600" b="1" u="sng" dirty="0">
                <a:solidFill>
                  <a:srgbClr val="FFFF00"/>
                </a:solidFill>
                <a:latin typeface="Signika" pitchFamily="2" charset="0"/>
              </a:rPr>
              <a:t>God is the God of the Second Chance!</a:t>
            </a: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God spoke to Jonah a second time. </a:t>
            </a:r>
            <a:r>
              <a:rPr lang="en-GB" sz="3600" b="1" dirty="0">
                <a:solidFill>
                  <a:srgbClr val="FFFF00"/>
                </a:solidFill>
                <a:latin typeface="Signika" pitchFamily="2" charset="0"/>
              </a:rPr>
              <a:t>v1</a:t>
            </a: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How many times has God called you to something and you keep resisting? </a:t>
            </a: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a:t>
            </a:r>
            <a:r>
              <a:rPr lang="en-GB" sz="3600" b="1" dirty="0">
                <a:solidFill>
                  <a:srgbClr val="FFFF00"/>
                </a:solidFill>
                <a:latin typeface="Signika" pitchFamily="2" charset="0"/>
              </a:rPr>
              <a:t>Today</a:t>
            </a:r>
            <a:r>
              <a:rPr lang="en-GB" sz="3600" b="1" dirty="0">
                <a:solidFill>
                  <a:schemeClr val="bg1"/>
                </a:solidFill>
                <a:latin typeface="Signika" pitchFamily="2" charset="0"/>
              </a:rPr>
              <a:t>, if you hear his voice, do not harden your hearts as you did in the rebellion.” </a:t>
            </a:r>
            <a:r>
              <a:rPr lang="en-GB" sz="3600" b="1" dirty="0">
                <a:solidFill>
                  <a:srgbClr val="FFFF00"/>
                </a:solidFill>
                <a:latin typeface="Signika" pitchFamily="2" charset="0"/>
              </a:rPr>
              <a:t>Hebrews 3:7-8, 15 &amp; 4:7b</a:t>
            </a:r>
          </a:p>
          <a:p>
            <a:pPr marL="0" indent="0">
              <a:buNone/>
            </a:pPr>
            <a:endParaRPr lang="en-GB" sz="4400" b="1" dirty="0">
              <a:solidFill>
                <a:schemeClr val="bg1"/>
              </a:solidFill>
              <a:latin typeface="Signika Light" pitchFamily="2" charset="77"/>
            </a:endParaRPr>
          </a:p>
        </p:txBody>
      </p:sp>
    </p:spTree>
    <p:extLst>
      <p:ext uri="{BB962C8B-B14F-4D97-AF65-F5344CB8AC3E}">
        <p14:creationId xmlns:p14="http://schemas.microsoft.com/office/powerpoint/2010/main" val="159707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435429" y="438912"/>
            <a:ext cx="11466285" cy="5738051"/>
          </a:xfrm>
        </p:spPr>
        <p:txBody>
          <a:bodyPr>
            <a:noAutofit/>
          </a:bodyPr>
          <a:lstStyle/>
          <a:p>
            <a:pPr marL="0" indent="0" algn="ctr">
              <a:buNone/>
            </a:pPr>
            <a:r>
              <a:rPr lang="en-GB" sz="3600" b="1" u="sng" dirty="0">
                <a:solidFill>
                  <a:srgbClr val="FFFF00"/>
                </a:solidFill>
                <a:latin typeface="Signika" pitchFamily="2" charset="0"/>
              </a:rPr>
              <a:t>God Loves an Obedient Heart!</a:t>
            </a: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Jonah obeyed the word of the Lord. </a:t>
            </a:r>
            <a:r>
              <a:rPr lang="en-GB" sz="3600" b="1" dirty="0">
                <a:solidFill>
                  <a:srgbClr val="FFFF00"/>
                </a:solidFill>
                <a:latin typeface="Signika" pitchFamily="2" charset="0"/>
              </a:rPr>
              <a:t>v3</a:t>
            </a:r>
          </a:p>
          <a:p>
            <a:pPr marL="0" indent="0">
              <a:buNone/>
            </a:pPr>
            <a:r>
              <a:rPr lang="en-GB" sz="3600" b="1" dirty="0">
                <a:solidFill>
                  <a:schemeClr val="bg1"/>
                </a:solidFill>
                <a:latin typeface="Signika" pitchFamily="2" charset="0"/>
              </a:rPr>
              <a:t>“Has the Lord as great delight in burnt offerings and sacrifices, as in </a:t>
            </a:r>
            <a:r>
              <a:rPr lang="en-GB" sz="3600" b="1" dirty="0">
                <a:solidFill>
                  <a:srgbClr val="FFFF00"/>
                </a:solidFill>
                <a:latin typeface="Signika" pitchFamily="2" charset="0"/>
              </a:rPr>
              <a:t>obeying</a:t>
            </a:r>
            <a:r>
              <a:rPr lang="en-GB" sz="3600" b="1" dirty="0">
                <a:solidFill>
                  <a:schemeClr val="bg1"/>
                </a:solidFill>
                <a:latin typeface="Signika" pitchFamily="2" charset="0"/>
              </a:rPr>
              <a:t> the voice of the Lord? Behold, </a:t>
            </a:r>
            <a:r>
              <a:rPr lang="en-GB" sz="3600" b="1" dirty="0">
                <a:solidFill>
                  <a:srgbClr val="FFFF00"/>
                </a:solidFill>
                <a:latin typeface="Signika" pitchFamily="2" charset="0"/>
              </a:rPr>
              <a:t>to obey is better</a:t>
            </a:r>
            <a:r>
              <a:rPr lang="en-GB" sz="3600" b="1" dirty="0">
                <a:solidFill>
                  <a:schemeClr val="bg1"/>
                </a:solidFill>
                <a:latin typeface="Signika" pitchFamily="2" charset="0"/>
              </a:rPr>
              <a:t> than sacrifice, and </a:t>
            </a:r>
            <a:r>
              <a:rPr lang="en-GB" sz="3600" b="1" dirty="0">
                <a:solidFill>
                  <a:srgbClr val="FFFF00"/>
                </a:solidFill>
                <a:latin typeface="Signika" pitchFamily="2" charset="0"/>
              </a:rPr>
              <a:t>to listen</a:t>
            </a:r>
            <a:r>
              <a:rPr lang="en-GB" sz="3600" b="1" dirty="0">
                <a:solidFill>
                  <a:schemeClr val="bg1"/>
                </a:solidFill>
                <a:latin typeface="Signika" pitchFamily="2" charset="0"/>
              </a:rPr>
              <a:t> than the fat of rams.”</a:t>
            </a:r>
            <a:r>
              <a:rPr lang="en-GB" sz="3600" b="1" dirty="0">
                <a:solidFill>
                  <a:srgbClr val="FFFF00"/>
                </a:solidFill>
                <a:latin typeface="Signika" pitchFamily="2" charset="0"/>
              </a:rPr>
              <a:t> 1 Sam 15:22</a:t>
            </a:r>
          </a:p>
          <a:p>
            <a:pPr marL="0" indent="0" algn="ctr">
              <a:buNone/>
            </a:pPr>
            <a:r>
              <a:rPr lang="en-GB" sz="3600" b="1" u="sng" dirty="0">
                <a:solidFill>
                  <a:schemeClr val="bg1"/>
                </a:solidFill>
                <a:latin typeface="Signika" pitchFamily="2" charset="0"/>
              </a:rPr>
              <a:t>Doorstep Prayer JL</a:t>
            </a:r>
          </a:p>
          <a:p>
            <a:pPr marL="0" indent="0">
              <a:buNone/>
            </a:pPr>
            <a:r>
              <a:rPr lang="en-GB" sz="3600" b="1" dirty="0">
                <a:solidFill>
                  <a:schemeClr val="bg1"/>
                </a:solidFill>
                <a:latin typeface="Signika" pitchFamily="2" charset="0"/>
              </a:rPr>
              <a:t>Jesus - “I have come to do your will, O God.” </a:t>
            </a:r>
            <a:r>
              <a:rPr lang="en-GB" sz="3600" b="1" dirty="0">
                <a:solidFill>
                  <a:srgbClr val="FFFF00"/>
                </a:solidFill>
                <a:latin typeface="Signika" pitchFamily="2" charset="0"/>
              </a:rPr>
              <a:t>Heb. 10:7b</a:t>
            </a:r>
          </a:p>
          <a:p>
            <a:pPr marL="0" indent="0">
              <a:buNone/>
            </a:pPr>
            <a:r>
              <a:rPr lang="en-GB" sz="3600" b="1" dirty="0">
                <a:solidFill>
                  <a:srgbClr val="FFFF00"/>
                </a:solidFill>
                <a:latin typeface="Signika" pitchFamily="2" charset="0"/>
              </a:rPr>
              <a:t>Today -</a:t>
            </a:r>
            <a:r>
              <a:rPr lang="en-GB" sz="3600" b="1" dirty="0">
                <a:solidFill>
                  <a:schemeClr val="bg1"/>
                </a:solidFill>
                <a:latin typeface="Signika" pitchFamily="2" charset="0"/>
              </a:rPr>
              <a:t>YES LORD! YES LORD! YES! YES LORD! </a:t>
            </a:r>
            <a:r>
              <a:rPr lang="en-GB" sz="3600" b="1" dirty="0">
                <a:solidFill>
                  <a:srgbClr val="FFFF00"/>
                </a:solidFill>
                <a:latin typeface="Signika" pitchFamily="2" charset="0"/>
              </a:rPr>
              <a:t>Amen!</a:t>
            </a:r>
          </a:p>
        </p:txBody>
      </p:sp>
    </p:spTree>
    <p:extLst>
      <p:ext uri="{BB962C8B-B14F-4D97-AF65-F5344CB8AC3E}">
        <p14:creationId xmlns:p14="http://schemas.microsoft.com/office/powerpoint/2010/main" val="223609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Autofit/>
          </a:bodyPr>
          <a:lstStyle/>
          <a:p>
            <a:pPr marL="0" indent="0" algn="ctr">
              <a:buNone/>
            </a:pPr>
            <a:r>
              <a:rPr lang="en-GB" sz="3600" b="1" u="sng" dirty="0">
                <a:solidFill>
                  <a:srgbClr val="FFFF00"/>
                </a:solidFill>
                <a:latin typeface="Signika" pitchFamily="2" charset="0"/>
              </a:rPr>
              <a:t>God Gives Us the Message to Share!</a:t>
            </a:r>
          </a:p>
          <a:p>
            <a:pPr marL="0" indent="0">
              <a:buNone/>
            </a:pPr>
            <a:endParaRPr lang="en-GB" sz="3600" b="1" u="sng" dirty="0">
              <a:solidFill>
                <a:srgbClr val="FFFF00"/>
              </a:solidFill>
              <a:latin typeface="Signika" pitchFamily="2" charset="0"/>
            </a:endParaRPr>
          </a:p>
          <a:p>
            <a:pPr marL="0" indent="0">
              <a:buNone/>
            </a:pPr>
            <a:r>
              <a:rPr lang="en-GB" sz="3600" b="1" dirty="0">
                <a:solidFill>
                  <a:schemeClr val="bg1"/>
                </a:solidFill>
                <a:latin typeface="Signika" pitchFamily="2" charset="0"/>
              </a:rPr>
              <a:t>“Proclaim to it the message I give you.” </a:t>
            </a:r>
            <a:r>
              <a:rPr lang="en-GB" sz="3600" b="1" dirty="0">
                <a:solidFill>
                  <a:srgbClr val="FFFF00"/>
                </a:solidFill>
                <a:latin typeface="Signika" pitchFamily="2" charset="0"/>
              </a:rPr>
              <a:t>v2</a:t>
            </a:r>
          </a:p>
          <a:p>
            <a:pPr marL="0" indent="0">
              <a:buNone/>
            </a:pPr>
            <a:endParaRPr lang="en-GB" sz="3600" b="1" dirty="0">
              <a:solidFill>
                <a:srgbClr val="FFFF00"/>
              </a:solidFill>
              <a:latin typeface="Signika" pitchFamily="2" charset="0"/>
            </a:endParaRPr>
          </a:p>
          <a:p>
            <a:pPr marL="0" indent="0">
              <a:buNone/>
            </a:pPr>
            <a:r>
              <a:rPr lang="en-GB" sz="3600" b="1" dirty="0">
                <a:solidFill>
                  <a:schemeClr val="bg1"/>
                </a:solidFill>
                <a:latin typeface="Signika" pitchFamily="2" charset="0"/>
              </a:rPr>
              <a:t>“He proclaimed: Forty more days and Nineveh will be overturned.”</a:t>
            </a:r>
            <a:r>
              <a:rPr lang="en-GB" sz="3600" b="1" dirty="0">
                <a:solidFill>
                  <a:srgbClr val="FFFF00"/>
                </a:solidFill>
                <a:latin typeface="Signika" pitchFamily="2" charset="0"/>
              </a:rPr>
              <a:t> v4 </a:t>
            </a:r>
            <a:r>
              <a:rPr lang="en-GB" sz="3600" b="1" dirty="0" err="1">
                <a:solidFill>
                  <a:srgbClr val="FFFF00"/>
                </a:solidFill>
                <a:latin typeface="Signika" pitchFamily="2" charset="0"/>
              </a:rPr>
              <a:t>eg</a:t>
            </a:r>
            <a:r>
              <a:rPr lang="en-GB" sz="3600" b="1" dirty="0">
                <a:solidFill>
                  <a:srgbClr val="FFFF00"/>
                </a:solidFill>
                <a:latin typeface="Signika" pitchFamily="2" charset="0"/>
              </a:rPr>
              <a:t> Diluted Coca Cola!</a:t>
            </a:r>
          </a:p>
          <a:p>
            <a:pPr marL="0" indent="0">
              <a:buNone/>
            </a:pPr>
            <a:endParaRPr lang="en-GB" sz="3600" b="1" dirty="0">
              <a:solidFill>
                <a:srgbClr val="FFFF00"/>
              </a:solidFill>
              <a:latin typeface="Signika" pitchFamily="2" charset="0"/>
            </a:endParaRPr>
          </a:p>
          <a:p>
            <a:pPr marL="0" indent="0">
              <a:buNone/>
            </a:pPr>
            <a:r>
              <a:rPr lang="en-GB" sz="3600" b="1" dirty="0">
                <a:solidFill>
                  <a:schemeClr val="bg1"/>
                </a:solidFill>
                <a:latin typeface="Signika" pitchFamily="2" charset="0"/>
              </a:rPr>
              <a:t>Message length is not the key (5 words in Hebrew). Sharing what God says in the Holy Spirit’s power is what changes things.</a:t>
            </a:r>
            <a:r>
              <a:rPr lang="en-GB" sz="3600" b="1" dirty="0">
                <a:solidFill>
                  <a:srgbClr val="FFFF00"/>
                </a:solidFill>
                <a:latin typeface="Signika" pitchFamily="2" charset="0"/>
              </a:rPr>
              <a:t> God’s Way </a:t>
            </a:r>
            <a:r>
              <a:rPr lang="en-GB" sz="3600" b="1" dirty="0">
                <a:solidFill>
                  <a:srgbClr val="FFFF00"/>
                </a:solidFill>
                <a:latin typeface="Signika" pitchFamily="2" charset="0"/>
                <a:sym typeface="Wingdings" panose="05000000000000000000" pitchFamily="2" charset="2"/>
              </a:rPr>
              <a:t>brings God’s Results!</a:t>
            </a:r>
            <a:endParaRPr lang="en-GB" sz="3600" b="1" dirty="0">
              <a:solidFill>
                <a:schemeClr val="bg1"/>
              </a:solidFill>
              <a:latin typeface="Signika" pitchFamily="2" charset="0"/>
            </a:endParaRPr>
          </a:p>
        </p:txBody>
      </p:sp>
    </p:spTree>
    <p:extLst>
      <p:ext uri="{BB962C8B-B14F-4D97-AF65-F5344CB8AC3E}">
        <p14:creationId xmlns:p14="http://schemas.microsoft.com/office/powerpoint/2010/main" val="2839622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348343" y="438912"/>
            <a:ext cx="11509827" cy="5738051"/>
          </a:xfrm>
        </p:spPr>
        <p:txBody>
          <a:bodyPr>
            <a:noAutofit/>
          </a:bodyPr>
          <a:lstStyle/>
          <a:p>
            <a:pPr marL="0" indent="0" algn="ctr">
              <a:buNone/>
            </a:pPr>
            <a:r>
              <a:rPr lang="en-GB" sz="3600" b="1" u="sng" dirty="0">
                <a:solidFill>
                  <a:srgbClr val="FFFF00"/>
                </a:solidFill>
                <a:latin typeface="Signika" pitchFamily="2" charset="0"/>
              </a:rPr>
              <a:t>Our God Still Saves!</a:t>
            </a:r>
          </a:p>
          <a:p>
            <a:pPr marL="0" indent="0">
              <a:buNone/>
            </a:pPr>
            <a:r>
              <a:rPr lang="en-GB" sz="3600" b="1" dirty="0">
                <a:solidFill>
                  <a:schemeClr val="bg1"/>
                </a:solidFill>
                <a:latin typeface="Signika" pitchFamily="2" charset="0"/>
              </a:rPr>
              <a:t>“The Ninevites believed God.”</a:t>
            </a:r>
            <a:r>
              <a:rPr lang="en-GB" sz="3600" b="1" dirty="0">
                <a:solidFill>
                  <a:srgbClr val="FFFF00"/>
                </a:solidFill>
                <a:latin typeface="Signika" pitchFamily="2" charset="0"/>
              </a:rPr>
              <a:t> v5 </a:t>
            </a:r>
            <a:r>
              <a:rPr lang="en-GB" sz="3600" b="1" dirty="0">
                <a:solidFill>
                  <a:srgbClr val="FFFF00"/>
                </a:solidFill>
                <a:latin typeface="Signika" pitchFamily="2" charset="0"/>
                <a:sym typeface="Wingdings" panose="05000000000000000000" pitchFamily="2" charset="2"/>
              </a:rPr>
              <a:t> Eph. 3:20 MORE!</a:t>
            </a:r>
            <a:endParaRPr lang="en-GB" sz="3600" b="1" dirty="0">
              <a:solidFill>
                <a:srgbClr val="FFFF00"/>
              </a:solidFill>
              <a:latin typeface="Signika" pitchFamily="2" charset="0"/>
            </a:endParaRP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“And if there is anything of power in the Salvation Army, it is because God has had all the adoration of my heart, all the power of my will, and all the influence of my life.” 								</a:t>
            </a:r>
            <a:r>
              <a:rPr lang="en-GB" sz="3600" b="1" dirty="0">
                <a:solidFill>
                  <a:srgbClr val="FFFF00"/>
                </a:solidFill>
                <a:latin typeface="Signika" pitchFamily="2" charset="0"/>
              </a:rPr>
              <a:t>William Booth</a:t>
            </a:r>
          </a:p>
          <a:p>
            <a:pPr marL="0" indent="0" algn="ctr">
              <a:buNone/>
            </a:pPr>
            <a:r>
              <a:rPr lang="en-GB" sz="3600" b="1" u="sng" dirty="0">
                <a:solidFill>
                  <a:schemeClr val="bg1"/>
                </a:solidFill>
                <a:latin typeface="Signika" pitchFamily="2" charset="0"/>
              </a:rPr>
              <a:t>LG Encouragement – Go</a:t>
            </a:r>
          </a:p>
          <a:p>
            <a:pPr marL="0" indent="0">
              <a:buNone/>
            </a:pPr>
            <a:r>
              <a:rPr lang="en-GB" sz="3600" b="1" dirty="0">
                <a:solidFill>
                  <a:schemeClr val="bg1"/>
                </a:solidFill>
                <a:latin typeface="Signika" pitchFamily="2" charset="0"/>
              </a:rPr>
              <a:t>Are you willing to make loving obedience to God your above all else priority in your life?  </a:t>
            </a:r>
            <a:r>
              <a:rPr lang="en-GB" sz="3600" b="1" dirty="0">
                <a:solidFill>
                  <a:srgbClr val="FFFF00"/>
                </a:solidFill>
                <a:latin typeface="Signika" pitchFamily="2" charset="0"/>
              </a:rPr>
              <a:t>Matt. 6:33</a:t>
            </a:r>
            <a:r>
              <a:rPr lang="en-GB" sz="3600" b="1" dirty="0">
                <a:solidFill>
                  <a:schemeClr val="bg1"/>
                </a:solidFill>
                <a:latin typeface="Signika" pitchFamily="2" charset="0"/>
              </a:rPr>
              <a:t> </a:t>
            </a:r>
          </a:p>
        </p:txBody>
      </p:sp>
    </p:spTree>
    <p:extLst>
      <p:ext uri="{BB962C8B-B14F-4D97-AF65-F5344CB8AC3E}">
        <p14:creationId xmlns:p14="http://schemas.microsoft.com/office/powerpoint/2010/main" val="207101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1289792" cy="6111790"/>
          </a:xfrm>
        </p:spPr>
        <p:txBody>
          <a:bodyPr>
            <a:noAutofit/>
          </a:bodyPr>
          <a:lstStyle/>
          <a:p>
            <a:pPr marL="0" indent="0" algn="ctr">
              <a:buNone/>
            </a:pPr>
            <a:r>
              <a:rPr lang="en-GB" sz="3600" b="1" u="sng" dirty="0">
                <a:solidFill>
                  <a:srgbClr val="FFFF00"/>
                </a:solidFill>
                <a:latin typeface="Signika" pitchFamily="2" charset="0"/>
              </a:rPr>
              <a:t>God is so Kind in Leading Us to Repentance</a:t>
            </a:r>
          </a:p>
          <a:p>
            <a:pPr marL="0" indent="0">
              <a:buNone/>
            </a:pPr>
            <a:endParaRPr lang="en-GB" sz="3600" b="1" dirty="0">
              <a:solidFill>
                <a:schemeClr val="bg1"/>
              </a:solidFill>
              <a:latin typeface="Signika" pitchFamily="2" charset="0"/>
            </a:endParaRPr>
          </a:p>
          <a:p>
            <a:pPr marL="0" indent="0">
              <a:buNone/>
            </a:pPr>
            <a:r>
              <a:rPr lang="en-GB" sz="3600" b="1" dirty="0">
                <a:solidFill>
                  <a:schemeClr val="bg1"/>
                </a:solidFill>
                <a:latin typeface="Signika" pitchFamily="2" charset="0"/>
              </a:rPr>
              <a:t>‘</a:t>
            </a:r>
            <a:r>
              <a:rPr lang="en-GB" sz="3600" b="1" u="sng" dirty="0">
                <a:solidFill>
                  <a:srgbClr val="FFFF00"/>
                </a:solidFill>
                <a:latin typeface="Signika" pitchFamily="2" charset="0"/>
              </a:rPr>
              <a:t>metanoia</a:t>
            </a:r>
            <a:r>
              <a:rPr lang="en-GB" sz="3600" b="1" dirty="0">
                <a:solidFill>
                  <a:schemeClr val="bg1"/>
                </a:solidFill>
                <a:latin typeface="Signika" pitchFamily="2" charset="0"/>
              </a:rPr>
              <a:t>’ – “change in one’s way of life resulting from penitence or spiritual conversion.”</a:t>
            </a:r>
          </a:p>
          <a:p>
            <a:pPr marL="0" indent="0">
              <a:buNone/>
            </a:pPr>
            <a:endParaRPr lang="en-GB" sz="3600" b="1" dirty="0">
              <a:solidFill>
                <a:schemeClr val="bg1"/>
              </a:solidFill>
              <a:latin typeface="Signika" pitchFamily="2" charset="0"/>
            </a:endParaRPr>
          </a:p>
          <a:p>
            <a:pPr marL="0" indent="0">
              <a:buNone/>
            </a:pPr>
            <a:r>
              <a:rPr lang="en-GB" sz="3600" b="1" u="sng" dirty="0">
                <a:solidFill>
                  <a:srgbClr val="FFFF00"/>
                </a:solidFill>
                <a:latin typeface="Signika" pitchFamily="2" charset="0"/>
              </a:rPr>
              <a:t>Evidence</a:t>
            </a:r>
            <a:r>
              <a:rPr lang="en-GB" sz="3600" b="1" dirty="0">
                <a:solidFill>
                  <a:schemeClr val="bg1"/>
                </a:solidFill>
                <a:latin typeface="Signika" pitchFamily="2" charset="0"/>
              </a:rPr>
              <a:t>:</a:t>
            </a:r>
          </a:p>
          <a:p>
            <a:pPr marL="0" indent="0">
              <a:buNone/>
            </a:pPr>
            <a:r>
              <a:rPr lang="en-GB" sz="3600" b="1" dirty="0">
                <a:solidFill>
                  <a:schemeClr val="bg1"/>
                </a:solidFill>
                <a:latin typeface="Signika" pitchFamily="2" charset="0"/>
              </a:rPr>
              <a:t>Declared a fast &amp; put on sackcloth </a:t>
            </a:r>
            <a:r>
              <a:rPr lang="en-GB" sz="3600" b="1" dirty="0">
                <a:solidFill>
                  <a:srgbClr val="FFFF00"/>
                </a:solidFill>
                <a:latin typeface="Signika" pitchFamily="2" charset="0"/>
              </a:rPr>
              <a:t>v5 </a:t>
            </a:r>
          </a:p>
          <a:p>
            <a:pPr marL="0" indent="0">
              <a:buNone/>
            </a:pPr>
            <a:r>
              <a:rPr lang="en-GB" sz="3600" b="1" dirty="0">
                <a:solidFill>
                  <a:schemeClr val="bg1"/>
                </a:solidFill>
                <a:latin typeface="Signika" pitchFamily="2" charset="0"/>
              </a:rPr>
              <a:t>Sat down in the dust </a:t>
            </a:r>
            <a:r>
              <a:rPr lang="en-GB" sz="3600" b="1" dirty="0">
                <a:solidFill>
                  <a:srgbClr val="FFFF00"/>
                </a:solidFill>
                <a:latin typeface="Signika" pitchFamily="2" charset="0"/>
              </a:rPr>
              <a:t>v6</a:t>
            </a:r>
          </a:p>
          <a:p>
            <a:pPr marL="0" indent="0">
              <a:buNone/>
            </a:pPr>
            <a:r>
              <a:rPr lang="en-GB" sz="3600" b="1" dirty="0">
                <a:solidFill>
                  <a:schemeClr val="bg1"/>
                </a:solidFill>
                <a:latin typeface="Signika" pitchFamily="2" charset="0"/>
              </a:rPr>
              <a:t>Called </a:t>
            </a:r>
            <a:r>
              <a:rPr lang="en-GB" sz="3600" b="1" u="sng" dirty="0">
                <a:solidFill>
                  <a:srgbClr val="FFFF00"/>
                </a:solidFill>
                <a:latin typeface="Signika" pitchFamily="2" charset="0"/>
              </a:rPr>
              <a:t>urgently</a:t>
            </a:r>
            <a:r>
              <a:rPr lang="en-GB" sz="3600" b="1" dirty="0">
                <a:solidFill>
                  <a:schemeClr val="bg1"/>
                </a:solidFill>
                <a:latin typeface="Signika" pitchFamily="2" charset="0"/>
              </a:rPr>
              <a:t> on the Lord </a:t>
            </a:r>
            <a:r>
              <a:rPr lang="en-GB" sz="3600" b="1" dirty="0">
                <a:solidFill>
                  <a:srgbClr val="FFFF00"/>
                </a:solidFill>
                <a:latin typeface="Signika" pitchFamily="2" charset="0"/>
              </a:rPr>
              <a:t>v8  </a:t>
            </a:r>
            <a:r>
              <a:rPr lang="en-GB" sz="3600" b="1" dirty="0">
                <a:solidFill>
                  <a:srgbClr val="FFFF00"/>
                </a:solidFill>
                <a:latin typeface="Signika" pitchFamily="2" charset="0"/>
                <a:sym typeface="Wingdings" panose="05000000000000000000" pitchFamily="2" charset="2"/>
              </a:rPr>
              <a:t></a:t>
            </a:r>
            <a:r>
              <a:rPr lang="en-GB" sz="3600" b="1" dirty="0">
                <a:solidFill>
                  <a:srgbClr val="FFFF00"/>
                </a:solidFill>
                <a:latin typeface="Signika" pitchFamily="2" charset="0"/>
              </a:rPr>
              <a:t>	  2 Cor. 6:2 - </a:t>
            </a:r>
            <a:r>
              <a:rPr lang="en-GB" sz="3600" b="1" dirty="0">
                <a:solidFill>
                  <a:schemeClr val="bg1"/>
                </a:solidFill>
                <a:latin typeface="Signika" pitchFamily="2" charset="0"/>
              </a:rPr>
              <a:t>NOW!</a:t>
            </a:r>
          </a:p>
          <a:p>
            <a:pPr marL="0" indent="0">
              <a:buNone/>
            </a:pPr>
            <a:r>
              <a:rPr lang="en-GB" sz="3600" b="1" dirty="0">
                <a:solidFill>
                  <a:schemeClr val="bg1"/>
                </a:solidFill>
                <a:latin typeface="Signika" pitchFamily="2" charset="0"/>
              </a:rPr>
              <a:t>Gave up their evil ways and their violence </a:t>
            </a:r>
            <a:r>
              <a:rPr lang="en-GB" sz="3600" b="1" dirty="0">
                <a:solidFill>
                  <a:srgbClr val="FFFF00"/>
                </a:solidFill>
                <a:latin typeface="Signika" pitchFamily="2" charset="0"/>
              </a:rPr>
              <a:t>v8</a:t>
            </a:r>
          </a:p>
        </p:txBody>
      </p:sp>
    </p:spTree>
    <p:extLst>
      <p:ext uri="{BB962C8B-B14F-4D97-AF65-F5344CB8AC3E}">
        <p14:creationId xmlns:p14="http://schemas.microsoft.com/office/powerpoint/2010/main" val="398074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694</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Signika</vt:lpstr>
      <vt:lpstr>Signika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cp:lastModifiedBy>
  <cp:revision>29</cp:revision>
  <dcterms:created xsi:type="dcterms:W3CDTF">2023-01-23T15:49:53Z</dcterms:created>
  <dcterms:modified xsi:type="dcterms:W3CDTF">2023-03-21T16:40:51Z</dcterms:modified>
</cp:coreProperties>
</file>