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8" r:id="rId5"/>
    <p:sldId id="258" r:id="rId6"/>
    <p:sldId id="259" r:id="rId7"/>
    <p:sldId id="262" r:id="rId8"/>
    <p:sldId id="263" r:id="rId9"/>
    <p:sldId id="272" r:id="rId10"/>
    <p:sldId id="271" r:id="rId11"/>
    <p:sldId id="273" r:id="rId12"/>
    <p:sldId id="274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2"/>
    <p:restoredTop sz="94667"/>
  </p:normalViewPr>
  <p:slideViewPr>
    <p:cSldViewPr snapToGrid="0" snapToObjects="1">
      <p:cViewPr varScale="1">
        <p:scale>
          <a:sx n="97" d="100"/>
          <a:sy n="97" d="100"/>
        </p:scale>
        <p:origin x="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04A2-31CB-FA4B-8A88-3D3935C1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5ED91-5806-8C4C-80CF-2167FE90A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AB23-3F26-D540-9FE4-C7CE2B61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860C-3921-3647-AB39-7908812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58EC5-4DEB-B842-B004-D724C84D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AEDE-61BC-C249-9E52-84EFAA67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A85C8-E3DA-7D44-9C14-528834E71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866BB-46C9-5F4C-BD4D-053A937C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50514-6C91-A648-925F-68132BB0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DF42-8913-DB4F-9FD5-CC6DD6EC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8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F2128-2237-0641-9222-5347896BD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02D30-0274-A942-9363-C4FB6857D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1E8C3-FA2E-EC4E-944F-56462B32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61A6F-895E-9241-8AC9-C8A6B55F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82A0-5F7E-504F-A072-F79692FD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7A7-6B5D-AE42-BE35-113BF3FE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4E1A8-15E6-3F4E-B37A-0658C9578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67DCA-04B0-3843-84F9-0EFF6E96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43AE-0C81-4143-AF06-15D898EB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807CB-6632-2347-8098-78A9CFF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2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6147-B103-D845-B8D8-7FD34FF7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A2348-A47F-E84B-8E8C-11FE3D3EE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66CE6-9AC8-8E4A-BC84-C1F041BB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97570-896E-2F4D-8614-3EA5B153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5DE7-44AE-4043-8E52-6526041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EE25-D909-7E4C-A487-AF0F041B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E9452-5954-D44A-9E1D-2138E2106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EC3F2-7F4E-2B43-9DA5-E070748D3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D3814-4C0F-5744-BF65-C71530E8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035E9-8E4E-054B-A83D-F7355666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E48F5-8FF2-A141-9246-D17341A4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9A11-B16A-3549-983D-E4C880D5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02BE-85FA-B346-BFE2-95971C9E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87AB3-0C6B-B94F-BE6D-2457716BF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BC64D-D922-214A-88E6-08AC7A1C1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A5F7E-D69B-A149-90EF-B6F671585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BF06C-3C12-1A41-9CB0-75131ADA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FD15E-1FE1-3B44-8BB5-0E9A75A1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82BE7-DD29-FB4E-9E6F-935CDD60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83FB-DB66-B441-B2D2-48D561C5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FE5A5-20DE-1949-A9DC-1EF65326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9FFC2-838A-2A40-A84D-B4222446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DF034-3703-A94E-A092-679C7DED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D4962-13FC-A14D-9C96-0513F21A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92576-B6A6-5B47-8428-B64244AF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B76-B78B-8B40-BF2D-8B6C642F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3B38-25E1-5D44-9996-E079F95D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F9F48-0E23-1E4F-A7EE-63445D7E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83138-FA55-4549-82F7-9E7C3AA6F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150C4-F5B2-4349-A3FA-CD328012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0B70C-D079-474C-ABD5-BF299661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8992F-35D8-344B-80E4-2E3EBDAD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52B2-568B-5345-BF81-11B642347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226B0-E614-0942-8A9C-9401CA2B8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8C733-92AC-F04D-AB8F-3796983B5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7E226-484B-DF4B-9E41-B7A877FD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D6A6A-2411-FA4A-A97B-BDCD52A7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F92A-B5CC-5E40-8B92-87A66203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2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030BE-3675-654C-A78D-5EB6E7A6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2436A-24B8-A444-A909-B5988B81C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67E8D-7684-BF43-8EBB-F7D307CD9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0CAA-CCA5-9D4A-B2D2-A721182DFF06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0BBF-879B-3C45-8CB2-51FF6A0A0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E1FD0-D8D5-C44F-A819-E8C7B837E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2A2DF-14D7-B04D-BE67-92F302570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4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61" y="808169"/>
            <a:ext cx="10916478" cy="539529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Case Study 1 – The Samaritan Christians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800" b="1" dirty="0">
                <a:solidFill>
                  <a:srgbClr val="FFFF00"/>
                </a:solidFill>
                <a:latin typeface="Montserrat" panose="02000505000000020004" pitchFamily="2" charset="77"/>
              </a:rPr>
              <a:t>Acts 8:14-17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1.	</a:t>
            </a:r>
            <a:r>
              <a:rPr lang="en-US" sz="3800" dirty="0">
                <a:solidFill>
                  <a:schemeClr val="bg1"/>
                </a:solidFill>
                <a:latin typeface="Montserrat" panose="02000505000000020004" pitchFamily="2" charset="77"/>
              </a:rPr>
              <a:t>They accepted the Word of God. </a:t>
            </a:r>
            <a:r>
              <a:rPr lang="en-US" sz="3800" dirty="0">
                <a:solidFill>
                  <a:srgbClr val="FFFF00"/>
                </a:solidFill>
                <a:latin typeface="Montserrat" panose="02000505000000020004" pitchFamily="2" charset="77"/>
              </a:rPr>
              <a:t>v14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800" dirty="0">
                <a:solidFill>
                  <a:schemeClr val="bg1"/>
                </a:solidFill>
                <a:latin typeface="Montserrat" panose="02000505000000020004" pitchFamily="2" charset="77"/>
              </a:rPr>
              <a:t>2.	They were </a:t>
            </a:r>
            <a:r>
              <a:rPr lang="en-US" sz="3800" dirty="0" err="1">
                <a:solidFill>
                  <a:schemeClr val="bg1"/>
                </a:solidFill>
                <a:latin typeface="Montserrat" panose="02000505000000020004" pitchFamily="2" charset="77"/>
              </a:rPr>
              <a:t>baptised</a:t>
            </a:r>
            <a:r>
              <a:rPr lang="en-US" sz="3800" dirty="0">
                <a:solidFill>
                  <a:schemeClr val="bg1"/>
                </a:solidFill>
                <a:latin typeface="Montserrat" panose="02000505000000020004" pitchFamily="2" charset="77"/>
              </a:rPr>
              <a:t> in the name of the Lord 	Jesus. </a:t>
            </a:r>
            <a:r>
              <a:rPr lang="en-US" sz="3800" dirty="0">
                <a:solidFill>
                  <a:srgbClr val="FFFF00"/>
                </a:solidFill>
                <a:latin typeface="Montserrat" panose="02000505000000020004" pitchFamily="2" charset="77"/>
              </a:rPr>
              <a:t>v16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800" dirty="0">
                <a:solidFill>
                  <a:schemeClr val="bg1"/>
                </a:solidFill>
                <a:latin typeface="Montserrat" panose="02000505000000020004" pitchFamily="2" charset="77"/>
              </a:rPr>
              <a:t>3.	They received the Holy Spirit through prayer 	with the laying on of hands by Peter &amp; John. </a:t>
            </a:r>
            <a:r>
              <a:rPr lang="en-US" sz="3800" dirty="0">
                <a:solidFill>
                  <a:srgbClr val="FFFF00"/>
                </a:solidFill>
                <a:latin typeface="Montserrat" panose="02000505000000020004" pitchFamily="2" charset="77"/>
              </a:rPr>
              <a:t>vs 	15,17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800" dirty="0">
                <a:solidFill>
                  <a:schemeClr val="bg1"/>
                </a:solidFill>
                <a:latin typeface="Montserrat" panose="02000505000000020004" pitchFamily="2" charset="77"/>
              </a:rPr>
              <a:t>4.	There was </a:t>
            </a:r>
            <a:r>
              <a:rPr lang="en-US" sz="3800" dirty="0">
                <a:solidFill>
                  <a:srgbClr val="FFFF00"/>
                </a:solidFill>
                <a:latin typeface="Montserrat" panose="02000505000000020004" pitchFamily="2" charset="77"/>
              </a:rPr>
              <a:t>evidence</a:t>
            </a:r>
            <a:r>
              <a:rPr lang="en-US" sz="3800" dirty="0">
                <a:solidFill>
                  <a:schemeClr val="bg1"/>
                </a:solidFill>
                <a:latin typeface="Montserrat" panose="02000505000000020004" pitchFamily="2" charset="77"/>
              </a:rPr>
              <a:t> that they had received. </a:t>
            </a:r>
            <a:r>
              <a:rPr lang="en-US" sz="3800" dirty="0">
                <a:solidFill>
                  <a:srgbClr val="FFFF00"/>
                </a:solidFill>
                <a:latin typeface="Montserrat" panose="02000505000000020004" pitchFamily="2" charset="77"/>
              </a:rPr>
              <a:t>v18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832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Case Study 2 – Saul of Tarsus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Acts 9:17-19; 20, 22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1. 	</a:t>
            </a: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He had become a ‘brother’. 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v17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2. 	He got ‘filled with the Spirit’ through the 	laying on of Ananias’ hands. 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v17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3. 	He got </a:t>
            </a:r>
            <a:r>
              <a:rPr lang="en-US" sz="3200" dirty="0" err="1">
                <a:solidFill>
                  <a:schemeClr val="bg1"/>
                </a:solidFill>
                <a:latin typeface="Montserrat" panose="02000505000000020004" pitchFamily="2" charset="77"/>
              </a:rPr>
              <a:t>baptised</a:t>
            </a: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 in water. 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v18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4. 	There was 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evidence</a:t>
            </a: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 that he had received. 	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vs 18, 20, 22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33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70" y="781665"/>
            <a:ext cx="10810461" cy="53952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Case Study 3 – The Christians in Ephesus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Acts 19:1-7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500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Montserrat" panose="02000505000000020004" pitchFamily="2" charset="77"/>
              </a:rPr>
              <a:t>They responded to the message. </a:t>
            </a: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V5</a:t>
            </a: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Montserrat" panose="02000505000000020004" pitchFamily="2" charset="77"/>
              </a:rPr>
              <a:t>They were </a:t>
            </a:r>
            <a:r>
              <a:rPr lang="en-US" sz="3500" dirty="0" err="1">
                <a:solidFill>
                  <a:schemeClr val="bg1"/>
                </a:solidFill>
                <a:latin typeface="Montserrat" panose="02000505000000020004" pitchFamily="2" charset="77"/>
              </a:rPr>
              <a:t>baptised</a:t>
            </a:r>
            <a:r>
              <a:rPr lang="en-US" sz="3500" dirty="0">
                <a:solidFill>
                  <a:schemeClr val="bg1"/>
                </a:solidFill>
                <a:latin typeface="Montserrat" panose="02000505000000020004" pitchFamily="2" charset="77"/>
              </a:rPr>
              <a:t> in the name of the Lord     Jesus. </a:t>
            </a: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V5</a:t>
            </a: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Montserrat" panose="02000505000000020004" pitchFamily="2" charset="77"/>
              </a:rPr>
              <a:t>The Holy Spirit ‘came on them’ with the laying on of hands by Paul. </a:t>
            </a: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V6</a:t>
            </a: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Montserrat" panose="02000505000000020004" pitchFamily="2" charset="77"/>
              </a:rPr>
              <a:t>There was </a:t>
            </a: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evidence</a:t>
            </a:r>
            <a:r>
              <a:rPr lang="en-US" sz="3500" dirty="0">
                <a:solidFill>
                  <a:schemeClr val="bg1"/>
                </a:solidFill>
                <a:latin typeface="Montserrat" panose="02000505000000020004" pitchFamily="2" charset="77"/>
              </a:rPr>
              <a:t> that they had received. </a:t>
            </a: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v6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121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800" dirty="0">
                <a:solidFill>
                  <a:srgbClr val="FFFF00"/>
                </a:solidFill>
                <a:latin typeface="Montserrat" panose="02000505000000020004" pitchFamily="2" charset="77"/>
              </a:rPr>
              <a:t>Reflection</a:t>
            </a:r>
            <a:r>
              <a:rPr lang="en-US" sz="38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: “Did you receive the Holy Spirit when you believed?” </a:t>
            </a:r>
            <a:r>
              <a:rPr lang="en-US" sz="3800" dirty="0">
                <a:solidFill>
                  <a:srgbClr val="FFFF00"/>
                </a:solidFill>
                <a:latin typeface="Montserrat" panose="02000505000000020004" pitchFamily="2" charset="77"/>
              </a:rPr>
              <a:t>Acts 19:2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That is, although you have become a Christian and have the Holy Spirit living in you, have you had this experience where Jesus baptizes you with the Holy Spirit?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If not, we would love to lay hands on you and pray that you would be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baptised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with 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327720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Benefits of the Baptism with the Holy Spirit</a:t>
            </a:r>
          </a:p>
          <a:p>
            <a:pPr marL="0" indent="0">
              <a:buNone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Power To Witness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In Acts 1:8, Jesus says to his disciples “you will receive 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POWER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when the Holy Spirit comes on you; and you will be my 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WITNESSES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in Jerusalem, and in all Judea and Samaria, and to the ends of the earth.”</a:t>
            </a:r>
          </a:p>
        </p:txBody>
      </p:sp>
    </p:spTree>
    <p:extLst>
      <p:ext uri="{BB962C8B-B14F-4D97-AF65-F5344CB8AC3E}">
        <p14:creationId xmlns:p14="http://schemas.microsoft.com/office/powerpoint/2010/main" val="407664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Benefits of the Baptism with the Holy Spirit</a:t>
            </a:r>
          </a:p>
          <a:p>
            <a:pPr marL="0" indent="0">
              <a:buNone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00000"/>
              </a:lnSpc>
              <a:buAutoNum type="arabicPeriod" startAt="2"/>
            </a:pP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  Power to Walk in Obedience to God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Gal. 5:16 says that if we “live by the Spirit (full of His power), and you will not gratify the desires of the sinful nature.”</a:t>
            </a:r>
          </a:p>
        </p:txBody>
      </p:sp>
    </p:spTree>
    <p:extLst>
      <p:ext uri="{BB962C8B-B14F-4D97-AF65-F5344CB8AC3E}">
        <p14:creationId xmlns:p14="http://schemas.microsoft.com/office/powerpoint/2010/main" val="23619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Benefits of the Baptism with the Holy Spirit</a:t>
            </a:r>
          </a:p>
          <a:p>
            <a:pPr marL="0" indent="0"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20000"/>
              </a:lnSpc>
              <a:buAutoNum type="arabicPeriod" startAt="3"/>
            </a:pPr>
            <a:r>
              <a:rPr lang="en-US" sz="4600" dirty="0">
                <a:solidFill>
                  <a:srgbClr val="FFFF00"/>
                </a:solidFill>
                <a:latin typeface="Montserrat" panose="02000505000000020004" pitchFamily="2" charset="77"/>
              </a:rPr>
              <a:t>  Power to Bear Good Fruit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600" dirty="0">
                <a:solidFill>
                  <a:schemeClr val="bg1"/>
                </a:solidFill>
                <a:latin typeface="Montserrat" panose="02000505000000020004" pitchFamily="2" charset="77"/>
              </a:rPr>
              <a:t>Gal. 5:22,23 describes the fruit that should be increasingly seen in us as we walk in the fullness of the Holy Spirit.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Are we developing in more love, more joy, more patience, more kindness, more goodness, more faithfulness, more gentleness &amp; more self-control? 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	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Note</a:t>
            </a: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: it is ‘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fruit</a:t>
            </a: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’ NOT ‘fruit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s</a:t>
            </a: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’. </a:t>
            </a:r>
          </a:p>
        </p:txBody>
      </p:sp>
    </p:spTree>
    <p:extLst>
      <p:ext uri="{BB962C8B-B14F-4D97-AF65-F5344CB8AC3E}">
        <p14:creationId xmlns:p14="http://schemas.microsoft.com/office/powerpoint/2010/main" val="181327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Benefits of the Baptism with the Holy Spirit</a:t>
            </a:r>
          </a:p>
          <a:p>
            <a:pPr marL="0" indent="0">
              <a:buNone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00000"/>
              </a:lnSpc>
              <a:buAutoNum type="arabicPeriod" startAt="4"/>
            </a:pP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Power to Flow in Spiritual Gifts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1 Cor. 12:7-11 outlines supernatural gifts that the Holy Spirit gives to Christians to strengthen &amp; build up the church. Being full of the Holy Spirit enables us to be effective in blessing others with the love &amp; power of God. </a:t>
            </a:r>
          </a:p>
        </p:txBody>
      </p:sp>
    </p:spTree>
    <p:extLst>
      <p:ext uri="{BB962C8B-B14F-4D97-AF65-F5344CB8AC3E}">
        <p14:creationId xmlns:p14="http://schemas.microsoft.com/office/powerpoint/2010/main" val="327164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Benefits of the Baptism with the Holy Spirit</a:t>
            </a:r>
          </a:p>
          <a:p>
            <a:pPr marL="0" indent="0">
              <a:buNone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10000"/>
              </a:lnSpc>
              <a:buAutoNum type="arabicPeriod" startAt="5"/>
            </a:pP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Power for Greater Intimacy with Jesus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500" dirty="0">
                <a:solidFill>
                  <a:schemeClr val="bg1"/>
                </a:solidFill>
                <a:latin typeface="Montserrat" panose="02000505000000020004" pitchFamily="2" charset="77"/>
              </a:rPr>
              <a:t>Romans 5:5 says “God has poured out his love into our hearts by the Holy Spirit, whom he has given us.”</a:t>
            </a: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	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6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We can experience the wonder of his love filling us in the most intimate way bringing greater depth to our relationship with him.</a:t>
            </a:r>
          </a:p>
        </p:txBody>
      </p:sp>
    </p:spTree>
    <p:extLst>
      <p:ext uri="{BB962C8B-B14F-4D97-AF65-F5344CB8AC3E}">
        <p14:creationId xmlns:p14="http://schemas.microsoft.com/office/powerpoint/2010/main" val="57028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“I kept on crying all the time that God would 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fill me with His Spirit</a:t>
            </a: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. Well, one day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in the City of New York – oh! what a day, I cannot describe it, I seldom refer to it. It is almost too sacred an experience to name. Paul had an experience of which he never spoke for fourteen years. I can only say, God revealed Himself to me, and 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I had such an experience of His love</a:t>
            </a: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 that I had to ask Him to stay His hand.”     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D.L. Moody</a:t>
            </a:r>
          </a:p>
        </p:txBody>
      </p:sp>
    </p:spTree>
    <p:extLst>
      <p:ext uri="{BB962C8B-B14F-4D97-AF65-F5344CB8AC3E}">
        <p14:creationId xmlns:p14="http://schemas.microsoft.com/office/powerpoint/2010/main" val="80749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C36DB-6C39-A040-8875-FDD7E9E0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49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1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Benefits of the Baptism with the Holy Spirit</a:t>
            </a:r>
          </a:p>
          <a:p>
            <a:pPr marL="0" indent="0">
              <a:buNone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4600" dirty="0">
                <a:solidFill>
                  <a:srgbClr val="FFFF00"/>
                </a:solidFill>
                <a:latin typeface="Montserrat" panose="02000505000000020004" pitchFamily="2" charset="77"/>
              </a:rPr>
              <a:t>6.	Power to Speak in Tongues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600" dirty="0">
                <a:solidFill>
                  <a:schemeClr val="bg1"/>
                </a:solidFill>
                <a:latin typeface="Montserrat" panose="02000505000000020004" pitchFamily="2" charset="77"/>
              </a:rPr>
              <a:t>In </a:t>
            </a:r>
            <a:r>
              <a:rPr lang="en-US" sz="4600" dirty="0">
                <a:solidFill>
                  <a:srgbClr val="FFFF00"/>
                </a:solidFill>
                <a:latin typeface="Montserrat" panose="02000505000000020004" pitchFamily="2" charset="77"/>
              </a:rPr>
              <a:t>most</a:t>
            </a:r>
            <a:r>
              <a:rPr lang="en-US" sz="4600" dirty="0">
                <a:solidFill>
                  <a:schemeClr val="bg1"/>
                </a:solidFill>
                <a:latin typeface="Montserrat" panose="02000505000000020004" pitchFamily="2" charset="77"/>
              </a:rPr>
              <a:t> instances in the NT where people are </a:t>
            </a:r>
            <a:r>
              <a:rPr lang="en-US" sz="4600" dirty="0" err="1">
                <a:solidFill>
                  <a:schemeClr val="bg1"/>
                </a:solidFill>
                <a:latin typeface="Montserrat" panose="02000505000000020004" pitchFamily="2" charset="77"/>
              </a:rPr>
              <a:t>baptised</a:t>
            </a:r>
            <a:r>
              <a:rPr lang="en-US" sz="4600" dirty="0">
                <a:solidFill>
                  <a:schemeClr val="bg1"/>
                </a:solidFill>
                <a:latin typeface="Montserrat" panose="02000505000000020004" pitchFamily="2" charset="77"/>
              </a:rPr>
              <a:t> in the HS, it is recorded that they spoke in tongues.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400" dirty="0">
                <a:solidFill>
                  <a:srgbClr val="FFFF00"/>
                </a:solidFill>
                <a:latin typeface="Montserrat" panose="02000505000000020004" pitchFamily="2" charset="77"/>
              </a:rPr>
              <a:t>Acts 2:4, Acts 10:46, Acts 19:6. 	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Paul - 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Acts 9: 17,18 </a:t>
            </a:r>
            <a:r>
              <a:rPr lang="en-US" sz="3600" dirty="0" err="1">
                <a:solidFill>
                  <a:srgbClr val="FFFF00"/>
                </a:solidFill>
                <a:latin typeface="Montserrat" panose="02000505000000020004" pitchFamily="2" charset="77"/>
              </a:rPr>
              <a:t>cf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 1 Cor. 14:18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Personal </a:t>
            </a: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(To Benefit Yourself)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Montserrat" panose="02000505000000020004" pitchFamily="2" charset="77"/>
              </a:rPr>
              <a:t>cf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 Corporate </a:t>
            </a: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(To Benefit Others).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5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8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More About Tongues</a:t>
            </a:r>
            <a:endParaRPr lang="en-US" sz="51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1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Tongues is a language that you have not learned that God gives you to use in praying and worshipping him.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1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100" dirty="0">
                <a:solidFill>
                  <a:schemeClr val="bg1"/>
                </a:solidFill>
                <a:latin typeface="Montserrat" panose="02000505000000020004" pitchFamily="2" charset="77"/>
              </a:rPr>
              <a:t>Your mind may not understand what you are saying, but that is because you are praying with your spirit, not with your mind. </a:t>
            </a:r>
            <a:r>
              <a:rPr lang="en-US" sz="5100" dirty="0">
                <a:solidFill>
                  <a:srgbClr val="FFFF00"/>
                </a:solidFill>
                <a:latin typeface="Montserrat" panose="02000505000000020004" pitchFamily="2" charset="77"/>
              </a:rPr>
              <a:t>See</a:t>
            </a:r>
            <a:r>
              <a:rPr lang="en-US" sz="51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5100" dirty="0">
                <a:solidFill>
                  <a:srgbClr val="FFFF00"/>
                </a:solidFill>
                <a:latin typeface="Montserrat" panose="02000505000000020004" pitchFamily="2" charset="77"/>
              </a:rPr>
              <a:t>1 Cor. 14:14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1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100" dirty="0">
                <a:solidFill>
                  <a:schemeClr val="bg1"/>
                </a:solidFill>
                <a:latin typeface="Montserrat" panose="02000505000000020004" pitchFamily="2" charset="77"/>
              </a:rPr>
              <a:t>Tongues may sound strange at first &amp; you may think you are making up words but they are simply a vehicle for a meaning that the Holy Spirit attaches to them.</a:t>
            </a:r>
          </a:p>
        </p:txBody>
      </p:sp>
    </p:spTree>
    <p:extLst>
      <p:ext uri="{BB962C8B-B14F-4D97-AF65-F5344CB8AC3E}">
        <p14:creationId xmlns:p14="http://schemas.microsoft.com/office/powerpoint/2010/main" val="3613467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Benefits of Speaking in Tongues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Tongues is </a:t>
            </a: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an</a:t>
            </a: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evidence of the Baptism with the Holy Spirit. </a:t>
            </a: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Acts 2:4, Acts 10:44-48, Acts 19:5-6</a:t>
            </a: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Montserrat" panose="02000505000000020004" pitchFamily="2" charset="77"/>
              </a:rPr>
              <a:t>Tongues edifies us (charges the battery) and stimulates our faith. </a:t>
            </a: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Jude 20, 1 Cor. 14:4</a:t>
            </a: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Montserrat" panose="02000505000000020004" pitchFamily="2" charset="77"/>
              </a:rPr>
              <a:t>When we pray in tongues we are assured of praying in line with God’s will. </a:t>
            </a: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Rom. 8:26,27</a:t>
            </a: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en-US" sz="3500" dirty="0">
                <a:solidFill>
                  <a:schemeClr val="bg1"/>
                </a:solidFill>
                <a:latin typeface="Montserrat" panose="02000505000000020004" pitchFamily="2" charset="77"/>
              </a:rPr>
              <a:t>Tongues assists us in worshipping God. </a:t>
            </a: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Jn 4:23,24, I Cor. 14:15-17</a:t>
            </a:r>
            <a:endParaRPr lang="en-US" sz="3500" b="1" dirty="0">
              <a:solidFill>
                <a:srgbClr val="FFFF00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9163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41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How Can I Receive the Baptism with the Holy Spirit?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Pray now by yourself. Simply 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ask the Lord Jesus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to baptize you with the Holy Spirit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and then worship Him using whatever words come to you.</a:t>
            </a:r>
            <a:endParaRPr lang="en-US" sz="3600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Or, ask one of the leaders to lay hands on you and pray with you 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to receive the Holy Spirit</a:t>
            </a:r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. When he/she finishes praying just start to worship God speaking out the words from an unknown language that come to you. </a:t>
            </a:r>
          </a:p>
        </p:txBody>
      </p:sp>
    </p:spTree>
    <p:extLst>
      <p:ext uri="{BB962C8B-B14F-4D97-AF65-F5344CB8AC3E}">
        <p14:creationId xmlns:p14="http://schemas.microsoft.com/office/powerpoint/2010/main" val="513617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Montserrat" panose="02000505000000020004" pitchFamily="2" charset="77"/>
              </a:rPr>
              <a:t>You Must Move Your Mouth &amp; Speak The Words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Like normal speech, you need to do the speaking and the Holy Spirit will convert what you speak into heavenly meaning . The more you speak in tongues, the more your new vocabulary will develop, and the  more spontaneous it will feel.</a:t>
            </a:r>
            <a:r>
              <a:rPr lang="en-US" sz="3600" b="1" dirty="0">
                <a:solidFill>
                  <a:srgbClr val="FFFF00"/>
                </a:solidFill>
                <a:latin typeface="Montserrat" panose="02000505000000020004" pitchFamily="2" charset="77"/>
              </a:rPr>
              <a:t>	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  <a:latin typeface="Montserrat" panose="02000505000000020004" pitchFamily="2" charset="77"/>
              </a:rPr>
              <a:t>	</a:t>
            </a:r>
            <a:endParaRPr lang="en-US" sz="3600" b="1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6436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56336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Montserrat" panose="02000505000000020004" pitchFamily="2" charset="77"/>
              </a:rPr>
              <a:t>One Final Thing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100" dirty="0">
                <a:solidFill>
                  <a:schemeClr val="bg1"/>
                </a:solidFill>
                <a:latin typeface="Montserrat" panose="02000505000000020004" pitchFamily="2" charset="77"/>
              </a:rPr>
              <a:t>When you have been baptized with the Holy Spirit, you need to keep “be being filled”. </a:t>
            </a:r>
            <a:r>
              <a:rPr lang="en-US" sz="4100" dirty="0">
                <a:solidFill>
                  <a:srgbClr val="FFFF00"/>
                </a:solidFill>
                <a:latin typeface="Montserrat" panose="02000505000000020004" pitchFamily="2" charset="77"/>
              </a:rPr>
              <a:t>Ephesians 5:18</a:t>
            </a:r>
            <a:r>
              <a:rPr lang="en-US" sz="41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1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4100" dirty="0">
                <a:solidFill>
                  <a:schemeClr val="bg1"/>
                </a:solidFill>
                <a:latin typeface="Montserrat" panose="02000505000000020004" pitchFamily="2" charset="77"/>
              </a:rPr>
              <a:t>Paul is appealing to the believers to go on yielding themselves to the Spirit that is in them.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100" dirty="0">
                <a:solidFill>
                  <a:schemeClr val="bg1"/>
                </a:solidFill>
                <a:latin typeface="Montserrat" panose="02000505000000020004" pitchFamily="2" charset="77"/>
              </a:rPr>
              <a:t>God always wants you to be drinking in the new newness of the Holy Spirit.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1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4100" dirty="0">
                <a:solidFill>
                  <a:schemeClr val="bg1"/>
                </a:solidFill>
                <a:latin typeface="Montserrat" panose="02000505000000020004" pitchFamily="2" charset="77"/>
              </a:rPr>
              <a:t>Encourage one another in these things.</a:t>
            </a:r>
          </a:p>
        </p:txBody>
      </p:sp>
    </p:spTree>
    <p:extLst>
      <p:ext uri="{BB962C8B-B14F-4D97-AF65-F5344CB8AC3E}">
        <p14:creationId xmlns:p14="http://schemas.microsoft.com/office/powerpoint/2010/main" val="3434818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50098-0D1A-934C-9CB1-B2920061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2A2DF-14D7-B04D-BE67-92F302570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BA459-8CAE-DA46-855D-22C0E4000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5983A1-5E3A-674E-81D5-3825F6E4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50098-0D1A-934C-9CB1-B2920061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4A0A55-2C73-C144-88E1-CE4653ABE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65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NEW POWER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9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John the Baptist said two things (among others) about Jesus that are vital for our lives.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9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9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“Look, the Lamb of God, who takes away the sin of the world!” John 1:29 </a:t>
            </a:r>
            <a:r>
              <a:rPr lang="en-US" sz="3900" dirty="0">
                <a:solidFill>
                  <a:srgbClr val="FFFF00"/>
                </a:solidFill>
                <a:latin typeface="Montserrat" panose="02000505000000020004" pitchFamily="2" charset="77"/>
              </a:rPr>
              <a:t>We can be FORGIVEN!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endParaRPr lang="en-US" sz="39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sz="39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“He will </a:t>
            </a:r>
            <a:r>
              <a:rPr lang="en-US" sz="3900" dirty="0" err="1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baptise</a:t>
            </a:r>
            <a:r>
              <a:rPr lang="en-US" sz="39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you with the Holy Spirit and with fire.” Matt. 3:11 </a:t>
            </a:r>
            <a:r>
              <a:rPr lang="en-US" sz="3900" dirty="0">
                <a:solidFill>
                  <a:srgbClr val="FFFF00"/>
                </a:solidFill>
                <a:latin typeface="Montserrat" panose="02000505000000020004" pitchFamily="2" charset="77"/>
              </a:rPr>
              <a:t>We can be BAPTISED with the HOLY SPIRIT!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solidFill>
                <a:srgbClr val="FFFF00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037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52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NEW POWER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Intrigued</a:t>
            </a: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- heard about the Holy Spirit - speaking in tongues - people getting healed - what is it all about?</a:t>
            </a: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Desirous</a:t>
            </a: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– would like to experience the power of the Holy Spirit.</a:t>
            </a: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en-US" sz="3500" dirty="0">
                <a:solidFill>
                  <a:srgbClr val="FFFF00"/>
                </a:solidFill>
                <a:latin typeface="Montserrat" panose="02000505000000020004" pitchFamily="2" charset="77"/>
              </a:rPr>
              <a:t>Desperate</a:t>
            </a: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– I cannot go on any further with my struggles without the power of the Holy Spirit.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697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NEW POWER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It is </a:t>
            </a:r>
            <a:r>
              <a:rPr lang="en-US" sz="3200" dirty="0">
                <a:solidFill>
                  <a:srgbClr val="FFFF00"/>
                </a:solidFill>
                <a:latin typeface="Montserrat" panose="02000505000000020004" pitchFamily="2" charset="77"/>
              </a:rPr>
              <a:t>vital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to our Christian life that we are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baptised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with the Holy Spirit.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“Without being full of the Holy Spirit the church today can never display God’s power as did the early church – a combative, challenging and victorious power to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evangelise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a generation.”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David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Yongi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Cho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583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Did I not receive the HS when I became a Christian?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“You however, are controlled not by the sinful nature but by the Spirit, if the Spirit of God lives in you. And 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if anyone does not have the Spirit of Christ, he does not belong to Christ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.” 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Romans 8:9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If you are a Christian, then the Holy Spirit lives in you but that is </a:t>
            </a:r>
            <a:r>
              <a:rPr lang="en-US" sz="3600" dirty="0">
                <a:solidFill>
                  <a:srgbClr val="FFFF00"/>
                </a:solidFill>
                <a:latin typeface="Montserrat" panose="02000505000000020004" pitchFamily="2" charset="77"/>
              </a:rPr>
              <a:t>not the same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as being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baptised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 with 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121251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1168</Words>
  <Application>Microsoft Macintosh PowerPoint</Application>
  <PresentationFormat>Widescreen</PresentationFormat>
  <Paragraphs>107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86</cp:revision>
  <dcterms:created xsi:type="dcterms:W3CDTF">2018-08-14T13:38:22Z</dcterms:created>
  <dcterms:modified xsi:type="dcterms:W3CDTF">2018-09-13T08:44:21Z</dcterms:modified>
</cp:coreProperties>
</file>