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0_95676C7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9" r:id="rId2"/>
    <p:sldId id="268" r:id="rId3"/>
    <p:sldId id="273" r:id="rId4"/>
    <p:sldId id="278" r:id="rId5"/>
    <p:sldId id="276" r:id="rId6"/>
    <p:sldId id="281" r:id="rId7"/>
    <p:sldId id="282" r:id="rId8"/>
    <p:sldId id="283" r:id="rId9"/>
    <p:sldId id="285" r:id="rId10"/>
    <p:sldId id="284" r:id="rId11"/>
    <p:sldId id="286" r:id="rId12"/>
    <p:sldId id="275" r:id="rId13"/>
    <p:sldId id="25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DDEC8A-2AC5-576D-A7B5-4C423F78F886}" name="Allen, Thomas" initials="AT" userId="S::Thomas.Allen@colchesterhospital.nhs.uk::0eb467fb-4aea-4c55-bd8f-a10e983150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1"/>
    <p:restoredTop sz="47871" autoAdjust="0"/>
  </p:normalViewPr>
  <p:slideViewPr>
    <p:cSldViewPr snapToGrid="0">
      <p:cViewPr varScale="1">
        <p:scale>
          <a:sx n="39" d="100"/>
          <a:sy n="39" d="100"/>
        </p:scale>
        <p:origin x="2357" y="53"/>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0_95676C7D.xml><?xml version="1.0" encoding="utf-8"?>
<p188:cmLst xmlns:a="http://schemas.openxmlformats.org/drawingml/2006/main" xmlns:r="http://schemas.openxmlformats.org/officeDocument/2006/relationships" xmlns:p188="http://schemas.microsoft.com/office/powerpoint/2018/8/main">
  <p188:cm id="{6C267C1D-D8C4-4A91-8645-150865E7A24D}" authorId="{65DDEC8A-2AC5-576D-A7B5-4C423F78F886}" created="2024-04-26T19:59:07.115">
    <ac:deMkLst xmlns:ac="http://schemas.microsoft.com/office/drawing/2013/main/command">
      <pc:docMk xmlns:pc="http://schemas.microsoft.com/office/powerpoint/2013/main/command"/>
      <pc:sldMk xmlns:pc="http://schemas.microsoft.com/office/powerpoint/2013/main/command" cId="2506583165" sldId="256"/>
      <ac:picMk id="19" creationId="{E024E463-07D3-F40E-2BD4-AEFB42C8C612}"/>
    </ac:deMkLst>
    <p188:txBody>
      <a:bodyPr/>
      <a:lstStyle/>
      <a:p>
        <a:r>
          <a:rPr lang="en-GB"/>
          <a:t>COMMUNION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79DCD-283E-4D4F-AB4C-6E7501EFC5DF}" type="datetimeFigureOut">
              <a:rPr lang="en-GB" smtClean="0"/>
              <a:t>28/04/2024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21622-FA2F-4084-8473-18FDE82C90E3}" type="slidenum">
              <a:rPr lang="en-GB" smtClean="0"/>
              <a:t>‹#›</a:t>
            </a:fld>
            <a:endParaRPr lang="en-GB"/>
          </a:p>
        </p:txBody>
      </p:sp>
    </p:spTree>
    <p:extLst>
      <p:ext uri="{BB962C8B-B14F-4D97-AF65-F5344CB8AC3E}">
        <p14:creationId xmlns:p14="http://schemas.microsoft.com/office/powerpoint/2010/main" val="383235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198813" cy="1798638"/>
          </a:xfrm>
        </p:spPr>
      </p:sp>
      <p:sp>
        <p:nvSpPr>
          <p:cNvPr id="3" name="Notes Placeholder 2"/>
          <p:cNvSpPr>
            <a:spLocks noGrp="1"/>
          </p:cNvSpPr>
          <p:nvPr>
            <p:ph type="body" idx="1"/>
          </p:nvPr>
        </p:nvSpPr>
        <p:spPr/>
        <p:txBody>
          <a:bodyPr/>
          <a:lstStyle/>
          <a:p>
            <a:r>
              <a:rPr lang="en-GB" dirty="0"/>
              <a:t>We’re continuing our series God of all things, from the book of the same title by Andrew Wilson. </a:t>
            </a:r>
          </a:p>
          <a:p>
            <a:endParaRPr lang="en-GB" dirty="0"/>
          </a:p>
          <a:p>
            <a:r>
              <a:rPr lang="en-GB" dirty="0"/>
              <a:t>If you have your Bible we’re be reading from Luke 12 verse 27.</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1</a:t>
            </a:fld>
            <a:endParaRPr lang="en-GB"/>
          </a:p>
        </p:txBody>
      </p:sp>
    </p:spTree>
    <p:extLst>
      <p:ext uri="{BB962C8B-B14F-4D97-AF65-F5344CB8AC3E}">
        <p14:creationId xmlns:p14="http://schemas.microsoft.com/office/powerpoint/2010/main" val="313484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450850"/>
            <a:ext cx="3208338" cy="1804988"/>
          </a:xfrm>
        </p:spPr>
      </p:sp>
      <p:sp>
        <p:nvSpPr>
          <p:cNvPr id="3" name="Notes Placeholder 2"/>
          <p:cNvSpPr>
            <a:spLocks noGrp="1"/>
          </p:cNvSpPr>
          <p:nvPr>
            <p:ph type="body" idx="1"/>
          </p:nvPr>
        </p:nvSpPr>
        <p:spPr>
          <a:xfrm>
            <a:off x="579438" y="2255838"/>
            <a:ext cx="5486400" cy="6246555"/>
          </a:xfrm>
        </p:spPr>
        <p:txBody>
          <a:bodyPr/>
          <a:lstStyle/>
          <a:p>
            <a:r>
              <a:rPr lang="en-GB" dirty="0"/>
              <a:t>Perhaps you’re fearful of death.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the fragility of the seed ball of dandelions. A small child soon learns they can blow it to smithereens. The seeds scatter, but then take root. The Bees and other pollinators love them, gardeners not so much. If you’re a gardener and you like your lawn free of dandelions, you’ll understand why the French call it “lion’s tooth”. Except for when they’re small, and only if you get it just right, they’re near impossible to uproot with your hands.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Wilson writes, “Do you see? Its weakness is its strength. By giving itself up to be blown away, it rises indestructible and brings forth much fruit. If God so resurrects the dandelion, which is here today and gone tomorrow, will he not much more resurrect you, O you of little faith” p127.</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prove ourselves to be of little faith when we worry, fret and rush around ceaselessly to get more and more. And we do that because we’ve exchanged God for things. Good things have become God things in our hearts. We waste time chasing after things that God would gladly provide for us. If we would devote ourselves, our time and talents, to His kingdom, God has promised to meet our needs always.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We can’t take any of it us when we go, but we can send it ahead. We can be rich toward God. </a:t>
            </a:r>
          </a:p>
          <a:p>
            <a:endParaRPr lang="en-GB" dirty="0"/>
          </a:p>
          <a:p>
            <a:r>
              <a:rPr lang="en-GB" dirty="0"/>
              <a:t>Our Father does not intend that we spend our lives in a mad rush after creature comforts. He’s promised that we will never go hungry or naked, and calls us to give ourselves to His Kingdom here on earth. Can you imagine coming to the end of this life to discover you’ve spent so much time slaving for what was already included in the ticket home to heaven. What a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bible verse I have found helpful to recall when I get anxious about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was young and now I am old, yet I have never seen the righteous forsaken or their children begging bread. They are always generous and lend freely; their children will be a blessing”  Psalms 37:25</a:t>
            </a:r>
          </a:p>
        </p:txBody>
      </p:sp>
      <p:sp>
        <p:nvSpPr>
          <p:cNvPr id="4" name="Slide Number Placeholder 3"/>
          <p:cNvSpPr>
            <a:spLocks noGrp="1"/>
          </p:cNvSpPr>
          <p:nvPr>
            <p:ph type="sldNum" sz="quarter" idx="5"/>
          </p:nvPr>
        </p:nvSpPr>
        <p:spPr/>
        <p:txBody>
          <a:bodyPr/>
          <a:lstStyle/>
          <a:p>
            <a:fld id="{77321622-FA2F-4084-8473-18FDE82C90E3}" type="slidenum">
              <a:rPr lang="en-GB" smtClean="0"/>
              <a:t>10</a:t>
            </a:fld>
            <a:endParaRPr lang="en-GB"/>
          </a:p>
        </p:txBody>
      </p:sp>
    </p:spTree>
    <p:extLst>
      <p:ext uri="{BB962C8B-B14F-4D97-AF65-F5344CB8AC3E}">
        <p14:creationId xmlns:p14="http://schemas.microsoft.com/office/powerpoint/2010/main" val="74533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541838" cy="2554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dandelion is sown in weakness and resurrected in power (1 Cor 15:43) And so it is with all who are born again by the Spirit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Cor 15:42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promise we have is that though our bodies perish (dust to dust as we heard a couple of weeks ago from Hugh); we will be raised to life imperishable, at the return of Jesus, when death is finally and forever swallowed up in victory! There is no sting in death for those who trust in the resurrected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that next time you see a dandelion and blow the seed ball.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endParaRPr>
          </a:p>
          <a:p>
            <a:endParaRPr lang="en-GB" dirty="0">
              <a:solidFill>
                <a:schemeClr val="tx2"/>
              </a:solidFill>
            </a:endParaRPr>
          </a:p>
          <a:p>
            <a:endParaRPr lang="en-GB"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2"/>
              </a:solidFill>
              <a:latin typeface="CMG Sans SemiBold" pitchFamily="2" charset="77"/>
            </a:endParaRPr>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11</a:t>
            </a:fld>
            <a:endParaRPr lang="en-GB"/>
          </a:p>
        </p:txBody>
      </p:sp>
    </p:spTree>
    <p:extLst>
      <p:ext uri="{BB962C8B-B14F-4D97-AF65-F5344CB8AC3E}">
        <p14:creationId xmlns:p14="http://schemas.microsoft.com/office/powerpoint/2010/main" val="188826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get anxious sometimes. Whether it’s from comparison, ambition, envy, fear of death, dissatisfaction, worrying that you have accomplished enough, that you have enough, that people have liked you enough, or that you have provided enough. </a:t>
            </a:r>
          </a:p>
          <a:p>
            <a:endParaRPr lang="en-GB" dirty="0"/>
          </a:p>
          <a:p>
            <a:r>
              <a:rPr lang="en-GB" dirty="0"/>
              <a:t>The reasons for our anxiety about things are far less compelling when we put our hope in Jesus;. When the roots of our heart re-turn to God. This brings peace.</a:t>
            </a:r>
          </a:p>
          <a:p>
            <a:endParaRPr lang="en-GB" dirty="0"/>
          </a:p>
          <a:p>
            <a:r>
              <a:rPr lang="en-GB" dirty="0"/>
              <a:t>When you do worry about things that God has got covered, we can speak to ourselves with the help of the psalmist,  “My heart is not proud, Lord, my eyes are not haughty; I do not concern myself with great matters or things too wonderful for me. (“I just don’t know God. This is beyond me, but you know”) But I have calmed and quieted myself, I am like a weaned child with its mother; like a weaned child I am content. Because my hope is in you Lord now and forevermore.</a:t>
            </a:r>
          </a:p>
          <a:p>
            <a:endParaRPr lang="en-GB" dirty="0"/>
          </a:p>
          <a:p>
            <a:r>
              <a:rPr lang="en-GB" dirty="0"/>
              <a:t>We can say it with the psalmist. Or, we can say it with Augustine “you made us for yourself, O Lord, and our hearts are restless until they find their rest in you”</a:t>
            </a:r>
          </a:p>
          <a:p>
            <a:endParaRPr lang="en-GB" dirty="0"/>
          </a:p>
          <a:p>
            <a:r>
              <a:rPr lang="en-GB" dirty="0"/>
              <a:t>Or, we can say it with flowers. “As you wish”</a:t>
            </a:r>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12</a:t>
            </a:fld>
            <a:endParaRPr lang="en-GB"/>
          </a:p>
        </p:txBody>
      </p:sp>
    </p:spTree>
    <p:extLst>
      <p:ext uri="{BB962C8B-B14F-4D97-AF65-F5344CB8AC3E}">
        <p14:creationId xmlns:p14="http://schemas.microsoft.com/office/powerpoint/2010/main" val="290078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657600" cy="2057400"/>
          </a:xfrm>
        </p:spPr>
      </p:sp>
      <p:sp>
        <p:nvSpPr>
          <p:cNvPr id="3" name="Notes Placeholder 2"/>
          <p:cNvSpPr>
            <a:spLocks noGrp="1"/>
          </p:cNvSpPr>
          <p:nvPr>
            <p:ph type="body" idx="1"/>
          </p:nvPr>
        </p:nvSpPr>
        <p:spPr>
          <a:xfrm>
            <a:off x="685800" y="3560290"/>
            <a:ext cx="5486400" cy="3600450"/>
          </a:xfrm>
        </p:spPr>
        <p:txBody>
          <a:bodyPr/>
          <a:lstStyle/>
          <a:p>
            <a:r>
              <a:rPr lang="en-GB" dirty="0"/>
              <a:t>Invite the band up</a:t>
            </a:r>
          </a:p>
          <a:p>
            <a:endParaRPr lang="en-GB" dirty="0"/>
          </a:p>
          <a:p>
            <a:r>
              <a:rPr lang="en-GB" dirty="0"/>
              <a:t>We’re are going to share Communion together now, and then the band will lead us in a time of sung worship. </a:t>
            </a:r>
          </a:p>
          <a:p>
            <a:r>
              <a:rPr lang="en-GB" dirty="0"/>
              <a:t>Give directions.</a:t>
            </a:r>
          </a:p>
          <a:p>
            <a:endParaRPr lang="en-GB" dirty="0"/>
          </a:p>
          <a:p>
            <a:r>
              <a:rPr lang="en-GB" dirty="0"/>
              <a:t>Read Spurgeon?</a:t>
            </a:r>
          </a:p>
          <a:p>
            <a:r>
              <a:rPr lang="en-GB" dirty="0"/>
              <a:t>Jesus said to his first disciples, “do this in remembrance of me”. And so, it would seem that we can forget him. </a:t>
            </a:r>
          </a:p>
          <a:p>
            <a:endParaRPr lang="en-GB" dirty="0"/>
          </a:p>
          <a:p>
            <a:r>
              <a:rPr lang="en-GB" dirty="0"/>
              <a:t>If earthly things have been taking your soul away from Jesus Christ, good things have become God things, taking root in your heart and so you have been anxious and not peaceful- repent now, ask God to forgive your little faith, ask for the Holy Spirit and receive afresh the gift of God.  If you’d like someone to pray with you find someone near you, or just raise your hand and someone will come to you.</a:t>
            </a:r>
          </a:p>
          <a:p>
            <a:endParaRPr lang="en-GB" dirty="0"/>
          </a:p>
          <a:p>
            <a:r>
              <a:rPr lang="en-GB" dirty="0"/>
              <a:t>We can always come to Jesus and cast our anxieties upon him because he cares for us. Don’t second guess yourself, if something has come to mind this morning, please speak to Jesus about it, and find a friend who can walk alongside you.</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13</a:t>
            </a:fld>
            <a:endParaRPr lang="en-GB"/>
          </a:p>
        </p:txBody>
      </p:sp>
    </p:spTree>
    <p:extLst>
      <p:ext uri="{BB962C8B-B14F-4D97-AF65-F5344CB8AC3E}">
        <p14:creationId xmlns:p14="http://schemas.microsoft.com/office/powerpoint/2010/main" val="210298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441700" cy="1935163"/>
          </a:xfrm>
        </p:spPr>
      </p:sp>
      <p:sp>
        <p:nvSpPr>
          <p:cNvPr id="3" name="Notes Placeholder 2"/>
          <p:cNvSpPr>
            <a:spLocks noGrp="1"/>
          </p:cNvSpPr>
          <p:nvPr>
            <p:ph type="body" idx="1"/>
          </p:nvPr>
        </p:nvSpPr>
        <p:spPr/>
        <p:txBody>
          <a:bodyPr/>
          <a:lstStyle/>
          <a:p>
            <a:endParaRPr lang="en-GB" dirty="0"/>
          </a:p>
          <a:p>
            <a:r>
              <a:rPr lang="en-GB" dirty="0"/>
              <a:t>Today we’re looking at The Provision of God. </a:t>
            </a:r>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2</a:t>
            </a:fld>
            <a:endParaRPr lang="en-GB"/>
          </a:p>
        </p:txBody>
      </p:sp>
    </p:spTree>
    <p:extLst>
      <p:ext uri="{BB962C8B-B14F-4D97-AF65-F5344CB8AC3E}">
        <p14:creationId xmlns:p14="http://schemas.microsoft.com/office/powerpoint/2010/main" val="377898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392613" cy="2471738"/>
          </a:xfrm>
        </p:spPr>
      </p:sp>
      <p:sp>
        <p:nvSpPr>
          <p:cNvPr id="3" name="Notes Placeholder 2"/>
          <p:cNvSpPr>
            <a:spLocks noGrp="1"/>
          </p:cNvSpPr>
          <p:nvPr>
            <p:ph type="body" idx="1"/>
          </p:nvPr>
        </p:nvSpPr>
        <p:spPr>
          <a:xfrm>
            <a:off x="586946" y="3729037"/>
            <a:ext cx="5486400" cy="3600450"/>
          </a:xfrm>
        </p:spPr>
        <p:txBody>
          <a:bodyPr/>
          <a:lstStyle/>
          <a:p>
            <a:r>
              <a:rPr lang="en-GB" dirty="0"/>
              <a:t>Lets read together…</a:t>
            </a:r>
          </a:p>
          <a:p>
            <a:endParaRPr lang="en-GB" dirty="0"/>
          </a:p>
          <a:p>
            <a:r>
              <a:rPr lang="en-GB" dirty="0"/>
              <a:t>Have you ever gone to someone for advice, asking for some wisdom on something, and what they say surprises you? I don’t mean they completely misunderstand you and say something not really applicable. I mean you tell them your predicament and they give considered and measured counsel that you initially think, “What?!”.</a:t>
            </a:r>
          </a:p>
          <a:p>
            <a:endParaRPr lang="en-GB" dirty="0"/>
          </a:p>
          <a:p>
            <a:r>
              <a:rPr lang="en-GB" dirty="0"/>
              <a:t>It’s a bit like that here. I’m anxious Jesus. I don’t know if I have enough. In my bank, for the bills, my kid’s university fees, the car insurance, when the cars need replacing, the house repairs. I’m worried about the quality of the food I eat, the state of my health and my career; they’re not as good as those folks. I’m not a great husband, dad, or elder-well not as good as him, anyway. I want my reputation to be better tomorrow than it is today.  My wife and kids to be happy. I want lots of things that may or may not happen. Can you help me? </a:t>
            </a:r>
          </a:p>
          <a:p>
            <a:endParaRPr lang="en-GB" dirty="0"/>
          </a:p>
          <a:p>
            <a:r>
              <a:rPr lang="en-GB" dirty="0"/>
              <a:t>Flowers. Consider the flowers he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MG Sans SemiBold" pitchFamily="2" charset="77"/>
              </a:rPr>
              <a:t>They just sit there unstressed and unhurried. They’re not tirelessly working. Their beauty is incomparable, but it isn’t earned, it is given. They don’t even last very long.. Yet no human in history has been clothed like this. If God dresses them like that, temporary and disposable as they are, then he’ll dress you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latin typeface="CMG Sans SemiBold"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MG Sans SemiBold" pitchFamily="2" charset="77"/>
              </a:rPr>
              <a:t>So why are you anxious?”</a:t>
            </a:r>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3</a:t>
            </a:fld>
            <a:endParaRPr lang="en-GB"/>
          </a:p>
        </p:txBody>
      </p:sp>
    </p:spTree>
    <p:extLst>
      <p:ext uri="{BB962C8B-B14F-4D97-AF65-F5344CB8AC3E}">
        <p14:creationId xmlns:p14="http://schemas.microsoft.com/office/powerpoint/2010/main" val="256154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481388" cy="1958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latin typeface="CMG Sans SemiBold" pitchFamily="2" charset="77"/>
            </a:endParaRPr>
          </a:p>
          <a:p>
            <a:r>
              <a:rPr lang="en-GB" dirty="0"/>
              <a:t>I doubt if any of us here have lived with only the shirt on our backs, or wondering where our next meal will come from. Yet we can give food, clothing, comfort, leisure…things, such a prominent place in our lives. And we end up feeling anxious, and fretting about things?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4</a:t>
            </a:fld>
            <a:endParaRPr lang="en-GB"/>
          </a:p>
        </p:txBody>
      </p:sp>
    </p:spTree>
    <p:extLst>
      <p:ext uri="{BB962C8B-B14F-4D97-AF65-F5344CB8AC3E}">
        <p14:creationId xmlns:p14="http://schemas.microsoft.com/office/powerpoint/2010/main" val="229930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5125"/>
            <a:ext cx="3128963" cy="1760538"/>
          </a:xfrm>
        </p:spPr>
      </p:sp>
      <p:sp>
        <p:nvSpPr>
          <p:cNvPr id="3" name="Notes Placeholder 2"/>
          <p:cNvSpPr>
            <a:spLocks noGrp="1"/>
          </p:cNvSpPr>
          <p:nvPr>
            <p:ph type="body" idx="1"/>
          </p:nvPr>
        </p:nvSpPr>
        <p:spPr>
          <a:xfrm>
            <a:off x="611660" y="2125663"/>
            <a:ext cx="5486400" cy="458786"/>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In his book “The pursuit of God” A W Tozer gives us the diagnosis for why we experience anxiety around our needs being met:</a:t>
            </a:r>
          </a:p>
          <a:p>
            <a:pPr marL="0" indent="0" algn="just">
              <a:buNone/>
            </a:pPr>
            <a:r>
              <a:rPr lang="en-GB" sz="1200" b="1" dirty="0">
                <a:solidFill>
                  <a:schemeClr val="tx2"/>
                </a:solidFill>
                <a:latin typeface="CMG Sans SemiBold" pitchFamily="2" charset="77"/>
              </a:rPr>
              <a:t>“Before the Lord God made man upon the earth, He first prepared for him a world of useful and pleasant things for his sustenance and delight.</a:t>
            </a:r>
          </a:p>
          <a:p>
            <a:pPr marL="0" indent="0" algn="just">
              <a:buNone/>
            </a:pPr>
            <a:r>
              <a:rPr lang="en-GB" sz="1200" b="1" dirty="0">
                <a:solidFill>
                  <a:schemeClr val="tx2"/>
                </a:solidFill>
                <a:latin typeface="CMG Sans SemiBold" pitchFamily="2" charset="77"/>
              </a:rPr>
              <a:t>…They were made for man’s use, but they were meant always to be external to the man and subservient to him. In the deep heart of the man was a shrine where none but God was worthy to come. Within him was God; without, a thousand gifts which God had showered upon him.</a:t>
            </a:r>
          </a:p>
          <a:p>
            <a:pPr marL="0" indent="0" algn="just">
              <a:buNone/>
            </a:pPr>
            <a:endParaRPr lang="en-GB" sz="1200" b="1" dirty="0">
              <a:solidFill>
                <a:schemeClr val="tx2"/>
              </a:solidFill>
              <a:latin typeface="CMG Sans SemiBold" pitchFamily="2" charset="77"/>
            </a:endParaRPr>
          </a:p>
          <a:p>
            <a:pPr marL="0" indent="0" algn="just">
              <a:buNone/>
            </a:pPr>
            <a:r>
              <a:rPr lang="en-GB" sz="1200" b="0" dirty="0">
                <a:solidFill>
                  <a:schemeClr val="tx2"/>
                </a:solidFill>
                <a:latin typeface="CMG Sans SemiBold" pitchFamily="2" charset="77"/>
              </a:rPr>
              <a:t>(Here’s where things were in the garden of Eden, and how they were meant to be)</a:t>
            </a:r>
          </a:p>
          <a:p>
            <a:pPr marL="0" indent="0" algn="just">
              <a:buNone/>
            </a:pPr>
            <a:r>
              <a:rPr lang="en-GB" sz="1200" b="0" dirty="0">
                <a:solidFill>
                  <a:schemeClr val="tx2"/>
                </a:solidFill>
                <a:latin typeface="CMG Sans SemiBold" pitchFamily="2" charset="77"/>
              </a:rPr>
              <a:t>He goes on…</a:t>
            </a:r>
          </a:p>
          <a:p>
            <a:pPr marL="0" indent="0" algn="just">
              <a:buNone/>
            </a:pPr>
            <a:r>
              <a:rPr lang="en-GB" sz="1200" b="1" dirty="0">
                <a:solidFill>
                  <a:schemeClr val="tx2"/>
                </a:solidFill>
                <a:latin typeface="CMG Sans SemiBold" pitchFamily="2" charset="77"/>
              </a:rPr>
              <a:t>But sin has introduced complications and has made  those very gifts of God a potential source of ruin to the soul.</a:t>
            </a:r>
          </a:p>
          <a:p>
            <a:pPr marL="0" indent="0" algn="just">
              <a:buNone/>
            </a:pPr>
            <a:r>
              <a:rPr lang="en-GB" sz="1200" b="1" dirty="0">
                <a:solidFill>
                  <a:schemeClr val="tx2"/>
                </a:solidFill>
                <a:latin typeface="CMG Sans SemiBold" pitchFamily="2" charset="77"/>
              </a:rPr>
              <a:t>Our woes began when God was forced out of His central shrine and the things were allowed to enter. Within the human heart things have taken over. Men have now by nature no peace within their hearts, for God is crowned there no longer, but there in the moral dusk stubborn and aggressive usurpers fight among themselves for the first place on the throne. This is not a mere metaphor, but an accurate analysis of our real spiritual trouble. There is within the human heart a tough, fibrous root of fallen life whose nature is to possess, always to possess. It covets things with a deep and fierce passion. The pronouns </a:t>
            </a:r>
            <a:r>
              <a:rPr lang="en-GB" sz="1200" b="1" i="1" dirty="0">
                <a:solidFill>
                  <a:schemeClr val="tx2"/>
                </a:solidFill>
                <a:latin typeface="CMG Sans SemiBold" pitchFamily="2" charset="77"/>
              </a:rPr>
              <a:t>my</a:t>
            </a:r>
            <a:r>
              <a:rPr lang="en-GB" sz="1200" b="1" dirty="0">
                <a:solidFill>
                  <a:schemeClr val="tx2"/>
                </a:solidFill>
                <a:latin typeface="CMG Sans SemiBold" pitchFamily="2" charset="77"/>
              </a:rPr>
              <a:t> and </a:t>
            </a:r>
            <a:r>
              <a:rPr lang="en-GB" sz="1200" b="1" i="1" dirty="0">
                <a:solidFill>
                  <a:schemeClr val="tx2"/>
                </a:solidFill>
                <a:latin typeface="CMG Sans SemiBold" pitchFamily="2" charset="77"/>
              </a:rPr>
              <a:t>mine </a:t>
            </a:r>
            <a:r>
              <a:rPr lang="en-GB" sz="1200" b="1" dirty="0">
                <a:solidFill>
                  <a:schemeClr val="tx2"/>
                </a:solidFill>
                <a:latin typeface="CMG Sans SemiBold" pitchFamily="2" charset="77"/>
              </a:rPr>
              <a:t>look innocent enough in print, but their constant and universal use is significant. They express the real nature of the old Adamic man better than a thousand volumes of theology could do. They are verbal symptoms of our deep disease. The roots of our hearts have grown down into things, and we dare not pull up one rootlet lest we die. Things have become necessary to us, a development never originally intended. God’s gift’s now take the place of God, and the whole course of nature is upset by the monstrous substitution”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latin typeface="CMG Sans SemiBold" pitchFamily="2" charset="77"/>
              </a:rPr>
              <a:t>The heart of the issue is the issue of the heart. </a:t>
            </a:r>
            <a:r>
              <a:rPr lang="en-GB" dirty="0"/>
              <a:t>It’s not about whether we have lots or whether we have little. Our anxiety around </a:t>
            </a:r>
            <a:r>
              <a:rPr lang="en-GB" i="1" dirty="0"/>
              <a:t>my having enough is</a:t>
            </a:r>
            <a:r>
              <a:rPr lang="en-GB" dirty="0"/>
              <a:t> because the roots of our hearts have grown down into things, as Tozer puts it, and not God. We exchange peace with God for pleasure from stuff, and we end up fearful. Ironically, its often those with more that suffer with anxiety much.  “Oh God, I need these beautiful things that I’ve got”, as the song by Benson Boone goes. And we compare ourselves to others and what they do or don’t have.</a:t>
            </a:r>
          </a:p>
          <a:p>
            <a:pPr marL="0" indent="0" algn="just">
              <a:buNone/>
            </a:pPr>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5</a:t>
            </a:fld>
            <a:endParaRPr lang="en-GB"/>
          </a:p>
        </p:txBody>
      </p:sp>
    </p:spTree>
    <p:extLst>
      <p:ext uri="{BB962C8B-B14F-4D97-AF65-F5344CB8AC3E}">
        <p14:creationId xmlns:p14="http://schemas.microsoft.com/office/powerpoint/2010/main" val="418236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679825" cy="2070100"/>
          </a:xfrm>
        </p:spPr>
      </p:sp>
      <p:sp>
        <p:nvSpPr>
          <p:cNvPr id="3" name="Notes Placeholder 2"/>
          <p:cNvSpPr>
            <a:spLocks noGrp="1"/>
          </p:cNvSpPr>
          <p:nvPr>
            <p:ph type="body" idx="1"/>
          </p:nvPr>
        </p:nvSpPr>
        <p:spPr>
          <a:xfrm>
            <a:off x="685800" y="3572647"/>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the wild flowers, says Jesus.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Flowers don’t compare themselves to other flowers, they simply bloom.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MG Sans SemiBold" pitchFamily="2" charset="77"/>
              </a:rPr>
              <a:t>Wilson writes…</a:t>
            </a:r>
          </a:p>
          <a:p>
            <a:r>
              <a:rPr lang="en-GB" dirty="0"/>
              <a:t>“Consider the bluebells. For eleven months of the year, they do nothing at all. They lie dormant in the woods, deep beneath the soil, hidden under an unglamourous canopy of fallen leaves and slowly rotting bracken. They are surrounded by trees, which tower over them and get to experience light every day. But they aren’t worried by that. They bide their time. They know that when May finally arrives, they will all come out to play together, forming an elaborate carpet of deep blue that will summon townsfolk from miles around just to amble among them and get their children to pose for photos. They are not perennials, and they know it (actually, I think they are perennials- they die back then come back each year). The point Wilson makes is- They don’t try to be something they’re not. They take the water and nutrients that God gives, they grow in obscurity for much of the year, and when the seasons turn and the sun comes out, they rejoice” A Wilson, God of all things p125.</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CMG Sans SemiBold" pitchFamily="2" charset="77"/>
              </a:rPr>
              <a:t>I love that! Bluebells- too busy gratefully rejoicing to feel envious of others- not bothered about being great big tall trees always in the limelight. When their time comes, they rejoice!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latin typeface="CMG Sans SemiBold" pitchFamily="2" charset="77"/>
            </a:endParaRPr>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6</a:t>
            </a:fld>
            <a:endParaRPr lang="en-GB"/>
          </a:p>
        </p:txBody>
      </p:sp>
    </p:spTree>
    <p:extLst>
      <p:ext uri="{BB962C8B-B14F-4D97-AF65-F5344CB8AC3E}">
        <p14:creationId xmlns:p14="http://schemas.microsoft.com/office/powerpoint/2010/main" val="212907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roses? Of all the flowers, they are a byword for love. There’s plenty of other more fragrant, more striking flowers out there. But they have come to embody romance.</a:t>
            </a:r>
          </a:p>
          <a:p>
            <a:endParaRPr lang="en-GB" sz="1200" b="0" dirty="0">
              <a:solidFill>
                <a:schemeClr val="bg1"/>
              </a:solidFill>
              <a:latin typeface="CMG Sans SemiBold" pitchFamily="2" charset="77"/>
            </a:endParaRPr>
          </a:p>
          <a:p>
            <a:r>
              <a:rPr lang="en-GB" sz="1200" b="0" dirty="0">
                <a:solidFill>
                  <a:schemeClr val="bg1"/>
                </a:solidFill>
                <a:latin typeface="CMG Sans SemiBold" pitchFamily="2" charset="77"/>
              </a:rPr>
              <a:t>I remember when Nicole and I were dating. One of our favourite films was the princess bride…….“As you Wish” Buying flowers/roses for Nicole the first time.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power of the rose to say “I love you” is not found in its petals, its scent, or colour, but in what it represents- the love of the giver. </a:t>
            </a:r>
          </a:p>
          <a:p>
            <a:endParaRPr lang="en-GB" dirty="0"/>
          </a:p>
          <a:p>
            <a:r>
              <a:rPr lang="en-GB" dirty="0"/>
              <a:t>How much more then with humans? The dignity and value of a human being is derived from he or she being an image bearer of the One who gave them to us. Not what they are or have to offer in and of themselves. We honour one another because they are his.</a:t>
            </a:r>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7</a:t>
            </a:fld>
            <a:endParaRPr lang="en-GB"/>
          </a:p>
        </p:txBody>
      </p:sp>
    </p:spTree>
    <p:extLst>
      <p:ext uri="{BB962C8B-B14F-4D97-AF65-F5344CB8AC3E}">
        <p14:creationId xmlns:p14="http://schemas.microsoft.com/office/powerpoint/2010/main" val="269739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1407"/>
          </a:xfrm>
        </p:spPr>
        <p:txBody>
          <a:bodyPr/>
          <a:lstStyle/>
          <a:p>
            <a:r>
              <a:rPr lang="en-GB" dirty="0"/>
              <a:t>Some have said that comparison is the death of contentment.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think comparison is much easier to experience and contentment much harder to learn in an age of social media that are kids have grown up in. Consider the sweet pea.</a:t>
            </a:r>
          </a:p>
          <a:p>
            <a:r>
              <a:rPr lang="en-GB" dirty="0"/>
              <a:t>With its subtle blue and purples hues, delicate scent and fragile stalks.</a:t>
            </a:r>
          </a:p>
          <a:p>
            <a:endParaRPr lang="en-GB" dirty="0"/>
          </a:p>
          <a:p>
            <a:r>
              <a:rPr lang="en-GB" dirty="0"/>
              <a:t>It’s not wondering why it’s not as tall as the sunflower, or bright yellow like them. It’s not feeling short changed because they’re not turned into oil or get to live in the south of France. It’s not saying, “if only I had a strong single stork to hold up a massive striking black face like that”. They don’t see their value in relative terms.</a:t>
            </a:r>
          </a:p>
          <a:p>
            <a:r>
              <a:rPr lang="en-GB" dirty="0"/>
              <a:t>Happiest being who they are. Content with what they have. They have peace of mind. And they smell amazing!</a:t>
            </a:r>
          </a:p>
          <a:p>
            <a:endParaRPr lang="en-GB" dirty="0"/>
          </a:p>
          <a:p>
            <a:r>
              <a:rPr lang="en-GB" dirty="0"/>
              <a:t>Hebrews 13: 5 “Keep your lives free from the love of money and be content with what you have, because God has said, “Never will I leave you; never will I forsake you” (</a:t>
            </a:r>
            <a:r>
              <a:rPr lang="en-GB" dirty="0" err="1"/>
              <a:t>Deut</a:t>
            </a:r>
            <a:r>
              <a:rPr lang="en-GB" dirty="0"/>
              <a:t> 31:6). </a:t>
            </a:r>
          </a:p>
          <a:p>
            <a:endParaRPr lang="en-GB" dirty="0"/>
          </a:p>
          <a:p>
            <a:r>
              <a:rPr lang="en-GB" dirty="0"/>
              <a:t>Proverbs 14:30 “ A heart/mind at peace gives life to the body, whereas envy rots the bones”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8</a:t>
            </a:fld>
            <a:endParaRPr lang="en-GB"/>
          </a:p>
        </p:txBody>
      </p:sp>
    </p:spTree>
    <p:extLst>
      <p:ext uri="{BB962C8B-B14F-4D97-AF65-F5344CB8AC3E}">
        <p14:creationId xmlns:p14="http://schemas.microsoft.com/office/powerpoint/2010/main" val="349572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943350" cy="22177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Redeemer, we want our culture to be one of honouring one another. The Bible instructs us to be ambitious for one another’s honour.  Not ambitiously seeking our own honour.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Maybe you flourish in some settings, but don’t fare so well in others. Perhaps you’ve gone unnoticed and overlooked. God sees you and loves how He has made you. He loves it when we carry on loving Him, worshipping Him, praying to Him regardless of what others see or don’t see…even in our idiosyncrasies and apparent obscurity.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Consider the Jade Vine- You’ve probably never heard of it, I hadn’t until I read about it in Andrew’s book. It lives in the rainforests of the Philippines. Its pollinated mainly by bats, which is why it hardly grows anywhere else in the world. It has leaves that are shaped like butterflies with hanging clusters of claw like flowers, and for all its beauty, it’s actually a bean. It carries on in obscurity and oddness, unnoticed and unheralded.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it seems no one gets you, no one hears you or values you and so there’s no praise coming your way. God sees you. He knows you. And loves you. </a:t>
            </a:r>
          </a:p>
          <a:p>
            <a:endParaRPr lang="en-GB" dirty="0"/>
          </a:p>
          <a:p>
            <a:r>
              <a:rPr lang="en-GB" dirty="0"/>
              <a:t>And “He has chosen the foolish things in the world to shame the wise”.</a:t>
            </a:r>
          </a:p>
          <a:p>
            <a:endParaRPr lang="en-GB" dirty="0"/>
          </a:p>
        </p:txBody>
      </p:sp>
      <p:sp>
        <p:nvSpPr>
          <p:cNvPr id="4" name="Slide Number Placeholder 3"/>
          <p:cNvSpPr>
            <a:spLocks noGrp="1"/>
          </p:cNvSpPr>
          <p:nvPr>
            <p:ph type="sldNum" sz="quarter" idx="5"/>
          </p:nvPr>
        </p:nvSpPr>
        <p:spPr/>
        <p:txBody>
          <a:bodyPr/>
          <a:lstStyle/>
          <a:p>
            <a:fld id="{77321622-FA2F-4084-8473-18FDE82C90E3}" type="slidenum">
              <a:rPr lang="en-GB" smtClean="0"/>
              <a:t>9</a:t>
            </a:fld>
            <a:endParaRPr lang="en-GB"/>
          </a:p>
        </p:txBody>
      </p:sp>
    </p:spTree>
    <p:extLst>
      <p:ext uri="{BB962C8B-B14F-4D97-AF65-F5344CB8AC3E}">
        <p14:creationId xmlns:p14="http://schemas.microsoft.com/office/powerpoint/2010/main" val="85205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4/28/2024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0_95676C7D.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4E7AD0-1A38-16C3-D041-62D690CE42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917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dandelion seeds ...">
            <a:extLst>
              <a:ext uri="{FF2B5EF4-FFF2-40B4-BE49-F238E27FC236}">
                <a16:creationId xmlns:a16="http://schemas.microsoft.com/office/drawing/2014/main" id="{A4552425-346E-7510-5C99-C21662CFC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1"/>
            <a:ext cx="12191999" cy="682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1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316BA-8D36-70F5-CFE7-0BC328DCFD43}"/>
              </a:ext>
            </a:extLst>
          </p:cNvPr>
          <p:cNvSpPr txBox="1"/>
          <p:nvPr/>
        </p:nvSpPr>
        <p:spPr>
          <a:xfrm>
            <a:off x="506186" y="440871"/>
            <a:ext cx="11381014" cy="6494085"/>
          </a:xfrm>
          <a:prstGeom prst="rect">
            <a:avLst/>
          </a:prstGeom>
          <a:noFill/>
        </p:spPr>
        <p:txBody>
          <a:bodyPr wrap="square">
            <a:spAutoFit/>
          </a:bodyPr>
          <a:lstStyle/>
          <a:p>
            <a:pPr marL="0" indent="0" algn="just">
              <a:buNone/>
            </a:pPr>
            <a:r>
              <a:rPr lang="en-GB" sz="3600" b="1" baseline="30000" dirty="0">
                <a:solidFill>
                  <a:schemeClr val="bg1"/>
                </a:solidFill>
                <a:latin typeface="CMG Sans SemiBold" pitchFamily="2" charset="77"/>
              </a:rPr>
              <a:t>42 </a:t>
            </a:r>
            <a:r>
              <a:rPr lang="en-GB" sz="3600" b="1" dirty="0">
                <a:solidFill>
                  <a:schemeClr val="bg1"/>
                </a:solidFill>
                <a:latin typeface="CMG Sans SemiBold" pitchFamily="2" charset="77"/>
              </a:rPr>
              <a:t>So it will be with the resurrection of the dead. The body that is sown is perishable, it is raised imperishable; </a:t>
            </a:r>
            <a:r>
              <a:rPr lang="en-GB" sz="3600" b="1" baseline="30000" dirty="0">
                <a:solidFill>
                  <a:schemeClr val="bg1"/>
                </a:solidFill>
                <a:latin typeface="CMG Sans SemiBold" pitchFamily="2" charset="77"/>
              </a:rPr>
              <a:t>43 </a:t>
            </a:r>
            <a:r>
              <a:rPr lang="en-GB" sz="3600" b="1" dirty="0">
                <a:solidFill>
                  <a:schemeClr val="bg1"/>
                </a:solidFill>
                <a:latin typeface="CMG Sans SemiBold" pitchFamily="2" charset="77"/>
              </a:rPr>
              <a:t>it is sown in dishonour, it is raised in glory; </a:t>
            </a:r>
            <a:r>
              <a:rPr lang="en-GB" sz="3600" b="1" dirty="0">
                <a:solidFill>
                  <a:srgbClr val="FFFF00"/>
                </a:solidFill>
                <a:latin typeface="CMG Sans SemiBold" pitchFamily="2" charset="77"/>
              </a:rPr>
              <a:t>it is sown in weakness, it is raised in power</a:t>
            </a:r>
            <a:r>
              <a:rPr lang="en-GB" sz="3600" b="1" dirty="0">
                <a:solidFill>
                  <a:schemeClr val="bg1"/>
                </a:solidFill>
                <a:latin typeface="CMG Sans SemiBold" pitchFamily="2" charset="77"/>
              </a:rPr>
              <a:t>; it is sown a natural body, it is raised a spiritual body…</a:t>
            </a:r>
          </a:p>
          <a:p>
            <a:pPr marL="0" indent="0" algn="just">
              <a:buNone/>
            </a:pPr>
            <a:endParaRPr lang="en-GB" sz="3600" b="1" dirty="0">
              <a:solidFill>
                <a:schemeClr val="bg1"/>
              </a:solidFill>
              <a:latin typeface="CMG Sans SemiBold" pitchFamily="2" charset="77"/>
            </a:endParaRPr>
          </a:p>
          <a:p>
            <a:pPr marL="0" indent="0" algn="just">
              <a:buNone/>
            </a:pPr>
            <a:r>
              <a:rPr lang="en-GB" sz="3600" b="1" baseline="30000" dirty="0">
                <a:solidFill>
                  <a:schemeClr val="bg1"/>
                </a:solidFill>
                <a:latin typeface="CMG Sans SemiBold" pitchFamily="2" charset="77"/>
              </a:rPr>
              <a:t>58 </a:t>
            </a:r>
            <a:r>
              <a:rPr lang="en-GB" sz="3600" b="1" dirty="0">
                <a:solidFill>
                  <a:schemeClr val="bg1"/>
                </a:solidFill>
                <a:latin typeface="CMG Sans SemiBold" pitchFamily="2" charset="77"/>
              </a:rPr>
              <a:t>Therefore my dear brothers, stand firm. Let nothing move you. Always </a:t>
            </a:r>
            <a:r>
              <a:rPr lang="en-GB" sz="3600" b="1" dirty="0">
                <a:solidFill>
                  <a:srgbClr val="FFFF00"/>
                </a:solidFill>
                <a:latin typeface="CMG Sans SemiBold" pitchFamily="2" charset="77"/>
              </a:rPr>
              <a:t>give yourselves fully to the work of the Lord</a:t>
            </a:r>
            <a:r>
              <a:rPr lang="en-GB" sz="3600" b="1" dirty="0">
                <a:solidFill>
                  <a:schemeClr val="bg1"/>
                </a:solidFill>
                <a:latin typeface="CMG Sans SemiBold" pitchFamily="2" charset="77"/>
              </a:rPr>
              <a:t>, because you know that labour in the Lord is not in vain.</a:t>
            </a:r>
          </a:p>
          <a:p>
            <a:pPr marL="0" indent="0" algn="just">
              <a:buNone/>
            </a:pPr>
            <a:r>
              <a:rPr lang="en-GB" sz="3600" b="1" dirty="0">
                <a:solidFill>
                  <a:schemeClr val="bg1"/>
                </a:solidFill>
                <a:latin typeface="CMG Sans SemiBold" pitchFamily="2" charset="77"/>
              </a:rPr>
              <a:t> </a:t>
            </a:r>
          </a:p>
          <a:p>
            <a:pPr marL="0" indent="0">
              <a:buNone/>
            </a:pPr>
            <a:r>
              <a:rPr lang="en-GB" sz="2000" b="1" dirty="0">
                <a:solidFill>
                  <a:schemeClr val="bg1"/>
                </a:solidFill>
                <a:latin typeface="CMG Sans SemiBold" pitchFamily="2" charset="77"/>
              </a:rPr>
              <a:t>1Corinthians 15:42-43, 58  NIV</a:t>
            </a:r>
          </a:p>
        </p:txBody>
      </p:sp>
    </p:spTree>
    <p:extLst>
      <p:ext uri="{BB962C8B-B14F-4D97-AF65-F5344CB8AC3E}">
        <p14:creationId xmlns:p14="http://schemas.microsoft.com/office/powerpoint/2010/main" val="224359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5465E-338D-86D5-C730-044A61FED968}"/>
              </a:ext>
            </a:extLst>
          </p:cNvPr>
          <p:cNvSpPr>
            <a:spLocks noGrp="1"/>
          </p:cNvSpPr>
          <p:nvPr>
            <p:ph idx="1"/>
          </p:nvPr>
        </p:nvSpPr>
        <p:spPr>
          <a:xfrm>
            <a:off x="457200" y="499730"/>
            <a:ext cx="11281144" cy="5975498"/>
          </a:xfrm>
        </p:spPr>
        <p:txBody>
          <a:bodyPr>
            <a:normAutofit/>
          </a:bodyPr>
          <a:lstStyle/>
          <a:p>
            <a:pPr marL="0" indent="0" algn="just">
              <a:buNone/>
            </a:pPr>
            <a:r>
              <a:rPr lang="en-GB" sz="3600" b="1" baseline="30000" dirty="0">
                <a:solidFill>
                  <a:schemeClr val="bg1"/>
                </a:solidFill>
                <a:latin typeface="CMG Sans SemiBold" pitchFamily="2" charset="77"/>
              </a:rPr>
              <a:t>1 </a:t>
            </a:r>
            <a:r>
              <a:rPr lang="en-GB" sz="3600" b="1" dirty="0">
                <a:solidFill>
                  <a:schemeClr val="bg1"/>
                </a:solidFill>
                <a:latin typeface="CMG Sans SemiBold" pitchFamily="2" charset="77"/>
              </a:rPr>
              <a:t>My heart is not proud, Lord, my eyes are not haughty; I do not concern myself with great matters or things too wonderful for me. </a:t>
            </a:r>
            <a:r>
              <a:rPr lang="en-GB" sz="3600" b="1" baseline="30000" dirty="0">
                <a:solidFill>
                  <a:schemeClr val="bg1"/>
                </a:solidFill>
                <a:latin typeface="CMG Sans SemiBold" pitchFamily="2" charset="77"/>
              </a:rPr>
              <a:t>2 </a:t>
            </a:r>
            <a:r>
              <a:rPr lang="en-GB" sz="3600" b="1" dirty="0">
                <a:solidFill>
                  <a:schemeClr val="bg1"/>
                </a:solidFill>
                <a:latin typeface="CMG Sans SemiBold" pitchFamily="2" charset="77"/>
              </a:rPr>
              <a:t>But I have calmed and quieted myself, I am like a weaned child with its mother; like a weaned child I am content. </a:t>
            </a:r>
            <a:r>
              <a:rPr lang="en-GB" sz="3600" b="1" baseline="30000" dirty="0">
                <a:solidFill>
                  <a:schemeClr val="bg1"/>
                </a:solidFill>
                <a:latin typeface="CMG Sans SemiBold" pitchFamily="2" charset="77"/>
              </a:rPr>
              <a:t>3 </a:t>
            </a:r>
            <a:r>
              <a:rPr lang="en-GB" sz="3600" b="1" dirty="0">
                <a:solidFill>
                  <a:schemeClr val="bg1"/>
                </a:solidFill>
                <a:latin typeface="CMG Sans SemiBold" pitchFamily="2" charset="77"/>
              </a:rPr>
              <a:t>Israel put your hope in the Lord both now and forevermore. </a:t>
            </a:r>
          </a:p>
          <a:p>
            <a:pPr marL="0" indent="0" algn="just">
              <a:buNone/>
            </a:pPr>
            <a:r>
              <a:rPr lang="en-GB" sz="2000" b="1" dirty="0">
                <a:solidFill>
                  <a:schemeClr val="bg1"/>
                </a:solidFill>
                <a:latin typeface="CMG Sans SemiBold" pitchFamily="2" charset="77"/>
              </a:rPr>
              <a:t>Psalm 131: 1-3 NIV</a:t>
            </a:r>
          </a:p>
          <a:p>
            <a:pPr marL="0" indent="0" algn="just">
              <a:buNone/>
            </a:pPr>
            <a:endParaRPr lang="en-GB" sz="3600" b="1" dirty="0">
              <a:solidFill>
                <a:schemeClr val="bg1"/>
              </a:solidFill>
              <a:latin typeface="CMG Sans SemiBold" pitchFamily="2" charset="77"/>
            </a:endParaRPr>
          </a:p>
          <a:p>
            <a:pPr marL="0" indent="0" algn="just">
              <a:buNone/>
            </a:pPr>
            <a:r>
              <a:rPr lang="en-GB" sz="3600" b="1" dirty="0">
                <a:solidFill>
                  <a:schemeClr val="bg1"/>
                </a:solidFill>
                <a:latin typeface="CMG Sans SemiBold" pitchFamily="2" charset="77"/>
              </a:rPr>
              <a:t>“you made us for yourself, O Lord, and our hearts are restless until they find their rest in you” </a:t>
            </a:r>
          </a:p>
          <a:p>
            <a:pPr marL="0" indent="0" algn="just">
              <a:buNone/>
            </a:pPr>
            <a:r>
              <a:rPr lang="en-GB" sz="2200" b="1" dirty="0">
                <a:solidFill>
                  <a:schemeClr val="bg1"/>
                </a:solidFill>
                <a:latin typeface="CMG Sans SemiBold" pitchFamily="2" charset="77"/>
              </a:rPr>
              <a:t>Augustine</a:t>
            </a:r>
          </a:p>
          <a:p>
            <a:pPr marL="0" indent="0" algn="just">
              <a:buNone/>
            </a:pPr>
            <a:endParaRPr lang="en-GB" sz="3600" b="1" dirty="0">
              <a:solidFill>
                <a:schemeClr val="bg1"/>
              </a:solidFill>
              <a:latin typeface="CMG Sans SemiBold" pitchFamily="2" charset="77"/>
            </a:endParaRPr>
          </a:p>
          <a:p>
            <a:pPr marL="0" indent="0" algn="just">
              <a:buNone/>
            </a:pPr>
            <a:endParaRPr lang="en-GB" sz="3600" b="1" dirty="0">
              <a:solidFill>
                <a:schemeClr val="bg1"/>
              </a:solidFill>
              <a:latin typeface="CMG Sans SemiBold" pitchFamily="2" charset="77"/>
            </a:endParaRPr>
          </a:p>
          <a:p>
            <a:pPr marL="0" indent="0">
              <a:buNone/>
            </a:pPr>
            <a:endParaRPr lang="en-GB" sz="3600" b="1" dirty="0">
              <a:solidFill>
                <a:schemeClr val="bg1"/>
              </a:solidFill>
              <a:latin typeface="CMG Sans SemiBold" pitchFamily="2" charset="77"/>
            </a:endParaRPr>
          </a:p>
          <a:p>
            <a:pPr marL="0" indent="0">
              <a:buNone/>
            </a:pPr>
            <a:endParaRPr lang="en-GB" sz="2000" b="1" dirty="0">
              <a:solidFill>
                <a:schemeClr val="bg1"/>
              </a:solidFill>
              <a:latin typeface="CMG Sans SemiBold" pitchFamily="2" charset="77"/>
            </a:endParaRPr>
          </a:p>
          <a:p>
            <a:pPr marL="0" indent="0">
              <a:buNone/>
            </a:pPr>
            <a:endParaRPr lang="en-GB" sz="2000" b="1" dirty="0">
              <a:solidFill>
                <a:schemeClr val="bg1"/>
              </a:solidFill>
              <a:latin typeface="CMG Sans SemiBold" pitchFamily="2" charset="77"/>
            </a:endParaRPr>
          </a:p>
        </p:txBody>
      </p:sp>
    </p:spTree>
    <p:extLst>
      <p:ext uri="{BB962C8B-B14F-4D97-AF65-F5344CB8AC3E}">
        <p14:creationId xmlns:p14="http://schemas.microsoft.com/office/powerpoint/2010/main" val="274721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024E463-07D3-F40E-2BD4-AEFB42C8C612}"/>
              </a:ext>
            </a:extLst>
          </p:cNvPr>
          <p:cNvPicPr>
            <a:picLocks noChangeAspect="1"/>
          </p:cNvPicPr>
          <p:nvPr/>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B006DA-738E-12C7-42FA-8A5E515B43EC}"/>
              </a:ext>
            </a:extLst>
          </p:cNvPr>
          <p:cNvSpPr txBox="1"/>
          <p:nvPr/>
        </p:nvSpPr>
        <p:spPr>
          <a:xfrm>
            <a:off x="4757056" y="2157718"/>
            <a:ext cx="4914900" cy="1107996"/>
          </a:xfrm>
          <a:prstGeom prst="rect">
            <a:avLst/>
          </a:prstGeom>
          <a:noFill/>
        </p:spPr>
        <p:txBody>
          <a:bodyPr wrap="square" rtlCol="0">
            <a:spAutoFit/>
          </a:bodyPr>
          <a:lstStyle/>
          <a:p>
            <a:r>
              <a:rPr lang="en-GB" sz="6600" dirty="0">
                <a:solidFill>
                  <a:schemeClr val="bg1"/>
                </a:solidFill>
                <a:latin typeface="CMG Sans SemiBold"/>
              </a:rPr>
              <a:t>Communion</a:t>
            </a:r>
          </a:p>
        </p:txBody>
      </p:sp>
    </p:spTree>
    <p:extLst>
      <p:ext uri="{BB962C8B-B14F-4D97-AF65-F5344CB8AC3E}">
        <p14:creationId xmlns:p14="http://schemas.microsoft.com/office/powerpoint/2010/main" val="250658316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B8CADA-CA51-AA4C-2C2B-4242B4DCE9B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282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5465E-338D-86D5-C730-044A61FED968}"/>
              </a:ext>
            </a:extLst>
          </p:cNvPr>
          <p:cNvSpPr>
            <a:spLocks noGrp="1"/>
          </p:cNvSpPr>
          <p:nvPr>
            <p:ph idx="1"/>
          </p:nvPr>
        </p:nvSpPr>
        <p:spPr>
          <a:xfrm>
            <a:off x="457200" y="499730"/>
            <a:ext cx="11281144" cy="5975498"/>
          </a:xfrm>
        </p:spPr>
        <p:txBody>
          <a:bodyPr>
            <a:normAutofit/>
          </a:bodyPr>
          <a:lstStyle/>
          <a:p>
            <a:pPr marL="0" indent="0" algn="just">
              <a:buNone/>
            </a:pPr>
            <a:r>
              <a:rPr lang="en-GB" sz="3600" b="1" baseline="30000" dirty="0">
                <a:solidFill>
                  <a:schemeClr val="bg1"/>
                </a:solidFill>
                <a:latin typeface="CMG Sans SemiBold" pitchFamily="2" charset="77"/>
              </a:rPr>
              <a:t>27 </a:t>
            </a:r>
            <a:r>
              <a:rPr lang="en-GB" sz="3600" b="1" dirty="0">
                <a:solidFill>
                  <a:srgbClr val="FFFF00"/>
                </a:solidFill>
                <a:latin typeface="CMG Sans SemiBold" pitchFamily="2" charset="77"/>
              </a:rPr>
              <a:t>Consider</a:t>
            </a:r>
            <a:r>
              <a:rPr lang="en-GB" sz="3600" b="1" dirty="0">
                <a:solidFill>
                  <a:schemeClr val="bg1"/>
                </a:solidFill>
                <a:latin typeface="CMG Sans SemiBold" pitchFamily="2" charset="77"/>
              </a:rPr>
              <a:t> </a:t>
            </a:r>
            <a:r>
              <a:rPr lang="en-GB" sz="3600" b="1" dirty="0">
                <a:solidFill>
                  <a:srgbClr val="FFFF00"/>
                </a:solidFill>
                <a:latin typeface="CMG Sans SemiBold" pitchFamily="2" charset="77"/>
              </a:rPr>
              <a:t>how the wildflowers/lilies grow</a:t>
            </a:r>
            <a:r>
              <a:rPr lang="en-GB" sz="3600" b="1" dirty="0">
                <a:solidFill>
                  <a:schemeClr val="bg1"/>
                </a:solidFill>
                <a:latin typeface="CMG Sans SemiBold" pitchFamily="2" charset="77"/>
              </a:rPr>
              <a:t>. They do not labour or spin. Yet I tell you, not even Solomon in all his splendour was dressed like one of these. </a:t>
            </a:r>
            <a:r>
              <a:rPr lang="en-GB" sz="3600" b="1" baseline="30000" dirty="0">
                <a:solidFill>
                  <a:schemeClr val="bg1"/>
                </a:solidFill>
                <a:latin typeface="CMG Sans SemiBold" pitchFamily="2" charset="77"/>
              </a:rPr>
              <a:t>28 </a:t>
            </a:r>
            <a:r>
              <a:rPr lang="en-GB" sz="3600" b="1" dirty="0">
                <a:solidFill>
                  <a:schemeClr val="bg1"/>
                </a:solidFill>
                <a:latin typeface="CMG Sans SemiBold" pitchFamily="2" charset="77"/>
              </a:rPr>
              <a:t>If that is how God clothes the grass of the field, which is here today, and tomorrow is thrown into the fire, </a:t>
            </a:r>
            <a:r>
              <a:rPr lang="en-GB" sz="3600" b="1" dirty="0">
                <a:solidFill>
                  <a:srgbClr val="FFFF00"/>
                </a:solidFill>
                <a:latin typeface="CMG Sans SemiBold" pitchFamily="2" charset="77"/>
              </a:rPr>
              <a:t>how much more will he clothe you</a:t>
            </a:r>
            <a:r>
              <a:rPr lang="en-GB" sz="3600" b="1" dirty="0">
                <a:solidFill>
                  <a:schemeClr val="bg1"/>
                </a:solidFill>
                <a:latin typeface="CMG Sans SemiBold" pitchFamily="2" charset="77"/>
              </a:rPr>
              <a:t>- you of little faith!</a:t>
            </a:r>
          </a:p>
          <a:p>
            <a:pPr marL="0" indent="0">
              <a:buNone/>
            </a:pPr>
            <a:endParaRPr lang="en-GB" sz="3600" b="1" dirty="0">
              <a:solidFill>
                <a:schemeClr val="bg1"/>
              </a:solidFill>
              <a:latin typeface="CMG Sans SemiBold" pitchFamily="2" charset="77"/>
            </a:endParaRPr>
          </a:p>
          <a:p>
            <a:pPr marL="0" indent="0">
              <a:buNone/>
            </a:pPr>
            <a:r>
              <a:rPr lang="en-GB" sz="2000" b="1" dirty="0">
                <a:solidFill>
                  <a:schemeClr val="bg1"/>
                </a:solidFill>
                <a:latin typeface="CMG Sans SemiBold" pitchFamily="2" charset="77"/>
              </a:rPr>
              <a:t>Luke 12:27-28 NIV</a:t>
            </a:r>
          </a:p>
        </p:txBody>
      </p:sp>
    </p:spTree>
    <p:extLst>
      <p:ext uri="{BB962C8B-B14F-4D97-AF65-F5344CB8AC3E}">
        <p14:creationId xmlns:p14="http://schemas.microsoft.com/office/powerpoint/2010/main" val="293953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5465E-338D-86D5-C730-044A61FED968}"/>
              </a:ext>
            </a:extLst>
          </p:cNvPr>
          <p:cNvSpPr>
            <a:spLocks noGrp="1"/>
          </p:cNvSpPr>
          <p:nvPr>
            <p:ph idx="1"/>
          </p:nvPr>
        </p:nvSpPr>
        <p:spPr>
          <a:xfrm>
            <a:off x="457200" y="499730"/>
            <a:ext cx="11281144" cy="5975498"/>
          </a:xfrm>
        </p:spPr>
        <p:txBody>
          <a:bodyPr>
            <a:normAutofit/>
          </a:bodyPr>
          <a:lstStyle/>
          <a:p>
            <a:pPr marL="0" indent="0" algn="just">
              <a:buNone/>
            </a:pPr>
            <a:endParaRPr lang="en-GB" sz="3600" b="1" dirty="0">
              <a:solidFill>
                <a:schemeClr val="bg1"/>
              </a:solidFill>
              <a:latin typeface="CMG Sans SemiBold" pitchFamily="2" charset="77"/>
            </a:endParaRPr>
          </a:p>
          <a:p>
            <a:pPr marL="0" indent="0">
              <a:buNone/>
            </a:pPr>
            <a:endParaRPr lang="en-GB" sz="3600" b="1" dirty="0">
              <a:solidFill>
                <a:schemeClr val="bg1"/>
              </a:solidFill>
              <a:latin typeface="CMG Sans SemiBold" pitchFamily="2" charset="77"/>
            </a:endParaRPr>
          </a:p>
          <a:p>
            <a:pPr marL="0" indent="0">
              <a:buNone/>
            </a:pPr>
            <a:endParaRPr lang="en-GB" sz="3600" b="1" dirty="0">
              <a:solidFill>
                <a:schemeClr val="bg1"/>
              </a:solidFill>
              <a:latin typeface="CMG Sans SemiBold" pitchFamily="2" charset="77"/>
            </a:endParaRPr>
          </a:p>
          <a:p>
            <a:pPr marL="0" indent="0">
              <a:buNone/>
            </a:pPr>
            <a:endParaRPr lang="en-GB" sz="3600" b="1" dirty="0">
              <a:solidFill>
                <a:schemeClr val="bg1"/>
              </a:solidFill>
              <a:latin typeface="CMG Sans SemiBold" pitchFamily="2" charset="77"/>
            </a:endParaRPr>
          </a:p>
          <a:p>
            <a:pPr marL="0" indent="0">
              <a:buNone/>
            </a:pPr>
            <a:endParaRPr lang="en-GB" sz="2000" b="1" dirty="0">
              <a:solidFill>
                <a:schemeClr val="bg1"/>
              </a:solidFill>
              <a:latin typeface="CMG Sans SemiBold" pitchFamily="2" charset="77"/>
            </a:endParaRPr>
          </a:p>
        </p:txBody>
      </p:sp>
      <p:sp>
        <p:nvSpPr>
          <p:cNvPr id="4" name="TextBox 3">
            <a:extLst>
              <a:ext uri="{FF2B5EF4-FFF2-40B4-BE49-F238E27FC236}">
                <a16:creationId xmlns:a16="http://schemas.microsoft.com/office/drawing/2014/main" id="{CED44140-2F62-F1CA-DE76-58F236BB5C38}"/>
              </a:ext>
            </a:extLst>
          </p:cNvPr>
          <p:cNvSpPr txBox="1"/>
          <p:nvPr/>
        </p:nvSpPr>
        <p:spPr>
          <a:xfrm>
            <a:off x="653143" y="767444"/>
            <a:ext cx="8494938" cy="2492990"/>
          </a:xfrm>
          <a:prstGeom prst="rect">
            <a:avLst/>
          </a:prstGeom>
          <a:noFill/>
        </p:spPr>
        <p:txBody>
          <a:bodyPr wrap="square">
            <a:spAutoFit/>
          </a:bodyPr>
          <a:lstStyle/>
          <a:p>
            <a:pPr marL="0" indent="0" algn="just">
              <a:buNone/>
            </a:pPr>
            <a:endParaRPr lang="en-GB" sz="3600" b="1" dirty="0">
              <a:solidFill>
                <a:schemeClr val="bg1"/>
              </a:solidFill>
              <a:latin typeface="CMG Sans SemiBold" pitchFamily="2" charset="77"/>
            </a:endParaRPr>
          </a:p>
          <a:p>
            <a:pPr marL="0" indent="0" algn="just">
              <a:buNone/>
            </a:pPr>
            <a:r>
              <a:rPr lang="en-GB" sz="3600" b="1" dirty="0">
                <a:solidFill>
                  <a:schemeClr val="bg1"/>
                </a:solidFill>
                <a:latin typeface="CMG Sans SemiBold" pitchFamily="2" charset="77"/>
              </a:rPr>
              <a:t>why are you anxious?</a:t>
            </a:r>
          </a:p>
          <a:p>
            <a:pPr marL="0" indent="0" algn="just">
              <a:buNone/>
            </a:pPr>
            <a:endParaRPr lang="en-GB" sz="3600" b="1" dirty="0">
              <a:solidFill>
                <a:schemeClr val="bg1"/>
              </a:solidFill>
              <a:latin typeface="CMG Sans SemiBold" pitchFamily="2" charset="77"/>
            </a:endParaRPr>
          </a:p>
          <a:p>
            <a:pPr marL="0" indent="0" algn="just">
              <a:buNone/>
            </a:pPr>
            <a:endParaRPr lang="en-GB" sz="2400" b="1" dirty="0">
              <a:solidFill>
                <a:schemeClr val="bg1"/>
              </a:solidFill>
              <a:latin typeface="CMG Sans SemiBold" pitchFamily="2" charset="77"/>
            </a:endParaRPr>
          </a:p>
          <a:p>
            <a:pPr marL="0" indent="0" algn="just">
              <a:buNone/>
            </a:pPr>
            <a:endParaRPr lang="en-GB" sz="2400" b="1" dirty="0">
              <a:solidFill>
                <a:schemeClr val="bg1"/>
              </a:solidFill>
              <a:latin typeface="CMG Sans SemiBold" pitchFamily="2" charset="77"/>
            </a:endParaRPr>
          </a:p>
        </p:txBody>
      </p:sp>
    </p:spTree>
    <p:extLst>
      <p:ext uri="{BB962C8B-B14F-4D97-AF65-F5344CB8AC3E}">
        <p14:creationId xmlns:p14="http://schemas.microsoft.com/office/powerpoint/2010/main" val="49617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5465E-338D-86D5-C730-044A61FED968}"/>
              </a:ext>
            </a:extLst>
          </p:cNvPr>
          <p:cNvSpPr>
            <a:spLocks noGrp="1"/>
          </p:cNvSpPr>
          <p:nvPr>
            <p:ph idx="1"/>
          </p:nvPr>
        </p:nvSpPr>
        <p:spPr>
          <a:xfrm>
            <a:off x="457200" y="499730"/>
            <a:ext cx="11281144" cy="5975498"/>
          </a:xfrm>
        </p:spPr>
        <p:txBody>
          <a:bodyPr>
            <a:normAutofit/>
          </a:bodyPr>
          <a:lstStyle/>
          <a:p>
            <a:pPr marL="0" indent="0" algn="just">
              <a:buNone/>
            </a:pPr>
            <a:r>
              <a:rPr lang="en-GB" sz="3600" b="1" dirty="0">
                <a:solidFill>
                  <a:schemeClr val="bg1"/>
                </a:solidFill>
                <a:latin typeface="CMG Sans SemiBold" pitchFamily="2" charset="77"/>
              </a:rPr>
              <a:t>“…</a:t>
            </a:r>
            <a:r>
              <a:rPr lang="en-GB" sz="3600" b="1" dirty="0">
                <a:solidFill>
                  <a:srgbClr val="FFFF00"/>
                </a:solidFill>
                <a:latin typeface="CMG Sans SemiBold" pitchFamily="2" charset="77"/>
              </a:rPr>
              <a:t>The roots of our hearts have grown down into things</a:t>
            </a:r>
            <a:r>
              <a:rPr lang="en-GB" sz="3600" b="1" dirty="0">
                <a:solidFill>
                  <a:schemeClr val="bg1"/>
                </a:solidFill>
                <a:latin typeface="CMG Sans SemiBold" pitchFamily="2" charset="77"/>
              </a:rPr>
              <a:t>, </a:t>
            </a:r>
            <a:r>
              <a:rPr lang="en-GB" sz="3600" b="1" dirty="0">
                <a:solidFill>
                  <a:srgbClr val="FFFF00"/>
                </a:solidFill>
                <a:latin typeface="CMG Sans SemiBold" pitchFamily="2" charset="77"/>
              </a:rPr>
              <a:t>and we dare not pull up one rootlet lest we die</a:t>
            </a:r>
            <a:r>
              <a:rPr lang="en-GB" sz="3600" b="1" dirty="0">
                <a:solidFill>
                  <a:schemeClr val="bg1"/>
                </a:solidFill>
                <a:latin typeface="CMG Sans SemiBold" pitchFamily="2" charset="77"/>
              </a:rPr>
              <a:t>. Things have become necessary to us, a development never originally intended. God’s gift’s now take the place of God, and the whole course of nature is upset by the monstrous substitution”</a:t>
            </a:r>
          </a:p>
          <a:p>
            <a:pPr marL="0" indent="0" algn="just">
              <a:buNone/>
            </a:pPr>
            <a:endParaRPr lang="en-GB" sz="3600" b="1" dirty="0">
              <a:solidFill>
                <a:schemeClr val="bg1"/>
              </a:solidFill>
              <a:latin typeface="CMG Sans SemiBold" pitchFamily="2" charset="77"/>
            </a:endParaRPr>
          </a:p>
          <a:p>
            <a:pPr marL="0" indent="0" algn="just">
              <a:buNone/>
            </a:pPr>
            <a:r>
              <a:rPr lang="en-GB" sz="2600" b="1" dirty="0">
                <a:solidFill>
                  <a:schemeClr val="bg1"/>
                </a:solidFill>
                <a:latin typeface="CMG Sans SemiBold" pitchFamily="2" charset="77"/>
              </a:rPr>
              <a:t>A W Tozer, The pursuit of God.</a:t>
            </a:r>
          </a:p>
          <a:p>
            <a:pPr marL="0" indent="0">
              <a:buNone/>
            </a:pPr>
            <a:endParaRPr lang="en-GB" sz="3600" b="1" dirty="0">
              <a:solidFill>
                <a:schemeClr val="bg1"/>
              </a:solidFill>
              <a:latin typeface="CMG Sans SemiBold" pitchFamily="2" charset="77"/>
            </a:endParaRPr>
          </a:p>
          <a:p>
            <a:pPr marL="0" indent="0">
              <a:buNone/>
            </a:pPr>
            <a:endParaRPr lang="en-GB" sz="3600" b="1" dirty="0">
              <a:solidFill>
                <a:schemeClr val="bg1"/>
              </a:solidFill>
              <a:latin typeface="CMG Sans SemiBold" pitchFamily="2" charset="77"/>
            </a:endParaRPr>
          </a:p>
          <a:p>
            <a:pPr marL="0" indent="0">
              <a:buNone/>
            </a:pPr>
            <a:endParaRPr lang="en-GB" sz="3600" b="1" dirty="0">
              <a:solidFill>
                <a:schemeClr val="bg1"/>
              </a:solidFill>
              <a:latin typeface="CMG Sans SemiBold" pitchFamily="2" charset="77"/>
            </a:endParaRPr>
          </a:p>
          <a:p>
            <a:pPr marL="0" indent="0">
              <a:buNone/>
            </a:pPr>
            <a:endParaRPr lang="en-GB" sz="2000" b="1" dirty="0">
              <a:solidFill>
                <a:schemeClr val="bg1"/>
              </a:solidFill>
              <a:latin typeface="CMG Sans SemiBold" pitchFamily="2" charset="77"/>
            </a:endParaRPr>
          </a:p>
        </p:txBody>
      </p:sp>
    </p:spTree>
    <p:extLst>
      <p:ext uri="{BB962C8B-B14F-4D97-AF65-F5344CB8AC3E}">
        <p14:creationId xmlns:p14="http://schemas.microsoft.com/office/powerpoint/2010/main" val="78345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very Spring This Forest In Belgium ...">
            <a:extLst>
              <a:ext uri="{FF2B5EF4-FFF2-40B4-BE49-F238E27FC236}">
                <a16:creationId xmlns:a16="http://schemas.microsoft.com/office/drawing/2014/main" id="{A332FEDE-C5FF-D817-0B94-F889E866F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2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arge Rose Bunch | Susie Watson Designs ...">
            <a:extLst>
              <a:ext uri="{FF2B5EF4-FFF2-40B4-BE49-F238E27FC236}">
                <a16:creationId xmlns:a16="http://schemas.microsoft.com/office/drawing/2014/main" id="{06BC0BA0-4E70-5B2F-F425-B834111ED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471" y="234042"/>
            <a:ext cx="6580414" cy="63899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6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Sweet on Sweet Peas | Meristem">
            <a:extLst>
              <a:ext uri="{FF2B5EF4-FFF2-40B4-BE49-F238E27FC236}">
                <a16:creationId xmlns:a16="http://schemas.microsoft.com/office/drawing/2014/main" id="{97D30CE8-14E9-F4E5-D62A-DD9EB92FF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3"/>
            <a:ext cx="12191999" cy="685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0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ade vine, Flower aesthetic, Flower ...">
            <a:extLst>
              <a:ext uri="{FF2B5EF4-FFF2-40B4-BE49-F238E27FC236}">
                <a16:creationId xmlns:a16="http://schemas.microsoft.com/office/drawing/2014/main" id="{EFCA4938-7C64-9785-EEE1-E43E9158E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229" y="-20114"/>
            <a:ext cx="4604657" cy="688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06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1348</TotalTime>
  <Words>3077</Words>
  <Application>Microsoft Office PowerPoint</Application>
  <PresentationFormat>Widescreen</PresentationFormat>
  <Paragraphs>158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CMG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Nicole Allen</cp:lastModifiedBy>
  <cp:revision>28</cp:revision>
  <dcterms:created xsi:type="dcterms:W3CDTF">2024-02-16T12:42:25Z</dcterms:created>
  <dcterms:modified xsi:type="dcterms:W3CDTF">2024-04-28T07:14:30Z</dcterms:modified>
</cp:coreProperties>
</file>