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64" r:id="rId4"/>
    <p:sldId id="260" r:id="rId5"/>
    <p:sldId id="265" r:id="rId6"/>
    <p:sldId id="263" r:id="rId7"/>
    <p:sldId id="258" r:id="rId8"/>
    <p:sldId id="267" r:id="rId9"/>
    <p:sldId id="259" r:id="rId10"/>
    <p:sldId id="272" r:id="rId11"/>
    <p:sldId id="278" r:id="rId12"/>
    <p:sldId id="273" r:id="rId13"/>
    <p:sldId id="262" r:id="rId14"/>
    <p:sldId id="269" r:id="rId15"/>
    <p:sldId id="270" r:id="rId16"/>
    <p:sldId id="274" r:id="rId17"/>
    <p:sldId id="271" r:id="rId18"/>
    <p:sldId id="275" r:id="rId19"/>
    <p:sldId id="276" r:id="rId20"/>
    <p:sldId id="277" r:id="rId21"/>
    <p:sldId id="279" r:id="rId22"/>
    <p:sldId id="281" r:id="rId23"/>
    <p:sldId id="282" r:id="rId24"/>
    <p:sldId id="280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37C78-8379-F84F-A0C2-A9D130AF3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C04BC-1ACC-5F46-9A3E-87A1E32CF8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2D02-51B3-4B43-93F9-EC80E99DB103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030A6-34F9-384B-8FC8-DF26127D3E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698D5-5350-0B4A-8481-483A5979D1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1EFD-5D3E-0749-882E-C96D5C200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0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F066D-9108-FF43-A71A-D5BB5424DD3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3FA87-B5E3-3440-A5A5-8D270E9F5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0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9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8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0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6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39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40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1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495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18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1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48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69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95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4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3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8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4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5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8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9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3FA87-B5E3-3440-A5A5-8D270E9F54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43D5-50E8-EF4A-978C-3EE1241DC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4A671-5410-2841-A858-E8DDE8BC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635B0-A570-7642-AC12-5C635ED5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40335-7892-AE4B-8C5C-4895A65C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6BFC-4FF5-D24A-A696-F229E01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8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1164-2E34-8A4E-8F23-7AC1BE03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BC29C-BB01-6F43-9C51-8981978AD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DA4B-3815-3744-979A-EBBF2F56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C7356-979D-E14D-AD71-44487CA3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1E4C-6973-4146-80E3-7409C4D1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4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7B4CE-FE7A-3248-B0EE-AF9828E0E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2972-4809-4348-934B-3D6ABECA3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8345-8EF2-B048-9653-A5A42B6F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47FC9-BF3E-1548-A860-71A8FABE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1BF8-E107-B649-89F4-D70C81B8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8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01B3-5DC8-F548-81C3-6872D04F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D479-D234-524E-8774-9E1E8B98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3C895-D7AA-B843-A738-FDC5EC45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CA88-AAD6-8641-91A8-B2FB738E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B6BC3-2891-DD48-8D98-E3C9E1D0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4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E5A5-7214-154B-9690-760430FD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B1BBA-DF42-7B46-B5A1-6D618D13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C1F37-A8F5-7B46-A3B0-1C7EBD55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68588-C782-8545-9664-76488D1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4379-9882-0D48-BBEC-2DF888E5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6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0AD3-6AE1-F54F-A9D2-3A61C58D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E5F9-6206-B947-9847-7D93F7D8D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E501-9862-2341-B03F-BA541E11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AC1CF-DC8A-9040-8356-7239FB01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AFEE9-6908-3847-89AE-B998A368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C7659-2B5F-9C41-BB50-36AA2F7C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F398-1971-4A40-9E0B-BDD4BB0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82AD5-261C-4F4C-870F-A848B969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12D0D-1309-3646-9170-BACC8E8C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04919-2F65-FA42-A96F-5072E2C6D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F3164-6195-3248-ADA0-D06E19C63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5295F-AA5B-2144-9C86-873BC097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725EF-78DC-A74C-8526-7A0F0385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5DDE9-1230-3244-BF0F-641462DD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97A-1840-DE4C-9E76-E2F7AD80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4A5AF-C7D2-7C46-A95A-D9ED9503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09F72-F199-3444-9425-895C294C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45537-B210-7845-86F9-063FE011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4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1CBF3-18C6-D848-BA06-81E1D68D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6D48E-FAD3-3B4C-AD02-6B523907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71EF-950E-5345-8F93-25E1D1D5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8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77C-0FF2-D448-BEB9-942D3EB4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493C-C62A-D844-90AD-9A107DC6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317C-8C11-0849-8582-3A118A5D7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A010-DBD0-234B-AFED-09E34396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AF0A5-AA6B-6D41-B8E0-978B976C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A96CB-5534-224A-9C77-C2FB6451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8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47D4-53A7-4F40-9704-2A411201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86B09-0B40-D940-BA9E-2D411C82E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9438B-A6D2-DB43-9397-17C9CE60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EA753-762B-1C48-98BC-EB1B856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D6E2A-8EB1-4048-8ECC-05F3410A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CDFB0-C574-844F-9837-7903E148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2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99446-1D33-F94E-8C54-98448586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1F70E-CF94-5E42-94AD-C2E65AC2F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3D671-0842-9E47-A1EB-1533C8506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07F4-917B-D14F-AED6-25FF3F85C60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08F0-E06F-D54D-892D-D3E5781B6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0B4C5-5FC6-BD41-9BFD-3C724723D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9074-382B-4C41-943C-AA566D41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40A5E-319B-634C-A16C-4C72C01F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4" y="558209"/>
            <a:ext cx="11525693" cy="5741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9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 Pray then like this: “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Our Father in heaven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, hallowed be your name.  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10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 Your kingdom come, your will be done, on earth as it is in heaven.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>
                    <a:lumMod val="85000"/>
                  </a:schemeClr>
                </a:solidFill>
                <a:latin typeface="CMG Sans Medium" pitchFamily="2" charset="77"/>
              </a:rPr>
              <a:t>Matthew 6:9-10 ESV</a:t>
            </a:r>
          </a:p>
        </p:txBody>
      </p:sp>
    </p:spTree>
    <p:extLst>
      <p:ext uri="{BB962C8B-B14F-4D97-AF65-F5344CB8AC3E}">
        <p14:creationId xmlns:p14="http://schemas.microsoft.com/office/powerpoint/2010/main" val="186246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8BD635-89E3-6346-B93E-3E290DED2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1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F8D9D-C149-D54F-9516-740C58F9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94CC99-B456-9241-888D-6FC364D89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68705"/>
              </p:ext>
            </p:extLst>
          </p:nvPr>
        </p:nvGraphicFramePr>
        <p:xfrm>
          <a:off x="134112" y="146305"/>
          <a:ext cx="11911584" cy="658368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5955792">
                  <a:extLst>
                    <a:ext uri="{9D8B030D-6E8A-4147-A177-3AD203B41FA5}">
                      <a16:colId xmlns:a16="http://schemas.microsoft.com/office/drawing/2014/main" val="2083996023"/>
                    </a:ext>
                  </a:extLst>
                </a:gridCol>
                <a:gridCol w="5955792">
                  <a:extLst>
                    <a:ext uri="{9D8B030D-6E8A-4147-A177-3AD203B41FA5}">
                      <a16:colId xmlns:a16="http://schemas.microsoft.com/office/drawing/2014/main" val="2991538591"/>
                    </a:ext>
                  </a:extLst>
                </a:gridCol>
              </a:tblGrid>
              <a:tr h="1006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i="0" dirty="0">
                          <a:effectLst/>
                          <a:latin typeface="CMG Sans" pitchFamily="2" charset="77"/>
                        </a:rPr>
                        <a:t>ONLY GOD IS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" pitchFamily="2" charset="77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‘incommunicable’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800" b="1" i="0" kern="1200" dirty="0">
                          <a:solidFill>
                            <a:schemeClr val="lt1"/>
                          </a:solidFill>
                          <a:effectLst/>
                          <a:latin typeface="CMG Sans" pitchFamily="2" charset="77"/>
                          <a:ea typeface="+mn-ea"/>
                          <a:cs typeface="+mn-cs"/>
                        </a:rPr>
                        <a:t>GOD IS – And WE CAN BE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CMG Sans" pitchFamily="2" charset="77"/>
                          <a:ea typeface="+mn-ea"/>
                          <a:cs typeface="+mn-cs"/>
                        </a:rPr>
                        <a:t>‘communicable’</a:t>
                      </a:r>
                      <a:endParaRPr lang="en-GB" sz="1200" b="0" i="0" kern="1200" dirty="0">
                        <a:solidFill>
                          <a:schemeClr val="lt1"/>
                        </a:solidFill>
                        <a:effectLst/>
                        <a:latin typeface="CMG Sans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80277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Infinity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Holy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33194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Incomprehensibility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Loving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96923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Self-Existence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Just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576256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Self-Sufficiency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Good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524792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Eternality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Merciful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039303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Immutability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Gracious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564039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Omnipresence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Long-suffering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153256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Omniscience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Wise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64337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Omnipotence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Jealous (for his glory)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389567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 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Faithfull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562376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 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Righteous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28522"/>
                  </a:ext>
                </a:extLst>
              </a:tr>
              <a:tr h="46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>
                          <a:effectLst/>
                          <a:latin typeface="CMG Sans Medium" pitchFamily="2" charset="77"/>
                        </a:rPr>
                        <a:t> </a:t>
                      </a:r>
                      <a:endParaRPr lang="en-GB" sz="2000" b="0" i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CMG Sans Medium" pitchFamily="2" charset="77"/>
                        </a:rPr>
                        <a:t>Truthful</a:t>
                      </a:r>
                      <a:endParaRPr lang="en-GB" sz="2000" b="0" i="0" dirty="0">
                        <a:effectLst/>
                        <a:latin typeface="CMG Sans Medium" pitchFamily="2" charset="77"/>
                        <a:ea typeface="Calibri" panose="020F050202020403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20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5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4" y="558209"/>
            <a:ext cx="11525693" cy="5741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1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In the year that King Uzziah died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I saw the Lord sitting upon a throne, high and lifted up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; and the train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of his robe filled the temple.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Above him stood the seraphim. Each had six wings: with two he covered his face, and with two he covered his feet, and with two he flew.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3 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one called to another and said: “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Holy, holy, holy is the Lord of hosts; the whole earth is full of his glory!”</a:t>
            </a:r>
            <a:r>
              <a:rPr lang="en-GB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 4 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And the foundations of the thresholds shook at the voice of him who called, and the house was filled with smoke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>
                    <a:lumMod val="85000"/>
                  </a:schemeClr>
                </a:solidFill>
                <a:latin typeface="CMG Sans Medium" pitchFamily="2" charset="77"/>
              </a:rPr>
              <a:t>Isaiah 6:1-4 ESV</a:t>
            </a:r>
          </a:p>
        </p:txBody>
      </p:sp>
    </p:spTree>
    <p:extLst>
      <p:ext uri="{BB962C8B-B14F-4D97-AF65-F5344CB8AC3E}">
        <p14:creationId xmlns:p14="http://schemas.microsoft.com/office/powerpoint/2010/main" val="116340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4" y="558209"/>
            <a:ext cx="11525693" cy="5741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5 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I said: “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Woe is me! For I am lost; for I am a man of unclean lips, and I dwell in the midst of a people of unclean lips; for my eyes have seen the King, the Lord of hosts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!” 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6 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Then one of the seraphim flew to me, having in his hand a burning coal that he had taken with tongs from the altar.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7 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he touched my mouth and said: “Behold, this has touched your lips;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your guilt is taken away, and your sin atoned for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.”  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8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I heard the voice of the Lord saying, “Whom shall I send, and who will go for us?” Then I said, “Here am I! Send me.”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Isaiah 6:5-8 ESV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GLORY – WOE – GRACE - GO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dirty="0">
              <a:solidFill>
                <a:schemeClr val="bg1">
                  <a:lumMod val="85000"/>
                </a:schemeClr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751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F8D9D-C149-D54F-9516-740C58F9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4" y="558209"/>
            <a:ext cx="11525693" cy="5741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18 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Moses said, “Please 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show me your glory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.”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19 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he said, “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I will make all my goodness pass before you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 and will proclaim before you my name ‘The </a:t>
            </a:r>
            <a:r>
              <a:rPr lang="en-GB" b="1" cap="small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Lord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’. And I will be gracious to whom I will be gracious, and will show mercy on whom I will show mercy.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20 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But,” he said, “you cannot see my face, for man shall not see me and live.”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21 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the </a:t>
            </a:r>
            <a:r>
              <a:rPr lang="en-GB" b="1" cap="small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Lord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 said, “Behold, there is a place by me where you shall stand on the rock, 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22 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while my glory passes by I will put you in a cleft of the rock, and I will cover you with my hand until I have passed by.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23 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Then I will take away my hand, and you shall see my back, but my face shall not be seen.”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Exodus 33:18-23 ESV</a:t>
            </a:r>
          </a:p>
        </p:txBody>
      </p:sp>
    </p:spTree>
    <p:extLst>
      <p:ext uri="{BB962C8B-B14F-4D97-AF65-F5344CB8AC3E}">
        <p14:creationId xmlns:p14="http://schemas.microsoft.com/office/powerpoint/2010/main" val="226274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4" y="558209"/>
            <a:ext cx="11525693" cy="5741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18 </a:t>
            </a: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For you have not come to what may be touched, a blazing fire and darkness and gloom and a tempest </a:t>
            </a:r>
            <a:r>
              <a:rPr lang="en-GB" sz="24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19 </a:t>
            </a: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 the sound of a trumpet and a voice whose words made the hearers beg that no further messages be spoken to them. </a:t>
            </a:r>
            <a:r>
              <a:rPr lang="en-GB" sz="24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20 </a:t>
            </a: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For they could not endure the order that was given, “If even a beast touches the mountain, it shall be stoned.” </a:t>
            </a:r>
            <a:r>
              <a:rPr lang="en-GB" sz="24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21 </a:t>
            </a: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Indeed, so terrifying was the sight that Moses said, “I tremble with fear.” </a:t>
            </a:r>
            <a:r>
              <a:rPr lang="en-GB" sz="24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22 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But you have come to Mount Zion and to the city of the living God, the heavenly Jerusalem, and to innumerable angels in festal gathering, </a:t>
            </a:r>
            <a:r>
              <a:rPr lang="en-GB" sz="24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23 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and to the assembly of the firstborn who are enrolled in heaven, and to God, the judge of all, and to the spirits of the righteous made perfect, </a:t>
            </a:r>
            <a:r>
              <a:rPr lang="en-GB" sz="24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24 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and to Jesus, the mediator of a new covenant, and to the sprinkled blood that speaks a better word than the blood of Abel.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Hebrews 12:18-24 ESV</a:t>
            </a:r>
          </a:p>
        </p:txBody>
      </p:sp>
    </p:spTree>
    <p:extLst>
      <p:ext uri="{BB962C8B-B14F-4D97-AF65-F5344CB8AC3E}">
        <p14:creationId xmlns:p14="http://schemas.microsoft.com/office/powerpoint/2010/main" val="88067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4" y="558209"/>
            <a:ext cx="11525693" cy="5741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28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 Therefore let us be grateful for receiving a kingdom that cannot be shaken, and thus let us offer to God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acceptable worship, with reverence and awe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, </a:t>
            </a:r>
            <a:r>
              <a:rPr lang="en-GB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29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 for our God is a consuming fire.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Hebrews 12:18-24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167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24" y="2910507"/>
            <a:ext cx="10515600" cy="13566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MG Sans SemiBold" pitchFamily="2" charset="77"/>
              </a:rPr>
              <a:t>Play Video</a:t>
            </a:r>
            <a:endParaRPr lang="en-GB" sz="2400" b="1" dirty="0">
              <a:solidFill>
                <a:schemeClr val="accent4">
                  <a:lumMod val="40000"/>
                  <a:lumOff val="60000"/>
                </a:schemeClr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4191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CMG Sans SemiBold" pitchFamily="2" charset="77"/>
              </a:rPr>
              <a:t>‘Series Image/Video – with sound’</a:t>
            </a:r>
            <a:endParaRPr lang="en-GB" sz="2400" b="1" dirty="0">
              <a:solidFill>
                <a:schemeClr val="bg1">
                  <a:lumMod val="85000"/>
                </a:schemeClr>
              </a:solidFill>
              <a:effectLst>
                <a:glow rad="4191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71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F8D9D-C149-D54F-9516-740C58F9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A2BD1B-7C1E-A24E-A089-3414518A453E}"/>
              </a:ext>
            </a:extLst>
          </p:cNvPr>
          <p:cNvSpPr/>
          <p:nvPr/>
        </p:nvSpPr>
        <p:spPr>
          <a:xfrm>
            <a:off x="3048000" y="57636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Worshipful</a:t>
            </a:r>
          </a:p>
          <a:p>
            <a:pPr algn="ctr"/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reverence and awe</a:t>
            </a:r>
          </a:p>
        </p:txBody>
      </p:sp>
    </p:spTree>
    <p:extLst>
      <p:ext uri="{BB962C8B-B14F-4D97-AF65-F5344CB8AC3E}">
        <p14:creationId xmlns:p14="http://schemas.microsoft.com/office/powerpoint/2010/main" val="2881761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24" y="2910507"/>
            <a:ext cx="10515600" cy="13566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MG Sans SemiBold" pitchFamily="2" charset="77"/>
              </a:rPr>
              <a:t>Play Video</a:t>
            </a:r>
            <a:endParaRPr lang="en-GB" sz="2400" b="1" dirty="0">
              <a:solidFill>
                <a:schemeClr val="accent4">
                  <a:lumMod val="40000"/>
                  <a:lumOff val="60000"/>
                </a:schemeClr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4191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CMG Sans SemiBold" pitchFamily="2" charset="77"/>
              </a:rPr>
              <a:t>‘Series Image/Video – with sound’</a:t>
            </a:r>
            <a:endParaRPr lang="en-GB" sz="2400" b="1" dirty="0">
              <a:solidFill>
                <a:schemeClr val="bg1">
                  <a:lumMod val="85000"/>
                </a:schemeClr>
              </a:solidFill>
              <a:effectLst>
                <a:glow rad="4191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262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4" y="558209"/>
            <a:ext cx="11525693" cy="5741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22 </a:t>
            </a:r>
            <a:r>
              <a:rPr lang="en-GB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But you have come 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to Mount Zion and to the city of the living God, the heavenly Jerusalem…and to God, </a:t>
            </a:r>
            <a:r>
              <a:rPr lang="en-GB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the judge of all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, and to the spirits of the righteous made perfect, </a:t>
            </a:r>
            <a:r>
              <a:rPr lang="en-GB" sz="25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24 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and </a:t>
            </a:r>
            <a:r>
              <a:rPr lang="en-GB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to Jesus, the mediator of a new covenant, and to the sprinkled blood that speaks a better word than the blood of Abel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…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500" b="1" baseline="30000" dirty="0">
              <a:solidFill>
                <a:schemeClr val="bg1">
                  <a:lumMod val="85000"/>
                </a:schemeClr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5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25 </a:t>
            </a:r>
            <a:r>
              <a:rPr lang="en-GB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See that you do not refuse him who is speaking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. For if they did not escape when they refused him who warned them on earth, much less will we escape if we reject him who warns from heaven. </a:t>
            </a:r>
            <a:r>
              <a:rPr lang="en-GB" sz="25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28 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Therefore let us be grateful for receiving a kingdom that cannot be shaken, and thus </a:t>
            </a:r>
            <a:r>
              <a:rPr lang="en-GB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G Sans SemiBold" pitchFamily="2" charset="77"/>
              </a:rPr>
              <a:t>let us offer to God acceptable worship, with reverence and awe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, </a:t>
            </a:r>
            <a:r>
              <a:rPr lang="en-GB" sz="2500" b="1" baseline="30000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29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 for our God is a consuming fire.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Hebrews 12:22-29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dirty="0">
              <a:solidFill>
                <a:schemeClr val="bg1">
                  <a:lumMod val="85000"/>
                </a:schemeClr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825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F8D9D-C149-D54F-9516-740C58F9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40A5E-319B-634C-A16C-4C72C01F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759"/>
            <a:ext cx="10515600" cy="32904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66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What comes to mind when you think of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6600" b="1" dirty="0">
                <a:solidFill>
                  <a:schemeClr val="bg1">
                    <a:lumMod val="85000"/>
                  </a:schemeClr>
                </a:solidFill>
                <a:effectLst>
                  <a:glow rad="4191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CMG Sans" pitchFamily="2" charset="77"/>
              </a:rPr>
              <a:t>GOD?</a:t>
            </a:r>
          </a:p>
        </p:txBody>
      </p:sp>
    </p:spTree>
    <p:extLst>
      <p:ext uri="{BB962C8B-B14F-4D97-AF65-F5344CB8AC3E}">
        <p14:creationId xmlns:p14="http://schemas.microsoft.com/office/powerpoint/2010/main" val="298647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84E9EF-D2A8-CD47-AEEB-DD1D0CE3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3B3BA-6D93-2542-B1DB-6DF79D75B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D08B-3C9A-284C-A4DB-66DF8A13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759"/>
            <a:ext cx="10515600" cy="32904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66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What comes to mind when you think of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6600" b="1" dirty="0">
                <a:solidFill>
                  <a:schemeClr val="bg1">
                    <a:lumMod val="85000"/>
                  </a:schemeClr>
                </a:solidFill>
                <a:effectLst>
                  <a:glow rad="4191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CMG Sans" pitchFamily="2" charset="77"/>
              </a:rPr>
              <a:t>GOD?</a:t>
            </a:r>
          </a:p>
        </p:txBody>
      </p:sp>
    </p:spTree>
    <p:extLst>
      <p:ext uri="{BB962C8B-B14F-4D97-AF65-F5344CB8AC3E}">
        <p14:creationId xmlns:p14="http://schemas.microsoft.com/office/powerpoint/2010/main" val="9570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BE4D7-257E-194A-9593-0FB032904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8" t="13013" r="45785" b="4404"/>
          <a:stretch/>
        </p:blipFill>
        <p:spPr>
          <a:xfrm>
            <a:off x="-1" y="0"/>
            <a:ext cx="576072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B9CB8-DE73-C14A-997B-50EB6F0A24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2" t="22935" r="35847" b="22727"/>
          <a:stretch/>
        </p:blipFill>
        <p:spPr>
          <a:xfrm>
            <a:off x="5760721" y="0"/>
            <a:ext cx="6431280" cy="68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897D-F98B-C34D-8004-BD35679FA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6" b="12561"/>
          <a:stretch/>
        </p:blipFill>
        <p:spPr>
          <a:xfrm>
            <a:off x="6230679" y="-1"/>
            <a:ext cx="5961321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6CF66-E969-354E-872E-55E02B3F1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5" r="21147"/>
          <a:stretch/>
        </p:blipFill>
        <p:spPr>
          <a:xfrm>
            <a:off x="-1" y="0"/>
            <a:ext cx="6230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F8D9D-C149-D54F-9516-740C58F9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1059</Words>
  <Application>Microsoft Macintosh PowerPoint</Application>
  <PresentationFormat>Widescreen</PresentationFormat>
  <Paragraphs>77</Paragraphs>
  <Slides>24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CMG Sans</vt:lpstr>
      <vt:lpstr>CMG Sans Medium</vt:lpstr>
      <vt:lpstr>CMG Sans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</cp:revision>
  <cp:lastPrinted>2021-10-01T09:44:14Z</cp:lastPrinted>
  <dcterms:created xsi:type="dcterms:W3CDTF">2021-09-27T13:35:38Z</dcterms:created>
  <dcterms:modified xsi:type="dcterms:W3CDTF">2021-10-03T07:19:59Z</dcterms:modified>
</cp:coreProperties>
</file>