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70" r:id="rId3"/>
    <p:sldId id="317" r:id="rId4"/>
    <p:sldId id="302" r:id="rId5"/>
    <p:sldId id="303" r:id="rId6"/>
    <p:sldId id="318" r:id="rId7"/>
    <p:sldId id="305" r:id="rId8"/>
    <p:sldId id="319" r:id="rId9"/>
    <p:sldId id="320" r:id="rId10"/>
    <p:sldId id="321" r:id="rId11"/>
    <p:sldId id="322" r:id="rId12"/>
    <p:sldId id="323" r:id="rId13"/>
    <p:sldId id="324" r:id="rId14"/>
    <p:sldId id="325" r:id="rId15"/>
    <p:sldId id="326" r:id="rId16"/>
    <p:sldId id="327" r:id="rId17"/>
    <p:sldId id="328" r:id="rId18"/>
    <p:sldId id="29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1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7" autoAdjust="0"/>
    <p:restoredTop sz="77504" autoAdjust="0"/>
  </p:normalViewPr>
  <p:slideViewPr>
    <p:cSldViewPr snapToGrid="0" snapToObjects="1">
      <p:cViewPr varScale="1">
        <p:scale>
          <a:sx n="70" d="100"/>
          <a:sy n="70" d="100"/>
        </p:scale>
        <p:origin x="1074" y="66"/>
      </p:cViewPr>
      <p:guideLst>
        <p:guide orient="horz" pos="1620"/>
        <p:guide pos="2880"/>
      </p:guideLst>
    </p:cSldViewPr>
  </p:slideViewPr>
  <p:notesTextViewPr>
    <p:cViewPr>
      <p:scale>
        <a:sx n="100" d="100"/>
        <a:sy n="100" d="100"/>
      </p:scale>
      <p:origin x="0" y="0"/>
    </p:cViewPr>
  </p:notesTextViewPr>
  <p:sorterViewPr>
    <p:cViewPr>
      <p:scale>
        <a:sx n="171" d="100"/>
        <a:sy n="171" d="100"/>
      </p:scale>
      <p:origin x="0" y="512"/>
    </p:cViewPr>
  </p:sorterViewPr>
  <p:notesViewPr>
    <p:cSldViewPr snapToGrid="0" snapToObjects="1">
      <p:cViewPr varScale="1">
        <p:scale>
          <a:sx n="73" d="100"/>
          <a:sy n="73" d="100"/>
        </p:scale>
        <p:origin x="-39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339AD-1C76-424E-9B9D-DFE1464CA9C7}" type="datetimeFigureOut">
              <a:rPr lang="en-US" smtClean="0"/>
              <a:t>5/25/2018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4EA4B-338B-8E49-98C6-3AC039258330}" type="slidenum">
              <a:rPr lang="en-GB" smtClean="0"/>
              <a:t>‹#›</a:t>
            </a:fld>
            <a:endParaRPr lang="en-GB"/>
          </a:p>
        </p:txBody>
      </p:sp>
    </p:spTree>
    <p:extLst>
      <p:ext uri="{BB962C8B-B14F-4D97-AF65-F5344CB8AC3E}">
        <p14:creationId xmlns:p14="http://schemas.microsoft.com/office/powerpoint/2010/main" val="481994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1</a:t>
            </a:fld>
            <a:endParaRPr lang="en-GB"/>
          </a:p>
        </p:txBody>
      </p:sp>
    </p:spTree>
    <p:extLst>
      <p:ext uri="{BB962C8B-B14F-4D97-AF65-F5344CB8AC3E}">
        <p14:creationId xmlns:p14="http://schemas.microsoft.com/office/powerpoint/2010/main" val="36045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2</a:t>
            </a:fld>
            <a:endParaRPr lang="en-GB"/>
          </a:p>
        </p:txBody>
      </p:sp>
    </p:spTree>
    <p:extLst>
      <p:ext uri="{BB962C8B-B14F-4D97-AF65-F5344CB8AC3E}">
        <p14:creationId xmlns:p14="http://schemas.microsoft.com/office/powerpoint/2010/main" val="11622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3</a:t>
            </a:fld>
            <a:endParaRPr lang="en-GB"/>
          </a:p>
        </p:txBody>
      </p:sp>
    </p:spTree>
    <p:extLst>
      <p:ext uri="{BB962C8B-B14F-4D97-AF65-F5344CB8AC3E}">
        <p14:creationId xmlns:p14="http://schemas.microsoft.com/office/powerpoint/2010/main" val="350387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5</a:t>
            </a:fld>
            <a:endParaRPr lang="en-GB"/>
          </a:p>
        </p:txBody>
      </p:sp>
    </p:spTree>
    <p:extLst>
      <p:ext uri="{BB962C8B-B14F-4D97-AF65-F5344CB8AC3E}">
        <p14:creationId xmlns:p14="http://schemas.microsoft.com/office/powerpoint/2010/main" val="214825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7</a:t>
            </a:fld>
            <a:endParaRPr lang="en-GB"/>
          </a:p>
        </p:txBody>
      </p:sp>
    </p:spTree>
    <p:extLst>
      <p:ext uri="{BB962C8B-B14F-4D97-AF65-F5344CB8AC3E}">
        <p14:creationId xmlns:p14="http://schemas.microsoft.com/office/powerpoint/2010/main" val="309279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4EA4B-338B-8E49-98C6-3AC039258330}" type="slidenum">
              <a:rPr lang="en-GB" smtClean="0"/>
              <a:t>9</a:t>
            </a:fld>
            <a:endParaRPr lang="en-GB"/>
          </a:p>
        </p:txBody>
      </p:sp>
    </p:spTree>
    <p:extLst>
      <p:ext uri="{BB962C8B-B14F-4D97-AF65-F5344CB8AC3E}">
        <p14:creationId xmlns:p14="http://schemas.microsoft.com/office/powerpoint/2010/main" val="310160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B4EA4B-338B-8E49-98C6-3AC039258330}" type="slidenum">
              <a:rPr lang="en-GB" smtClean="0"/>
              <a:t>18</a:t>
            </a:fld>
            <a:endParaRPr lang="en-GB"/>
          </a:p>
        </p:txBody>
      </p:sp>
    </p:spTree>
    <p:extLst>
      <p:ext uri="{BB962C8B-B14F-4D97-AF65-F5344CB8AC3E}">
        <p14:creationId xmlns:p14="http://schemas.microsoft.com/office/powerpoint/2010/main" val="360451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471F2CAA-9D59-8A4D-8FE0-BF3AB55D89DC}" type="datetimeFigureOut">
              <a:rPr lang="en-US" smtClean="0"/>
              <a:t>5/25/2018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08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5/25/2018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1080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5/25/2018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5834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a:latin typeface="Gotham Medium"/>
                <a:cs typeface="Gotham Medium"/>
              </a:defRPr>
            </a:lvl1pPr>
            <a:lvl2pPr>
              <a:defRPr>
                <a:latin typeface="Gotham Medium"/>
                <a:cs typeface="Gotham Medium"/>
              </a:defRPr>
            </a:lvl2pPr>
            <a:lvl3pPr>
              <a:defRPr>
                <a:latin typeface="Gotham Medium"/>
                <a:cs typeface="Gotham Medium"/>
              </a:defRPr>
            </a:lvl3pPr>
            <a:lvl4pPr>
              <a:defRPr>
                <a:latin typeface="Gotham Medium"/>
                <a:cs typeface="Gotham Medium"/>
              </a:defRPr>
            </a:lvl4pPr>
            <a:lvl5pPr>
              <a:defRPr>
                <a:latin typeface="Gotham Medium"/>
                <a:cs typeface="Gotham Medium"/>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471F2CAA-9D59-8A4D-8FE0-BF3AB55D89DC}" type="datetimeFigureOut">
              <a:rPr lang="en-US" smtClean="0"/>
              <a:t>5/25/2018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0271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71F2CAA-9D59-8A4D-8FE0-BF3AB55D89DC}" type="datetimeFigureOut">
              <a:rPr lang="en-US" smtClean="0"/>
              <a:t>5/25/2018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4548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471F2CAA-9D59-8A4D-8FE0-BF3AB55D89DC}" type="datetimeFigureOut">
              <a:rPr lang="en-US" smtClean="0"/>
              <a:t>5/25/2018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1607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471F2CAA-9D59-8A4D-8FE0-BF3AB55D89DC}" type="datetimeFigureOut">
              <a:rPr lang="en-US" smtClean="0"/>
              <a:t>5/25/2018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418435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471F2CAA-9D59-8A4D-8FE0-BF3AB55D89DC}" type="datetimeFigureOut">
              <a:rPr lang="en-US" smtClean="0"/>
              <a:t>5/25/2018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3649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F2CAA-9D59-8A4D-8FE0-BF3AB55D89DC}" type="datetimeFigureOut">
              <a:rPr lang="en-US" smtClean="0"/>
              <a:t>5/25/2018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235425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5/25/2018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948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71F2CAA-9D59-8A4D-8FE0-BF3AB55D89DC}" type="datetimeFigureOut">
              <a:rPr lang="en-US" smtClean="0"/>
              <a:t>5/25/2018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3475-01F2-C54E-BF85-1CEAC776DCEE}" type="slidenum">
              <a:rPr lang="en-GB" smtClean="0"/>
              <a:t>‹#›</a:t>
            </a:fld>
            <a:endParaRPr lang="en-GB"/>
          </a:p>
        </p:txBody>
      </p:sp>
    </p:spTree>
    <p:extLst>
      <p:ext uri="{BB962C8B-B14F-4D97-AF65-F5344CB8AC3E}">
        <p14:creationId xmlns:p14="http://schemas.microsoft.com/office/powerpoint/2010/main" val="1355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1F2CAA-9D59-8A4D-8FE0-BF3AB55D89DC}" type="datetimeFigureOut">
              <a:rPr lang="en-US" smtClean="0"/>
              <a:t>5/25/2018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E63475-01F2-C54E-BF85-1CEAC776DCEE}" type="slidenum">
              <a:rPr lang="en-GB" smtClean="0"/>
              <a:t>‹#›</a:t>
            </a:fld>
            <a:endParaRPr lang="en-GB"/>
          </a:p>
        </p:txBody>
      </p:sp>
    </p:spTree>
    <p:extLst>
      <p:ext uri="{BB962C8B-B14F-4D97-AF65-F5344CB8AC3E}">
        <p14:creationId xmlns:p14="http://schemas.microsoft.com/office/powerpoint/2010/main" val="34503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27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7E3D-7717-4446-802C-D99CEF307822}"/>
              </a:ext>
            </a:extLst>
          </p:cNvPr>
          <p:cNvSpPr>
            <a:spLocks noGrp="1"/>
          </p:cNvSpPr>
          <p:nvPr>
            <p:ph type="title"/>
          </p:nvPr>
        </p:nvSpPr>
        <p:spPr/>
        <p:txBody>
          <a:bodyPr>
            <a:normAutofit/>
          </a:bodyPr>
          <a:lstStyle/>
          <a:p>
            <a:r>
              <a:rPr lang="en-GB" sz="3200" dirty="0">
                <a:solidFill>
                  <a:schemeClr val="bg1"/>
                </a:solidFill>
              </a:rPr>
              <a:t>WHAT WE ARE IN CHRIST  Vs 26-29</a:t>
            </a:r>
            <a:endParaRPr lang="en-GB" sz="3200" dirty="0"/>
          </a:p>
        </p:txBody>
      </p:sp>
      <p:sp>
        <p:nvSpPr>
          <p:cNvPr id="3" name="Content Placeholder 2">
            <a:extLst>
              <a:ext uri="{FF2B5EF4-FFF2-40B4-BE49-F238E27FC236}">
                <a16:creationId xmlns:a16="http://schemas.microsoft.com/office/drawing/2014/main" id="{D2E67244-CE82-4124-9A57-95F992C9F225}"/>
              </a:ext>
            </a:extLst>
          </p:cNvPr>
          <p:cNvSpPr>
            <a:spLocks noGrp="1"/>
          </p:cNvSpPr>
          <p:nvPr>
            <p:ph idx="1"/>
          </p:nvPr>
        </p:nvSpPr>
        <p:spPr>
          <a:xfrm>
            <a:off x="457200" y="1063228"/>
            <a:ext cx="8229600" cy="3604305"/>
          </a:xfrm>
        </p:spPr>
        <p:txBody>
          <a:bodyPr>
            <a:normAutofit lnSpcReduction="10000"/>
          </a:bodyPr>
          <a:lstStyle/>
          <a:p>
            <a:pPr marL="514350" indent="-514350">
              <a:buAutoNum type="arabicPeriod" startAt="3"/>
            </a:pPr>
            <a:r>
              <a:rPr lang="en-GB" sz="2800" b="1" dirty="0">
                <a:solidFill>
                  <a:srgbClr val="FFFF00"/>
                </a:solidFill>
              </a:rPr>
              <a:t>In Christ</a:t>
            </a:r>
            <a:r>
              <a:rPr lang="en-GB" sz="2800" dirty="0">
                <a:solidFill>
                  <a:schemeClr val="bg1"/>
                </a:solidFill>
              </a:rPr>
              <a:t> we are Abraham’s Seed (v29)</a:t>
            </a:r>
          </a:p>
          <a:p>
            <a:pPr marL="514350" indent="-514350">
              <a:buAutoNum type="arabicPeriod" startAt="3"/>
            </a:pPr>
            <a:endParaRPr lang="en-GB" sz="2800" dirty="0">
              <a:solidFill>
                <a:schemeClr val="bg1"/>
              </a:solidFill>
            </a:endParaRPr>
          </a:p>
          <a:p>
            <a:pPr marL="0" indent="0">
              <a:buNone/>
            </a:pPr>
            <a:r>
              <a:rPr lang="en-GB" sz="2800" dirty="0">
                <a:solidFill>
                  <a:schemeClr val="bg1"/>
                </a:solidFill>
              </a:rPr>
              <a:t>We not only belong to God &amp; to each other but we belong to Abraham. We take our place along with all those who through faith have been made righteous.</a:t>
            </a:r>
          </a:p>
          <a:p>
            <a:pPr marL="0" indent="0">
              <a:buNone/>
            </a:pPr>
            <a:r>
              <a:rPr lang="en-GB" sz="2800" dirty="0">
                <a:solidFill>
                  <a:schemeClr val="bg1"/>
                </a:solidFill>
              </a:rPr>
              <a:t> We have an amazing heritage. We are the spiritual seed of our father Abraham. In Christ we have become heirs of the promise which God made to Abraham.</a:t>
            </a:r>
          </a:p>
        </p:txBody>
      </p:sp>
    </p:spTree>
    <p:extLst>
      <p:ext uri="{BB962C8B-B14F-4D97-AF65-F5344CB8AC3E}">
        <p14:creationId xmlns:p14="http://schemas.microsoft.com/office/powerpoint/2010/main" val="397185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F66A-2FE0-414B-BFF2-9B918B534BA4}"/>
              </a:ext>
            </a:extLst>
          </p:cNvPr>
          <p:cNvSpPr>
            <a:spLocks noGrp="1"/>
          </p:cNvSpPr>
          <p:nvPr>
            <p:ph type="title"/>
          </p:nvPr>
        </p:nvSpPr>
        <p:spPr/>
        <p:txBody>
          <a:bodyPr>
            <a:normAutofit/>
          </a:bodyPr>
          <a:lstStyle/>
          <a:p>
            <a:r>
              <a:rPr lang="en-GB" sz="3200" dirty="0">
                <a:solidFill>
                  <a:schemeClr val="bg1"/>
                </a:solidFill>
              </a:rPr>
              <a:t>Our Condition Under The Law (Gal. 4:1-3)</a:t>
            </a:r>
          </a:p>
        </p:txBody>
      </p:sp>
      <p:sp>
        <p:nvSpPr>
          <p:cNvPr id="3" name="Content Placeholder 2">
            <a:extLst>
              <a:ext uri="{FF2B5EF4-FFF2-40B4-BE49-F238E27FC236}">
                <a16:creationId xmlns:a16="http://schemas.microsoft.com/office/drawing/2014/main" id="{76F0F9EE-4736-48E3-9DE2-05499976D5E1}"/>
              </a:ext>
            </a:extLst>
          </p:cNvPr>
          <p:cNvSpPr>
            <a:spLocks noGrp="1"/>
          </p:cNvSpPr>
          <p:nvPr>
            <p:ph idx="1"/>
          </p:nvPr>
        </p:nvSpPr>
        <p:spPr>
          <a:xfrm>
            <a:off x="457200" y="1200150"/>
            <a:ext cx="8229600" cy="4163420"/>
          </a:xfrm>
        </p:spPr>
        <p:txBody>
          <a:bodyPr>
            <a:normAutofit fontScale="70000" lnSpcReduction="20000"/>
          </a:bodyPr>
          <a:lstStyle/>
          <a:p>
            <a:pPr marL="0" indent="0">
              <a:buNone/>
            </a:pPr>
            <a:r>
              <a:rPr lang="en-GB" sz="4000" dirty="0">
                <a:solidFill>
                  <a:schemeClr val="bg1"/>
                </a:solidFill>
              </a:rPr>
              <a:t>Picture – A boy who is heir to a great estate. It is already his by promise but not in reality.</a:t>
            </a:r>
          </a:p>
          <a:p>
            <a:pPr marL="0" indent="0">
              <a:buNone/>
            </a:pPr>
            <a:endParaRPr lang="en-GB" dirty="0">
              <a:solidFill>
                <a:schemeClr val="bg1"/>
              </a:solidFill>
            </a:endParaRPr>
          </a:p>
          <a:p>
            <a:pPr marL="0" indent="0">
              <a:buNone/>
            </a:pPr>
            <a:r>
              <a:rPr lang="en-GB" sz="4000" dirty="0">
                <a:solidFill>
                  <a:schemeClr val="bg1"/>
                </a:solidFill>
              </a:rPr>
              <a:t>During his young years, he is no better off than a slave even although he owns the whole estate.</a:t>
            </a:r>
          </a:p>
          <a:p>
            <a:pPr marL="0" indent="0">
              <a:buNone/>
            </a:pPr>
            <a:endParaRPr lang="en-GB" dirty="0">
              <a:solidFill>
                <a:schemeClr val="bg1"/>
              </a:solidFill>
            </a:endParaRPr>
          </a:p>
          <a:p>
            <a:pPr marL="0" indent="0">
              <a:buNone/>
            </a:pPr>
            <a:r>
              <a:rPr lang="en-GB" sz="4000" dirty="0">
                <a:solidFill>
                  <a:schemeClr val="bg1"/>
                </a:solidFill>
              </a:rPr>
              <a:t>He is controlled by “guardians &amp; trustees”. They boss him around. He has no freedom. He is in bondage until the time of his freedom arrives </a:t>
            </a:r>
            <a:r>
              <a:rPr lang="en-GB" sz="4000" dirty="0" err="1">
                <a:solidFill>
                  <a:schemeClr val="bg1"/>
                </a:solidFill>
              </a:rPr>
              <a:t>ie</a:t>
            </a:r>
            <a:r>
              <a:rPr lang="en-GB" sz="4000" dirty="0">
                <a:solidFill>
                  <a:schemeClr val="bg1"/>
                </a:solidFill>
              </a:rPr>
              <a:t> “</a:t>
            </a:r>
            <a:r>
              <a:rPr lang="en-GB" sz="4000" b="1" dirty="0">
                <a:solidFill>
                  <a:srgbClr val="FFFF00"/>
                </a:solidFill>
              </a:rPr>
              <a:t>until the time set by his father</a:t>
            </a:r>
            <a:r>
              <a:rPr lang="en-GB" sz="4000" dirty="0">
                <a:solidFill>
                  <a:schemeClr val="bg1"/>
                </a:solidFill>
              </a:rPr>
              <a:t>” Gal. 4:2</a:t>
            </a:r>
          </a:p>
          <a:p>
            <a:pPr marL="0" indent="0">
              <a:buNone/>
            </a:pPr>
            <a:r>
              <a:rPr lang="en-GB" dirty="0">
                <a:solidFill>
                  <a:schemeClr val="bg1"/>
                </a:solidFill>
              </a:rPr>
              <a:t>				</a:t>
            </a:r>
          </a:p>
        </p:txBody>
      </p:sp>
    </p:spTree>
    <p:extLst>
      <p:ext uri="{BB962C8B-B14F-4D97-AF65-F5344CB8AC3E}">
        <p14:creationId xmlns:p14="http://schemas.microsoft.com/office/powerpoint/2010/main" val="185484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D763-F062-416B-94D5-4F05F3DE49F4}"/>
              </a:ext>
            </a:extLst>
          </p:cNvPr>
          <p:cNvSpPr>
            <a:spLocks noGrp="1"/>
          </p:cNvSpPr>
          <p:nvPr>
            <p:ph type="title"/>
          </p:nvPr>
        </p:nvSpPr>
        <p:spPr>
          <a:xfrm>
            <a:off x="457200" y="192741"/>
            <a:ext cx="8229600" cy="857250"/>
          </a:xfrm>
        </p:spPr>
        <p:txBody>
          <a:bodyPr>
            <a:normAutofit/>
          </a:bodyPr>
          <a:lstStyle/>
          <a:p>
            <a:r>
              <a:rPr lang="en-GB" sz="3200" dirty="0">
                <a:solidFill>
                  <a:schemeClr val="bg1"/>
                </a:solidFill>
              </a:rPr>
              <a:t>Our Condition Under The Law (Gal. 4:1-3)</a:t>
            </a:r>
            <a:endParaRPr lang="en-GB" sz="3200" dirty="0"/>
          </a:p>
        </p:txBody>
      </p:sp>
      <p:sp>
        <p:nvSpPr>
          <p:cNvPr id="3" name="Content Placeholder 2">
            <a:extLst>
              <a:ext uri="{FF2B5EF4-FFF2-40B4-BE49-F238E27FC236}">
                <a16:creationId xmlns:a16="http://schemas.microsoft.com/office/drawing/2014/main" id="{D85C16C9-6E70-497D-84BF-8B3070FC6D8A}"/>
              </a:ext>
            </a:extLst>
          </p:cNvPr>
          <p:cNvSpPr>
            <a:spLocks noGrp="1"/>
          </p:cNvSpPr>
          <p:nvPr>
            <p:ph idx="1"/>
          </p:nvPr>
        </p:nvSpPr>
        <p:spPr>
          <a:xfrm>
            <a:off x="457200" y="1062376"/>
            <a:ext cx="8229600" cy="3835873"/>
          </a:xfrm>
        </p:spPr>
        <p:txBody>
          <a:bodyPr>
            <a:normAutofit fontScale="85000" lnSpcReduction="10000"/>
          </a:bodyPr>
          <a:lstStyle/>
          <a:p>
            <a:pPr marL="0" indent="0">
              <a:buNone/>
            </a:pPr>
            <a:r>
              <a:rPr lang="en-GB" sz="2800" b="1" dirty="0">
                <a:solidFill>
                  <a:srgbClr val="FFFF00"/>
                </a:solidFill>
              </a:rPr>
              <a:t>What was this bondage? </a:t>
            </a:r>
          </a:p>
          <a:p>
            <a:pPr marL="0" indent="0">
              <a:buNone/>
            </a:pPr>
            <a:r>
              <a:rPr lang="en-GB" sz="2800" dirty="0">
                <a:solidFill>
                  <a:schemeClr val="bg1"/>
                </a:solidFill>
              </a:rPr>
              <a:t>(a)	A bondage to the law – the law was our “guardian” keeping 	us in slavery and we needed to be freed from its control. </a:t>
            </a:r>
          </a:p>
          <a:p>
            <a:pPr marL="0" indent="0">
              <a:buNone/>
            </a:pPr>
            <a:r>
              <a:rPr lang="en-GB" sz="2800" dirty="0">
                <a:solidFill>
                  <a:schemeClr val="bg1"/>
                </a:solidFill>
              </a:rPr>
              <a:t>(b)	A bondage to the law – to the “basic principles of the world” 	– living our lives according to worldly ways.</a:t>
            </a:r>
          </a:p>
          <a:p>
            <a:pPr marL="0" indent="0">
              <a:buNone/>
            </a:pPr>
            <a:endParaRPr lang="en-GB" sz="2800" dirty="0">
              <a:solidFill>
                <a:schemeClr val="bg1"/>
              </a:solidFill>
            </a:endParaRPr>
          </a:p>
          <a:p>
            <a:pPr marL="0" indent="0">
              <a:buNone/>
            </a:pPr>
            <a:r>
              <a:rPr lang="en-GB" sz="2800" dirty="0">
                <a:solidFill>
                  <a:schemeClr val="bg1"/>
                </a:solidFill>
              </a:rPr>
              <a:t>Ultimately, we were being led astray by Satan.</a:t>
            </a:r>
          </a:p>
          <a:p>
            <a:pPr marL="0" indent="0">
              <a:buNone/>
            </a:pPr>
            <a:endParaRPr lang="en-GB" sz="2800" dirty="0">
              <a:solidFill>
                <a:schemeClr val="bg1"/>
              </a:solidFill>
            </a:endParaRPr>
          </a:p>
          <a:p>
            <a:pPr marL="0" indent="0">
              <a:buNone/>
            </a:pPr>
            <a:r>
              <a:rPr lang="en-GB" sz="2800" dirty="0">
                <a:solidFill>
                  <a:schemeClr val="bg1"/>
                </a:solidFill>
              </a:rPr>
              <a:t>God intended the law to reveal sin and to drive people to Christ; Satan uses it to reveal sin and to drive people to despair.</a:t>
            </a:r>
          </a:p>
          <a:p>
            <a:pPr marL="0" indent="0">
              <a:buNone/>
            </a:pPr>
            <a:endParaRPr lang="en-GB" sz="2800" dirty="0">
              <a:solidFill>
                <a:schemeClr val="bg1"/>
              </a:solidFill>
            </a:endParaRPr>
          </a:p>
        </p:txBody>
      </p:sp>
    </p:spTree>
    <p:extLst>
      <p:ext uri="{BB962C8B-B14F-4D97-AF65-F5344CB8AC3E}">
        <p14:creationId xmlns:p14="http://schemas.microsoft.com/office/powerpoint/2010/main" val="168575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5A9C-9415-463B-ABB6-9CCE3E9774A0}"/>
              </a:ext>
            </a:extLst>
          </p:cNvPr>
          <p:cNvSpPr>
            <a:spLocks noGrp="1"/>
          </p:cNvSpPr>
          <p:nvPr>
            <p:ph type="title"/>
          </p:nvPr>
        </p:nvSpPr>
        <p:spPr/>
        <p:txBody>
          <a:bodyPr>
            <a:normAutofit/>
          </a:bodyPr>
          <a:lstStyle/>
          <a:p>
            <a:r>
              <a:rPr lang="en-GB" sz="3200" dirty="0">
                <a:solidFill>
                  <a:schemeClr val="bg1"/>
                </a:solidFill>
              </a:rPr>
              <a:t>God’s Action Through Christ (Vs 4-7)</a:t>
            </a:r>
          </a:p>
        </p:txBody>
      </p:sp>
      <p:sp>
        <p:nvSpPr>
          <p:cNvPr id="3" name="Content Placeholder 2">
            <a:extLst>
              <a:ext uri="{FF2B5EF4-FFF2-40B4-BE49-F238E27FC236}">
                <a16:creationId xmlns:a16="http://schemas.microsoft.com/office/drawing/2014/main" id="{057582AE-FBB7-499C-A831-22920351E615}"/>
              </a:ext>
            </a:extLst>
          </p:cNvPr>
          <p:cNvSpPr>
            <a:spLocks noGrp="1"/>
          </p:cNvSpPr>
          <p:nvPr>
            <p:ph idx="1"/>
          </p:nvPr>
        </p:nvSpPr>
        <p:spPr>
          <a:xfrm>
            <a:off x="457200" y="941696"/>
            <a:ext cx="8229600" cy="4201804"/>
          </a:xfrm>
        </p:spPr>
        <p:txBody>
          <a:bodyPr>
            <a:normAutofit fontScale="77500" lnSpcReduction="20000"/>
          </a:bodyPr>
          <a:lstStyle/>
          <a:p>
            <a:pPr marL="0" indent="0">
              <a:buNone/>
            </a:pPr>
            <a:r>
              <a:rPr lang="en-GB" sz="2800" dirty="0">
                <a:solidFill>
                  <a:schemeClr val="bg1"/>
                </a:solidFill>
              </a:rPr>
              <a:t>	God in his perfect timing (v4) did two things:</a:t>
            </a:r>
          </a:p>
          <a:p>
            <a:pPr marL="0" indent="0">
              <a:buNone/>
            </a:pPr>
            <a:endParaRPr lang="en-GB" sz="2800" dirty="0">
              <a:solidFill>
                <a:schemeClr val="bg1"/>
              </a:solidFill>
            </a:endParaRPr>
          </a:p>
          <a:p>
            <a:pPr marL="514350" indent="-514350">
              <a:buAutoNum type="arabicPeriod"/>
            </a:pPr>
            <a:r>
              <a:rPr lang="en-GB" sz="3600" b="1" dirty="0">
                <a:solidFill>
                  <a:srgbClr val="FFFF00"/>
                </a:solidFill>
              </a:rPr>
              <a:t>God Sent His Son </a:t>
            </a:r>
            <a:r>
              <a:rPr lang="en-GB" sz="3600" dirty="0">
                <a:solidFill>
                  <a:schemeClr val="bg1"/>
                </a:solidFill>
              </a:rPr>
              <a:t>(v4)</a:t>
            </a:r>
          </a:p>
          <a:p>
            <a:pPr marL="0" indent="0">
              <a:buNone/>
            </a:pPr>
            <a:r>
              <a:rPr lang="en-GB" sz="2800" dirty="0">
                <a:solidFill>
                  <a:schemeClr val="bg1"/>
                </a:solidFill>
              </a:rPr>
              <a:t>	His purpose in sending Jesus was both to ‘redeem’ us and to 	‘adopt’ us; not just to rescue from slavery, but </a:t>
            </a:r>
            <a:r>
              <a:rPr lang="en-GB" sz="2800" b="1" dirty="0">
                <a:solidFill>
                  <a:srgbClr val="FFFF00"/>
                </a:solidFill>
              </a:rPr>
              <a:t>to make slaves 	into sons</a:t>
            </a:r>
            <a:r>
              <a:rPr lang="en-GB" sz="2800" dirty="0">
                <a:solidFill>
                  <a:schemeClr val="bg1"/>
                </a:solidFill>
              </a:rPr>
              <a:t>. (vs 5-7)</a:t>
            </a:r>
          </a:p>
          <a:p>
            <a:pPr marL="0" indent="0">
              <a:buNone/>
            </a:pPr>
            <a:endParaRPr lang="en-GB" sz="2800" dirty="0">
              <a:solidFill>
                <a:schemeClr val="bg1"/>
              </a:solidFill>
            </a:endParaRPr>
          </a:p>
          <a:p>
            <a:pPr marL="0" indent="0">
              <a:buNone/>
            </a:pPr>
            <a:r>
              <a:rPr lang="en-GB" sz="2800" dirty="0">
                <a:solidFill>
                  <a:schemeClr val="bg1"/>
                </a:solidFill>
              </a:rPr>
              <a:t>	Born of woman – </a:t>
            </a:r>
            <a:r>
              <a:rPr lang="en-GB" sz="2800" b="1" dirty="0">
                <a:solidFill>
                  <a:srgbClr val="FFFF00"/>
                </a:solidFill>
              </a:rPr>
              <a:t>his humanity</a:t>
            </a:r>
            <a:r>
              <a:rPr lang="en-GB" sz="2800" dirty="0">
                <a:solidFill>
                  <a:schemeClr val="bg1"/>
                </a:solidFill>
              </a:rPr>
              <a:t>. </a:t>
            </a:r>
          </a:p>
          <a:p>
            <a:pPr marL="0" indent="0">
              <a:buNone/>
            </a:pPr>
            <a:r>
              <a:rPr lang="en-GB" sz="2800" dirty="0">
                <a:solidFill>
                  <a:schemeClr val="bg1"/>
                </a:solidFill>
              </a:rPr>
              <a:t>	Born under law – </a:t>
            </a:r>
            <a:r>
              <a:rPr lang="en-GB" sz="2800" b="1" dirty="0">
                <a:solidFill>
                  <a:srgbClr val="FFFF00"/>
                </a:solidFill>
              </a:rPr>
              <a:t>his Jewishness</a:t>
            </a:r>
            <a:r>
              <a:rPr lang="en-GB" sz="2800" dirty="0">
                <a:solidFill>
                  <a:schemeClr val="bg1"/>
                </a:solidFill>
              </a:rPr>
              <a:t> - of a Jewish mother, into the 	Jewish nation, subject to the Jewish law. </a:t>
            </a:r>
          </a:p>
          <a:p>
            <a:pPr marL="0" indent="0">
              <a:buNone/>
            </a:pPr>
            <a:endParaRPr lang="en-GB" sz="2800" dirty="0">
              <a:solidFill>
                <a:schemeClr val="bg1"/>
              </a:solidFill>
            </a:endParaRPr>
          </a:p>
          <a:p>
            <a:pPr marL="0" indent="0">
              <a:buNone/>
            </a:pPr>
            <a:r>
              <a:rPr lang="en-GB" sz="2800" dirty="0">
                <a:solidFill>
                  <a:schemeClr val="bg1"/>
                </a:solidFill>
              </a:rPr>
              <a:t>	He perfectly fulfilled the righteousness of the law in its entirety. </a:t>
            </a:r>
          </a:p>
          <a:p>
            <a:pPr marL="0" indent="0">
              <a:buNone/>
            </a:pPr>
            <a:endParaRPr lang="en-GB" dirty="0">
              <a:solidFill>
                <a:schemeClr val="bg1"/>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5720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75F3-3546-4FA9-8577-771269BFFEE5}"/>
              </a:ext>
            </a:extLst>
          </p:cNvPr>
          <p:cNvSpPr>
            <a:spLocks noGrp="1"/>
          </p:cNvSpPr>
          <p:nvPr>
            <p:ph type="title"/>
          </p:nvPr>
        </p:nvSpPr>
        <p:spPr/>
        <p:txBody>
          <a:bodyPr>
            <a:normAutofit/>
          </a:bodyPr>
          <a:lstStyle/>
          <a:p>
            <a:r>
              <a:rPr lang="en-GB" sz="3200" dirty="0">
                <a:solidFill>
                  <a:schemeClr val="bg1"/>
                </a:solidFill>
              </a:rPr>
              <a:t>God’s Action Through Christ (Vs 4-7)</a:t>
            </a:r>
            <a:endParaRPr lang="en-GB" sz="3200" dirty="0"/>
          </a:p>
        </p:txBody>
      </p:sp>
      <p:sp>
        <p:nvSpPr>
          <p:cNvPr id="3" name="Content Placeholder 2">
            <a:extLst>
              <a:ext uri="{FF2B5EF4-FFF2-40B4-BE49-F238E27FC236}">
                <a16:creationId xmlns:a16="http://schemas.microsoft.com/office/drawing/2014/main" id="{CD6CF33A-4D9C-490E-B400-F45DF83977DA}"/>
              </a:ext>
            </a:extLst>
          </p:cNvPr>
          <p:cNvSpPr>
            <a:spLocks noGrp="1"/>
          </p:cNvSpPr>
          <p:nvPr>
            <p:ph idx="1"/>
          </p:nvPr>
        </p:nvSpPr>
        <p:spPr/>
        <p:txBody>
          <a:bodyPr>
            <a:normAutofit fontScale="92500" lnSpcReduction="20000"/>
          </a:bodyPr>
          <a:lstStyle/>
          <a:p>
            <a:pPr marL="0" indent="0">
              <a:buNone/>
            </a:pPr>
            <a:r>
              <a:rPr lang="en-GB" sz="2800" dirty="0">
                <a:solidFill>
                  <a:schemeClr val="bg1"/>
                </a:solidFill>
              </a:rPr>
              <a:t>The </a:t>
            </a:r>
            <a:r>
              <a:rPr lang="en-GB" sz="2800" b="1" dirty="0">
                <a:solidFill>
                  <a:srgbClr val="FFFF00"/>
                </a:solidFill>
              </a:rPr>
              <a:t>divinity</a:t>
            </a:r>
            <a:r>
              <a:rPr lang="en-GB" sz="2800" dirty="0">
                <a:solidFill>
                  <a:schemeClr val="bg1"/>
                </a:solidFill>
              </a:rPr>
              <a:t> of Christ (God’s Son), the </a:t>
            </a:r>
            <a:r>
              <a:rPr lang="en-GB" sz="2800" b="1" dirty="0">
                <a:solidFill>
                  <a:srgbClr val="FFFF00"/>
                </a:solidFill>
              </a:rPr>
              <a:t>humanity</a:t>
            </a:r>
            <a:r>
              <a:rPr lang="en-GB" sz="2800" dirty="0">
                <a:solidFill>
                  <a:schemeClr val="bg1"/>
                </a:solidFill>
              </a:rPr>
              <a:t> of Christ (Mary’s Child) &amp; the </a:t>
            </a:r>
            <a:r>
              <a:rPr lang="en-GB" sz="2800" b="1" dirty="0">
                <a:solidFill>
                  <a:srgbClr val="FFFF00"/>
                </a:solidFill>
              </a:rPr>
              <a:t>righteousness</a:t>
            </a:r>
            <a:r>
              <a:rPr lang="en-GB" sz="2800" dirty="0">
                <a:solidFill>
                  <a:schemeClr val="bg1"/>
                </a:solidFill>
              </a:rPr>
              <a:t> of Christ (his sinlessness) qualified him to be our redeemer. </a:t>
            </a:r>
          </a:p>
          <a:p>
            <a:pPr marL="0" indent="0">
              <a:buNone/>
            </a:pPr>
            <a:endParaRPr lang="en-GB" sz="2800" b="1" dirty="0">
              <a:solidFill>
                <a:schemeClr val="bg1"/>
              </a:solidFill>
            </a:endParaRPr>
          </a:p>
          <a:p>
            <a:pPr marL="0" indent="0">
              <a:buNone/>
            </a:pPr>
            <a:r>
              <a:rPr lang="en-GB" sz="2800" dirty="0">
                <a:solidFill>
                  <a:schemeClr val="bg1"/>
                </a:solidFill>
              </a:rPr>
              <a:t>“If He had not been man, he could not have redeemed men. If he had not been a righteous man, He could not have redeemed unrighteous men. And if He had not been God’s Son, He could not have redeemed men for God or made them the sons of God.”   John Stott</a:t>
            </a:r>
            <a:endParaRPr lang="en-GB" sz="2800" dirty="0">
              <a:solidFill>
                <a:srgbClr val="FFFF00"/>
              </a:solidFill>
            </a:endParaRPr>
          </a:p>
        </p:txBody>
      </p:sp>
    </p:spTree>
    <p:extLst>
      <p:ext uri="{BB962C8B-B14F-4D97-AF65-F5344CB8AC3E}">
        <p14:creationId xmlns:p14="http://schemas.microsoft.com/office/powerpoint/2010/main" val="318032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673A-02E6-4F6F-9420-291BD883ECB7}"/>
              </a:ext>
            </a:extLst>
          </p:cNvPr>
          <p:cNvSpPr>
            <a:spLocks noGrp="1"/>
          </p:cNvSpPr>
          <p:nvPr>
            <p:ph type="title"/>
          </p:nvPr>
        </p:nvSpPr>
        <p:spPr/>
        <p:txBody>
          <a:bodyPr>
            <a:normAutofit/>
          </a:bodyPr>
          <a:lstStyle/>
          <a:p>
            <a:r>
              <a:rPr lang="en-GB" sz="3200" dirty="0">
                <a:solidFill>
                  <a:schemeClr val="bg1"/>
                </a:solidFill>
              </a:rPr>
              <a:t>God’s Action Through Christ (Vs 4-7)</a:t>
            </a:r>
            <a:endParaRPr lang="en-GB" sz="3200" dirty="0"/>
          </a:p>
        </p:txBody>
      </p:sp>
      <p:sp>
        <p:nvSpPr>
          <p:cNvPr id="3" name="Content Placeholder 2">
            <a:extLst>
              <a:ext uri="{FF2B5EF4-FFF2-40B4-BE49-F238E27FC236}">
                <a16:creationId xmlns:a16="http://schemas.microsoft.com/office/drawing/2014/main" id="{AEECC0D8-EBE9-4EC8-985E-10D9239C4FDA}"/>
              </a:ext>
            </a:extLst>
          </p:cNvPr>
          <p:cNvSpPr>
            <a:spLocks noGrp="1"/>
          </p:cNvSpPr>
          <p:nvPr>
            <p:ph idx="1"/>
          </p:nvPr>
        </p:nvSpPr>
        <p:spPr>
          <a:xfrm>
            <a:off x="457200" y="1200151"/>
            <a:ext cx="8229600" cy="3737370"/>
          </a:xfrm>
        </p:spPr>
        <p:txBody>
          <a:bodyPr>
            <a:normAutofit lnSpcReduction="10000"/>
          </a:bodyPr>
          <a:lstStyle/>
          <a:p>
            <a:pPr marL="0" indent="0">
              <a:buNone/>
            </a:pPr>
            <a:r>
              <a:rPr lang="en-GB" sz="2800" dirty="0">
                <a:solidFill>
                  <a:schemeClr val="bg1"/>
                </a:solidFill>
              </a:rPr>
              <a:t>2. 	</a:t>
            </a:r>
            <a:r>
              <a:rPr lang="en-GB" sz="2800" b="1" dirty="0">
                <a:solidFill>
                  <a:srgbClr val="FFFF00"/>
                </a:solidFill>
              </a:rPr>
              <a:t>God Sent His Holy Spirit Into Our Hearts</a:t>
            </a:r>
            <a:r>
              <a:rPr lang="en-GB" sz="2800" dirty="0">
                <a:solidFill>
                  <a:schemeClr val="bg1"/>
                </a:solidFill>
              </a:rPr>
              <a:t> (v6)</a:t>
            </a:r>
          </a:p>
          <a:p>
            <a:pPr marL="0" indent="0">
              <a:buNone/>
            </a:pPr>
            <a:r>
              <a:rPr lang="en-GB" sz="2800" dirty="0">
                <a:solidFill>
                  <a:schemeClr val="bg1"/>
                </a:solidFill>
              </a:rPr>
              <a:t>	When we cry “Abba! Father!” it is the Holy Spirit 	bearing witness with our spirit that we are children 	of God. </a:t>
            </a:r>
          </a:p>
          <a:p>
            <a:pPr marL="0" indent="0">
              <a:buNone/>
            </a:pPr>
            <a:r>
              <a:rPr lang="en-GB" sz="2800" dirty="0">
                <a:solidFill>
                  <a:schemeClr val="bg1"/>
                </a:solidFill>
              </a:rPr>
              <a:t>	“Abba!” is the word Jesus used in intimate prayer 	to His ‘Father’ (God).</a:t>
            </a:r>
          </a:p>
          <a:p>
            <a:pPr marL="0" indent="0">
              <a:buNone/>
            </a:pPr>
            <a:r>
              <a:rPr lang="en-GB" sz="2800" dirty="0">
                <a:solidFill>
                  <a:schemeClr val="bg1"/>
                </a:solidFill>
              </a:rPr>
              <a:t>	God’s purpose was not only to </a:t>
            </a:r>
            <a:r>
              <a:rPr lang="en-GB" sz="2800" b="1" dirty="0">
                <a:solidFill>
                  <a:srgbClr val="FFFF00"/>
                </a:solidFill>
              </a:rPr>
              <a:t>secure</a:t>
            </a:r>
            <a:r>
              <a:rPr lang="en-GB" sz="2800" dirty="0">
                <a:solidFill>
                  <a:schemeClr val="bg1"/>
                </a:solidFill>
              </a:rPr>
              <a:t> our sonship 	by His Son, but to </a:t>
            </a:r>
            <a:r>
              <a:rPr lang="en-GB" sz="2800" b="1" dirty="0">
                <a:solidFill>
                  <a:srgbClr val="FFFF00"/>
                </a:solidFill>
              </a:rPr>
              <a:t>assure</a:t>
            </a:r>
            <a:r>
              <a:rPr lang="en-GB" sz="2800" dirty="0">
                <a:solidFill>
                  <a:schemeClr val="bg1"/>
                </a:solidFill>
              </a:rPr>
              <a:t> us of it by His Spirit.</a:t>
            </a:r>
          </a:p>
          <a:p>
            <a:pPr marL="0" indent="0">
              <a:buNone/>
            </a:pPr>
            <a:endParaRPr lang="en-GB" sz="2800" dirty="0">
              <a:solidFill>
                <a:schemeClr val="bg1"/>
              </a:solidFill>
            </a:endParaRPr>
          </a:p>
        </p:txBody>
      </p:sp>
    </p:spTree>
    <p:extLst>
      <p:ext uri="{BB962C8B-B14F-4D97-AF65-F5344CB8AC3E}">
        <p14:creationId xmlns:p14="http://schemas.microsoft.com/office/powerpoint/2010/main" val="283215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F0E8-533A-45C7-A6E1-043C772F0DB1}"/>
              </a:ext>
            </a:extLst>
          </p:cNvPr>
          <p:cNvSpPr>
            <a:spLocks noGrp="1"/>
          </p:cNvSpPr>
          <p:nvPr>
            <p:ph type="title"/>
          </p:nvPr>
        </p:nvSpPr>
        <p:spPr/>
        <p:txBody>
          <a:bodyPr>
            <a:normAutofit/>
          </a:bodyPr>
          <a:lstStyle/>
          <a:p>
            <a:r>
              <a:rPr lang="en-GB" sz="3200" dirty="0">
                <a:solidFill>
                  <a:schemeClr val="bg1"/>
                </a:solidFill>
              </a:rPr>
              <a:t>God’s Action Through Christ (Vs 4-7)</a:t>
            </a:r>
            <a:endParaRPr lang="en-GB" sz="3200" dirty="0"/>
          </a:p>
        </p:txBody>
      </p:sp>
      <p:sp>
        <p:nvSpPr>
          <p:cNvPr id="3" name="Content Placeholder 2">
            <a:extLst>
              <a:ext uri="{FF2B5EF4-FFF2-40B4-BE49-F238E27FC236}">
                <a16:creationId xmlns:a16="http://schemas.microsoft.com/office/drawing/2014/main" id="{7973BE57-967F-42B9-A921-E2B2D563D106}"/>
              </a:ext>
            </a:extLst>
          </p:cNvPr>
          <p:cNvSpPr>
            <a:spLocks noGrp="1"/>
          </p:cNvSpPr>
          <p:nvPr>
            <p:ph idx="1"/>
          </p:nvPr>
        </p:nvSpPr>
        <p:spPr>
          <a:xfrm>
            <a:off x="457200" y="1200151"/>
            <a:ext cx="8229600" cy="3737370"/>
          </a:xfrm>
        </p:spPr>
        <p:txBody>
          <a:bodyPr>
            <a:normAutofit fontScale="92500" lnSpcReduction="10000"/>
          </a:bodyPr>
          <a:lstStyle/>
          <a:p>
            <a:pPr marL="0" indent="0">
              <a:buNone/>
            </a:pPr>
            <a:r>
              <a:rPr lang="en-GB" sz="2800" dirty="0">
                <a:solidFill>
                  <a:schemeClr val="bg1"/>
                </a:solidFill>
              </a:rPr>
              <a:t>God sent His Son that we might have the </a:t>
            </a:r>
            <a:r>
              <a:rPr lang="en-GB" sz="2800" b="1" dirty="0">
                <a:solidFill>
                  <a:srgbClr val="FFFF00"/>
                </a:solidFill>
              </a:rPr>
              <a:t>status</a:t>
            </a:r>
            <a:r>
              <a:rPr lang="en-GB" sz="2800" dirty="0">
                <a:solidFill>
                  <a:schemeClr val="bg1"/>
                </a:solidFill>
              </a:rPr>
              <a:t> of sonship, and He sent His Spirit that we might have an </a:t>
            </a:r>
            <a:r>
              <a:rPr lang="en-GB" sz="2800" b="1" dirty="0">
                <a:solidFill>
                  <a:srgbClr val="FFFF00"/>
                </a:solidFill>
              </a:rPr>
              <a:t>experience</a:t>
            </a:r>
            <a:r>
              <a:rPr lang="en-GB" sz="2800" dirty="0">
                <a:solidFill>
                  <a:schemeClr val="bg1"/>
                </a:solidFill>
              </a:rPr>
              <a:t> of it.</a:t>
            </a:r>
          </a:p>
          <a:p>
            <a:pPr marL="0" indent="0">
              <a:buNone/>
            </a:pPr>
            <a:endParaRPr lang="en-GB" sz="2800" dirty="0">
              <a:solidFill>
                <a:schemeClr val="bg1"/>
              </a:solidFill>
            </a:endParaRPr>
          </a:p>
          <a:p>
            <a:pPr marL="0" indent="0">
              <a:buNone/>
            </a:pPr>
            <a:r>
              <a:rPr lang="en-GB" sz="2800" dirty="0">
                <a:solidFill>
                  <a:schemeClr val="bg1"/>
                </a:solidFill>
              </a:rPr>
              <a:t>We are no longer slaves but sons, and as a result of being sons, we are heirs of God. Everything that God has at His disposal is available for us to share in. </a:t>
            </a:r>
          </a:p>
          <a:p>
            <a:pPr marL="0" indent="0">
              <a:buNone/>
            </a:pPr>
            <a:endParaRPr lang="en-GB" sz="2800" dirty="0">
              <a:solidFill>
                <a:schemeClr val="bg1"/>
              </a:solidFill>
            </a:endParaRPr>
          </a:p>
          <a:p>
            <a:pPr marL="0" indent="0">
              <a:buNone/>
            </a:pPr>
            <a:r>
              <a:rPr lang="en-GB" sz="2800" b="1" dirty="0">
                <a:solidFill>
                  <a:srgbClr val="FFFF00"/>
                </a:solidFill>
              </a:rPr>
              <a:t>IT IS ALL MADE POSSIBLE BY HIS GRACE</a:t>
            </a:r>
            <a:r>
              <a:rPr lang="en-GB" sz="2800" dirty="0">
                <a:solidFill>
                  <a:schemeClr val="bg1"/>
                </a:solidFill>
              </a:rPr>
              <a:t>. Hallelujah!</a:t>
            </a:r>
          </a:p>
        </p:txBody>
      </p:sp>
    </p:spTree>
    <p:extLst>
      <p:ext uri="{BB962C8B-B14F-4D97-AF65-F5344CB8AC3E}">
        <p14:creationId xmlns:p14="http://schemas.microsoft.com/office/powerpoint/2010/main" val="138604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C81D-AFE7-4F85-A4EF-F415A9D9D090}"/>
              </a:ext>
            </a:extLst>
          </p:cNvPr>
          <p:cNvSpPr>
            <a:spLocks noGrp="1"/>
          </p:cNvSpPr>
          <p:nvPr>
            <p:ph type="title"/>
          </p:nvPr>
        </p:nvSpPr>
        <p:spPr/>
        <p:txBody>
          <a:bodyPr>
            <a:normAutofit/>
          </a:bodyPr>
          <a:lstStyle/>
          <a:p>
            <a:r>
              <a:rPr lang="en-GB" sz="3200" b="1" dirty="0">
                <a:solidFill>
                  <a:schemeClr val="bg1"/>
                </a:solidFill>
              </a:rPr>
              <a:t>REFLECT</a:t>
            </a:r>
          </a:p>
        </p:txBody>
      </p:sp>
      <p:sp>
        <p:nvSpPr>
          <p:cNvPr id="3" name="Content Placeholder 2">
            <a:extLst>
              <a:ext uri="{FF2B5EF4-FFF2-40B4-BE49-F238E27FC236}">
                <a16:creationId xmlns:a16="http://schemas.microsoft.com/office/drawing/2014/main" id="{58F9073D-1015-4FEB-B7E6-3BC17B24AC26}"/>
              </a:ext>
            </a:extLst>
          </p:cNvPr>
          <p:cNvSpPr>
            <a:spLocks noGrp="1"/>
          </p:cNvSpPr>
          <p:nvPr>
            <p:ph idx="1"/>
          </p:nvPr>
        </p:nvSpPr>
        <p:spPr/>
        <p:txBody>
          <a:bodyPr>
            <a:normAutofit fontScale="92500" lnSpcReduction="10000"/>
          </a:bodyPr>
          <a:lstStyle/>
          <a:p>
            <a:pPr marL="0" indent="0">
              <a:buNone/>
            </a:pPr>
            <a:r>
              <a:rPr lang="en-GB" sz="2800" dirty="0">
                <a:solidFill>
                  <a:schemeClr val="bg1"/>
                </a:solidFill>
              </a:rPr>
              <a:t>Are you “In Christ”? Have you received him into your life through faith? What is stopping you from getting baptised?</a:t>
            </a:r>
          </a:p>
          <a:p>
            <a:pPr marL="0" indent="0">
              <a:buNone/>
            </a:pPr>
            <a:endParaRPr lang="en-GB" sz="2800" dirty="0">
              <a:solidFill>
                <a:schemeClr val="bg1"/>
              </a:solidFill>
            </a:endParaRPr>
          </a:p>
          <a:p>
            <a:pPr marL="0" indent="0">
              <a:buNone/>
            </a:pPr>
            <a:r>
              <a:rPr lang="en-GB" sz="2800" dirty="0">
                <a:solidFill>
                  <a:schemeClr val="bg1"/>
                </a:solidFill>
              </a:rPr>
              <a:t>As a Christian, are there any attitudes you are holding onto that deprive others of Christ’s love?</a:t>
            </a:r>
          </a:p>
          <a:p>
            <a:pPr marL="0" indent="0">
              <a:buNone/>
            </a:pPr>
            <a:endParaRPr lang="en-GB" sz="2800" dirty="0">
              <a:solidFill>
                <a:schemeClr val="bg1"/>
              </a:solidFill>
            </a:endParaRPr>
          </a:p>
          <a:p>
            <a:pPr marL="0" indent="0">
              <a:buNone/>
            </a:pPr>
            <a:r>
              <a:rPr lang="en-GB" sz="2800" dirty="0">
                <a:solidFill>
                  <a:schemeClr val="bg1"/>
                </a:solidFill>
              </a:rPr>
              <a:t>Have you experienced the Holy Spirit’s witness with your spirit that you truly are a son? </a:t>
            </a:r>
          </a:p>
        </p:txBody>
      </p:sp>
    </p:spTree>
    <p:extLst>
      <p:ext uri="{BB962C8B-B14F-4D97-AF65-F5344CB8AC3E}">
        <p14:creationId xmlns:p14="http://schemas.microsoft.com/office/powerpoint/2010/main" val="67085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LATIANS - APRIL 2018 (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950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E2D1BB"/>
                </a:solidFill>
                <a:latin typeface="Gotham Medium"/>
                <a:cs typeface="Gotham Medium"/>
              </a:rPr>
              <a:t>FREEDOM THROUGH ADOPTION</a:t>
            </a:r>
          </a:p>
        </p:txBody>
      </p:sp>
      <p:sp>
        <p:nvSpPr>
          <p:cNvPr id="3" name="Subtitle 2"/>
          <p:cNvSpPr>
            <a:spLocks noGrp="1"/>
          </p:cNvSpPr>
          <p:nvPr>
            <p:ph type="subTitle" idx="1"/>
          </p:nvPr>
        </p:nvSpPr>
        <p:spPr>
          <a:xfrm>
            <a:off x="1371600" y="2612985"/>
            <a:ext cx="6400800" cy="603330"/>
          </a:xfrm>
        </p:spPr>
        <p:txBody>
          <a:bodyPr/>
          <a:lstStyle/>
          <a:p>
            <a:r>
              <a:rPr lang="en-GB" dirty="0">
                <a:solidFill>
                  <a:srgbClr val="E2D1BB"/>
                </a:solidFill>
                <a:latin typeface="Gotham Medium"/>
                <a:cs typeface="Gotham Medium"/>
              </a:rPr>
              <a:t>Galatians 3:26 – 4:7</a:t>
            </a:r>
          </a:p>
        </p:txBody>
      </p:sp>
    </p:spTree>
    <p:extLst>
      <p:ext uri="{BB962C8B-B14F-4D97-AF65-F5344CB8AC3E}">
        <p14:creationId xmlns:p14="http://schemas.microsoft.com/office/powerpoint/2010/main" val="371004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8D9413-8C9C-4D52-9501-B60486B64A89}"/>
              </a:ext>
            </a:extLst>
          </p:cNvPr>
          <p:cNvSpPr txBox="1"/>
          <p:nvPr/>
        </p:nvSpPr>
        <p:spPr>
          <a:xfrm>
            <a:off x="208722" y="298175"/>
            <a:ext cx="8607287" cy="4501232"/>
          </a:xfrm>
          <a:prstGeom prst="rect">
            <a:avLst/>
          </a:prstGeom>
          <a:noFill/>
        </p:spPr>
        <p:txBody>
          <a:bodyPr wrap="square" lIns="68580" tIns="34290" rIns="68580" bIns="34290" rtlCol="0">
            <a:spAutoFit/>
          </a:bodyPr>
          <a:lstStyle/>
          <a:p>
            <a:r>
              <a:rPr lang="en-GB" sz="3200" b="1" baseline="30000" dirty="0">
                <a:solidFill>
                  <a:schemeClr val="bg1"/>
                </a:solidFill>
              </a:rPr>
              <a:t>26 </a:t>
            </a:r>
            <a:r>
              <a:rPr lang="en-GB" sz="3200" dirty="0">
                <a:solidFill>
                  <a:schemeClr val="bg1"/>
                </a:solidFill>
              </a:rPr>
              <a:t>So </a:t>
            </a:r>
            <a:r>
              <a:rPr lang="en-GB" sz="3200" b="1" dirty="0">
                <a:solidFill>
                  <a:srgbClr val="FFFF00"/>
                </a:solidFill>
              </a:rPr>
              <a:t>in Christ Jesus</a:t>
            </a:r>
            <a:r>
              <a:rPr lang="en-GB" sz="3200" dirty="0">
                <a:solidFill>
                  <a:schemeClr val="bg1"/>
                </a:solidFill>
              </a:rPr>
              <a:t> you are all children of God through faith, </a:t>
            </a:r>
            <a:r>
              <a:rPr lang="en-GB" sz="3200" b="1" baseline="30000" dirty="0">
                <a:solidFill>
                  <a:schemeClr val="bg1"/>
                </a:solidFill>
              </a:rPr>
              <a:t>27 </a:t>
            </a:r>
            <a:r>
              <a:rPr lang="en-GB" sz="3200" dirty="0">
                <a:solidFill>
                  <a:schemeClr val="bg1"/>
                </a:solidFill>
              </a:rPr>
              <a:t>for all of you who were baptized </a:t>
            </a:r>
            <a:r>
              <a:rPr lang="en-GB" sz="3200" b="1" dirty="0">
                <a:solidFill>
                  <a:srgbClr val="FFFF00"/>
                </a:solidFill>
              </a:rPr>
              <a:t>into Christ</a:t>
            </a:r>
            <a:r>
              <a:rPr lang="en-GB" sz="3200" dirty="0">
                <a:solidFill>
                  <a:schemeClr val="bg1"/>
                </a:solidFill>
              </a:rPr>
              <a:t> have clothed yourselves with Christ. </a:t>
            </a:r>
            <a:r>
              <a:rPr lang="en-GB" sz="3200" b="1" baseline="30000" dirty="0">
                <a:solidFill>
                  <a:schemeClr val="bg1"/>
                </a:solidFill>
              </a:rPr>
              <a:t>28 </a:t>
            </a:r>
            <a:r>
              <a:rPr lang="en-GB" sz="3200" dirty="0">
                <a:solidFill>
                  <a:schemeClr val="bg1"/>
                </a:solidFill>
              </a:rPr>
              <a:t>There is neither Jew nor Gentile, neither slave nor free, nor is there male and female, for you are all one </a:t>
            </a:r>
            <a:r>
              <a:rPr lang="en-GB" sz="3200" b="1" dirty="0">
                <a:solidFill>
                  <a:srgbClr val="FFFF00"/>
                </a:solidFill>
              </a:rPr>
              <a:t>in Christ Jesus</a:t>
            </a:r>
            <a:r>
              <a:rPr lang="en-GB" sz="3200" dirty="0">
                <a:solidFill>
                  <a:schemeClr val="bg1"/>
                </a:solidFill>
              </a:rPr>
              <a:t>. </a:t>
            </a:r>
            <a:r>
              <a:rPr lang="en-GB" sz="3200" b="1" baseline="30000" dirty="0">
                <a:solidFill>
                  <a:schemeClr val="bg1"/>
                </a:solidFill>
              </a:rPr>
              <a:t>29 </a:t>
            </a:r>
            <a:r>
              <a:rPr lang="en-GB" sz="3200" dirty="0">
                <a:solidFill>
                  <a:schemeClr val="bg1"/>
                </a:solidFill>
              </a:rPr>
              <a:t>If you belong to Christ, then you are Abraham’s seed, and heirs according to the promise.  						</a:t>
            </a:r>
          </a:p>
          <a:p>
            <a:r>
              <a:rPr lang="en-GB" sz="3200" dirty="0">
                <a:solidFill>
                  <a:schemeClr val="bg1"/>
                </a:solidFill>
              </a:rPr>
              <a:t> </a:t>
            </a:r>
          </a:p>
        </p:txBody>
      </p:sp>
    </p:spTree>
    <p:extLst>
      <p:ext uri="{BB962C8B-B14F-4D97-AF65-F5344CB8AC3E}">
        <p14:creationId xmlns:p14="http://schemas.microsoft.com/office/powerpoint/2010/main" val="382070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4744DB-83FD-4968-B203-37C6D89147EE}"/>
              </a:ext>
            </a:extLst>
          </p:cNvPr>
          <p:cNvSpPr/>
          <p:nvPr/>
        </p:nvSpPr>
        <p:spPr>
          <a:xfrm>
            <a:off x="259307" y="423082"/>
            <a:ext cx="8447965" cy="3539430"/>
          </a:xfrm>
          <a:prstGeom prst="rect">
            <a:avLst/>
          </a:prstGeom>
        </p:spPr>
        <p:txBody>
          <a:bodyPr wrap="square">
            <a:spAutoFit/>
          </a:bodyPr>
          <a:lstStyle/>
          <a:p>
            <a:r>
              <a:rPr lang="en-GB" sz="3200" dirty="0">
                <a:solidFill>
                  <a:schemeClr val="bg1"/>
                </a:solidFill>
                <a:latin typeface="&amp;quot"/>
              </a:rPr>
              <a:t>What I am saying is that as long as an heir is underage, he is no different from a slave, although he owns the whole estate.</a:t>
            </a:r>
            <a:r>
              <a:rPr lang="en-GB" sz="3200" dirty="0">
                <a:solidFill>
                  <a:schemeClr val="bg1"/>
                </a:solidFill>
                <a:latin typeface="Helvetica Neue"/>
              </a:rPr>
              <a:t> </a:t>
            </a:r>
            <a:r>
              <a:rPr lang="en-GB" sz="3200" b="1" baseline="30000" dirty="0">
                <a:solidFill>
                  <a:schemeClr val="bg1"/>
                </a:solidFill>
                <a:latin typeface="&amp;quot"/>
              </a:rPr>
              <a:t>2 </a:t>
            </a:r>
            <a:r>
              <a:rPr lang="en-GB" sz="3200" dirty="0">
                <a:solidFill>
                  <a:schemeClr val="bg1"/>
                </a:solidFill>
                <a:latin typeface="&amp;quot"/>
              </a:rPr>
              <a:t>The heir is subject to guardians and trustees until the time set by his father.</a:t>
            </a:r>
            <a:r>
              <a:rPr lang="en-GB" sz="3200" dirty="0">
                <a:solidFill>
                  <a:schemeClr val="bg1"/>
                </a:solidFill>
                <a:latin typeface="Helvetica Neue"/>
              </a:rPr>
              <a:t> </a:t>
            </a:r>
            <a:r>
              <a:rPr lang="en-GB" sz="3200" b="1" baseline="30000" dirty="0">
                <a:solidFill>
                  <a:schemeClr val="bg1"/>
                </a:solidFill>
                <a:latin typeface="&amp;quot"/>
              </a:rPr>
              <a:t>3 </a:t>
            </a:r>
            <a:r>
              <a:rPr lang="en-GB" sz="3200" dirty="0">
                <a:solidFill>
                  <a:schemeClr val="bg1"/>
                </a:solidFill>
                <a:latin typeface="&amp;quot"/>
              </a:rPr>
              <a:t>So also, when we were underage, we were in slavery under the elemental spiritual forces of the world.</a:t>
            </a:r>
            <a:r>
              <a:rPr lang="en-GB" sz="3200" dirty="0">
                <a:solidFill>
                  <a:schemeClr val="bg1"/>
                </a:solidFill>
                <a:latin typeface="Helvetica Neue"/>
              </a:rPr>
              <a:t> </a:t>
            </a:r>
            <a:endParaRPr lang="en-GB" sz="3200" dirty="0">
              <a:solidFill>
                <a:schemeClr val="bg1"/>
              </a:solidFill>
            </a:endParaRPr>
          </a:p>
        </p:txBody>
      </p:sp>
    </p:spTree>
    <p:extLst>
      <p:ext uri="{BB962C8B-B14F-4D97-AF65-F5344CB8AC3E}">
        <p14:creationId xmlns:p14="http://schemas.microsoft.com/office/powerpoint/2010/main" val="189396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EA755D-5ED5-4C80-B497-DB6432241916}"/>
              </a:ext>
            </a:extLst>
          </p:cNvPr>
          <p:cNvSpPr/>
          <p:nvPr/>
        </p:nvSpPr>
        <p:spPr>
          <a:xfrm>
            <a:off x="423081" y="165963"/>
            <a:ext cx="8202303" cy="4524315"/>
          </a:xfrm>
          <a:prstGeom prst="rect">
            <a:avLst/>
          </a:prstGeom>
        </p:spPr>
        <p:txBody>
          <a:bodyPr wrap="square">
            <a:spAutoFit/>
          </a:bodyPr>
          <a:lstStyle/>
          <a:p>
            <a:r>
              <a:rPr lang="en-GB" sz="3200" b="1" baseline="30000" dirty="0">
                <a:solidFill>
                  <a:schemeClr val="bg1"/>
                </a:solidFill>
                <a:latin typeface="&amp;quot"/>
              </a:rPr>
              <a:t>4 </a:t>
            </a:r>
            <a:r>
              <a:rPr lang="en-GB" sz="3200" dirty="0">
                <a:solidFill>
                  <a:schemeClr val="bg1"/>
                </a:solidFill>
                <a:latin typeface="&amp;quot"/>
              </a:rPr>
              <a:t>But when the set time had fully come, God sent his Son, born of a woman, born under the law,</a:t>
            </a:r>
            <a:r>
              <a:rPr lang="en-GB" sz="3200" dirty="0">
                <a:solidFill>
                  <a:schemeClr val="bg1"/>
                </a:solidFill>
                <a:latin typeface="Helvetica Neue"/>
              </a:rPr>
              <a:t> </a:t>
            </a:r>
            <a:r>
              <a:rPr lang="en-GB" sz="3200" b="1" baseline="30000" dirty="0">
                <a:solidFill>
                  <a:schemeClr val="bg1"/>
                </a:solidFill>
                <a:latin typeface="&amp;quot"/>
              </a:rPr>
              <a:t>5 </a:t>
            </a:r>
            <a:r>
              <a:rPr lang="en-GB" sz="3200" dirty="0">
                <a:solidFill>
                  <a:schemeClr val="bg1"/>
                </a:solidFill>
                <a:latin typeface="&amp;quot"/>
              </a:rPr>
              <a:t>to redeem those under the law, that we might receive adoption to sonship.</a:t>
            </a:r>
            <a:r>
              <a:rPr lang="en-GB" sz="3200" b="1" baseline="30000" dirty="0">
                <a:solidFill>
                  <a:schemeClr val="bg1"/>
                </a:solidFill>
                <a:latin typeface="&amp;quot"/>
              </a:rPr>
              <a:t> 6 </a:t>
            </a:r>
            <a:r>
              <a:rPr lang="en-GB" sz="3200" dirty="0">
                <a:solidFill>
                  <a:schemeClr val="bg1"/>
                </a:solidFill>
                <a:latin typeface="&amp;quot"/>
              </a:rPr>
              <a:t>Because you are his sons, God sent the Spirit of his Son into our hearts, the Spirit who calls out, </a:t>
            </a:r>
            <a:r>
              <a:rPr lang="en-GB" sz="3200" i="1" dirty="0">
                <a:solidFill>
                  <a:schemeClr val="bg1"/>
                </a:solidFill>
                <a:latin typeface="&amp;quot"/>
              </a:rPr>
              <a:t>“Abba</a:t>
            </a:r>
            <a:r>
              <a:rPr lang="en-GB" sz="3200" dirty="0">
                <a:solidFill>
                  <a:schemeClr val="bg1"/>
                </a:solidFill>
                <a:latin typeface="&amp;quot"/>
              </a:rPr>
              <a:t>,</a:t>
            </a:r>
            <a:r>
              <a:rPr lang="en-GB" sz="3200" baseline="30000" dirty="0">
                <a:solidFill>
                  <a:schemeClr val="bg1"/>
                </a:solidFill>
                <a:latin typeface="&amp;quot"/>
              </a:rPr>
              <a:t> </a:t>
            </a:r>
            <a:r>
              <a:rPr lang="en-GB" sz="3200" dirty="0">
                <a:solidFill>
                  <a:schemeClr val="bg1"/>
                </a:solidFill>
                <a:latin typeface="&amp;quot"/>
              </a:rPr>
              <a:t>Father.”</a:t>
            </a:r>
            <a:r>
              <a:rPr lang="en-GB" sz="3200" dirty="0">
                <a:solidFill>
                  <a:schemeClr val="bg1"/>
                </a:solidFill>
                <a:latin typeface="Helvetica Neue"/>
              </a:rPr>
              <a:t> </a:t>
            </a:r>
            <a:r>
              <a:rPr lang="en-GB" sz="3200" b="1" baseline="30000" dirty="0">
                <a:solidFill>
                  <a:schemeClr val="bg1"/>
                </a:solidFill>
                <a:latin typeface="&amp;quot"/>
              </a:rPr>
              <a:t>7 </a:t>
            </a:r>
            <a:r>
              <a:rPr lang="en-GB" sz="3200" dirty="0">
                <a:solidFill>
                  <a:schemeClr val="bg1"/>
                </a:solidFill>
                <a:latin typeface="&amp;quot"/>
              </a:rPr>
              <a:t>So you are no longer a slave, but God’s child; and since you are his child, God has made you also an heir.				</a:t>
            </a:r>
            <a:endParaRPr lang="en-GB" sz="3200" dirty="0"/>
          </a:p>
        </p:txBody>
      </p:sp>
    </p:spTree>
    <p:extLst>
      <p:ext uri="{BB962C8B-B14F-4D97-AF65-F5344CB8AC3E}">
        <p14:creationId xmlns:p14="http://schemas.microsoft.com/office/powerpoint/2010/main" val="97426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EB3EB-4ED9-4F5A-A892-187D43B0927A}"/>
              </a:ext>
            </a:extLst>
          </p:cNvPr>
          <p:cNvSpPr txBox="1"/>
          <p:nvPr/>
        </p:nvSpPr>
        <p:spPr>
          <a:xfrm>
            <a:off x="477672" y="239875"/>
            <a:ext cx="8093122" cy="584775"/>
          </a:xfrm>
          <a:prstGeom prst="rect">
            <a:avLst/>
          </a:prstGeom>
          <a:noFill/>
        </p:spPr>
        <p:txBody>
          <a:bodyPr wrap="square" rtlCol="0">
            <a:spAutoFit/>
          </a:bodyPr>
          <a:lstStyle/>
          <a:p>
            <a:pPr algn="ctr"/>
            <a:r>
              <a:rPr lang="en-GB" sz="3200" dirty="0">
                <a:solidFill>
                  <a:schemeClr val="bg1"/>
                </a:solidFill>
              </a:rPr>
              <a:t>WHAT WE ARE IN CHRIST  Vs 26-29</a:t>
            </a:r>
          </a:p>
        </p:txBody>
      </p:sp>
      <p:sp>
        <p:nvSpPr>
          <p:cNvPr id="4" name="TextBox 3">
            <a:extLst>
              <a:ext uri="{FF2B5EF4-FFF2-40B4-BE49-F238E27FC236}">
                <a16:creationId xmlns:a16="http://schemas.microsoft.com/office/drawing/2014/main" id="{63741F28-A7FA-441A-8944-808DD4FB38F0}"/>
              </a:ext>
            </a:extLst>
          </p:cNvPr>
          <p:cNvSpPr txBox="1"/>
          <p:nvPr/>
        </p:nvSpPr>
        <p:spPr>
          <a:xfrm>
            <a:off x="586854" y="865594"/>
            <a:ext cx="8229600" cy="3970318"/>
          </a:xfrm>
          <a:prstGeom prst="rect">
            <a:avLst/>
          </a:prstGeom>
          <a:noFill/>
        </p:spPr>
        <p:txBody>
          <a:bodyPr wrap="square" rtlCol="0">
            <a:spAutoFit/>
          </a:bodyPr>
          <a:lstStyle/>
          <a:p>
            <a:r>
              <a:rPr lang="en-GB" sz="2800" dirty="0">
                <a:solidFill>
                  <a:schemeClr val="bg1"/>
                </a:solidFill>
              </a:rPr>
              <a:t>1.	</a:t>
            </a:r>
            <a:r>
              <a:rPr lang="en-GB" sz="2800" b="1" dirty="0">
                <a:solidFill>
                  <a:srgbClr val="FFFF00"/>
                </a:solidFill>
              </a:rPr>
              <a:t>In Christ</a:t>
            </a:r>
            <a:r>
              <a:rPr lang="en-GB" sz="2800" dirty="0">
                <a:solidFill>
                  <a:schemeClr val="bg1"/>
                </a:solidFill>
              </a:rPr>
              <a:t> we are sons of God  (Vs26,27)</a:t>
            </a:r>
          </a:p>
          <a:p>
            <a:endParaRPr lang="en-GB" sz="2800" dirty="0">
              <a:solidFill>
                <a:schemeClr val="bg1"/>
              </a:solidFill>
            </a:endParaRPr>
          </a:p>
          <a:p>
            <a:r>
              <a:rPr lang="en-GB" sz="2800" dirty="0">
                <a:solidFill>
                  <a:schemeClr val="bg1"/>
                </a:solidFill>
              </a:rPr>
              <a:t>God is now our Father, who in Christ has accepted and forgiven us. </a:t>
            </a:r>
          </a:p>
          <a:p>
            <a:r>
              <a:rPr lang="en-GB" sz="2800" dirty="0">
                <a:solidFill>
                  <a:schemeClr val="bg1"/>
                </a:solidFill>
              </a:rPr>
              <a:t>We are no longer prisoners awaiting our sentence nor are we children under the restraint of a tutor. We are sons of God &amp; heirs of His kingdom.</a:t>
            </a:r>
          </a:p>
          <a:p>
            <a:endParaRPr lang="en-GB" sz="2800" dirty="0">
              <a:solidFill>
                <a:schemeClr val="bg1"/>
              </a:solidFill>
            </a:endParaRPr>
          </a:p>
          <a:p>
            <a:r>
              <a:rPr lang="en-GB" sz="2800" dirty="0">
                <a:solidFill>
                  <a:schemeClr val="bg1"/>
                </a:solidFill>
              </a:rPr>
              <a:t>We can enjoy the status &amp; privileges of grown-up sons.</a:t>
            </a:r>
          </a:p>
        </p:txBody>
      </p:sp>
    </p:spTree>
    <p:extLst>
      <p:ext uri="{BB962C8B-B14F-4D97-AF65-F5344CB8AC3E}">
        <p14:creationId xmlns:p14="http://schemas.microsoft.com/office/powerpoint/2010/main" val="327640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2A392-A452-4C46-88D8-B5B38F303735}"/>
              </a:ext>
            </a:extLst>
          </p:cNvPr>
          <p:cNvSpPr>
            <a:spLocks noGrp="1"/>
          </p:cNvSpPr>
          <p:nvPr>
            <p:ph idx="1"/>
          </p:nvPr>
        </p:nvSpPr>
        <p:spPr>
          <a:xfrm>
            <a:off x="119270" y="1390316"/>
            <a:ext cx="8875643" cy="3566980"/>
          </a:xfrm>
        </p:spPr>
        <p:txBody>
          <a:bodyPr>
            <a:normAutofit lnSpcReduction="10000"/>
          </a:bodyPr>
          <a:lstStyle/>
          <a:p>
            <a:pPr marL="0" indent="0">
              <a:buNone/>
            </a:pPr>
            <a:r>
              <a:rPr lang="en-GB" sz="2800" dirty="0">
                <a:solidFill>
                  <a:schemeClr val="bg1"/>
                </a:solidFill>
              </a:rPr>
              <a:t>Our baptism as a believer is a visible sign that we have been united with Christ.</a:t>
            </a:r>
          </a:p>
          <a:p>
            <a:pPr marL="0" indent="0">
              <a:buNone/>
            </a:pPr>
            <a:endParaRPr lang="en-GB" sz="2800" dirty="0">
              <a:solidFill>
                <a:schemeClr val="bg1"/>
              </a:solidFill>
            </a:endParaRPr>
          </a:p>
          <a:p>
            <a:pPr marL="0" indent="0">
              <a:buNone/>
            </a:pPr>
            <a:r>
              <a:rPr lang="en-GB" sz="2800" dirty="0">
                <a:solidFill>
                  <a:schemeClr val="bg1"/>
                </a:solidFill>
              </a:rPr>
              <a:t>Faith is the means of our union with Christ. Faith secures the union; baptism signifies it outwardly &amp; visibly.</a:t>
            </a:r>
          </a:p>
          <a:p>
            <a:pPr marL="0" indent="0">
              <a:buNone/>
            </a:pPr>
            <a:endParaRPr lang="en-GB" sz="2800" dirty="0">
              <a:solidFill>
                <a:schemeClr val="bg1"/>
              </a:solidFill>
            </a:endParaRPr>
          </a:p>
          <a:p>
            <a:pPr marL="0" indent="0">
              <a:buNone/>
            </a:pPr>
            <a:r>
              <a:rPr lang="en-GB" sz="2800" dirty="0">
                <a:solidFill>
                  <a:schemeClr val="bg1"/>
                </a:solidFill>
              </a:rPr>
              <a:t>Thus in Christ, by faith inwardly (v26) &amp; baptism outwardly (v27), we rejoice that we are sons of God.</a:t>
            </a:r>
          </a:p>
        </p:txBody>
      </p:sp>
      <p:sp>
        <p:nvSpPr>
          <p:cNvPr id="4" name="Title 3">
            <a:extLst>
              <a:ext uri="{FF2B5EF4-FFF2-40B4-BE49-F238E27FC236}">
                <a16:creationId xmlns:a16="http://schemas.microsoft.com/office/drawing/2014/main" id="{EA791E93-3BA9-4CD7-AA6F-5754F7F51986}"/>
              </a:ext>
            </a:extLst>
          </p:cNvPr>
          <p:cNvSpPr txBox="1">
            <a:spLocks noGrp="1"/>
          </p:cNvSpPr>
          <p:nvPr>
            <p:ph type="title"/>
          </p:nvPr>
        </p:nvSpPr>
        <p:spPr>
          <a:prstGeom prst="rect">
            <a:avLst/>
          </a:prstGeom>
          <a:noFill/>
        </p:spPr>
        <p:txBody>
          <a:bodyPr wrap="square" rtlCol="0">
            <a:spAutoFit/>
          </a:bodyPr>
          <a:lstStyle/>
          <a:p>
            <a:pPr algn="ctr"/>
            <a:r>
              <a:rPr lang="en-GB" sz="3200" dirty="0">
                <a:solidFill>
                  <a:schemeClr val="bg1"/>
                </a:solidFill>
              </a:rPr>
              <a:t>WHAT WE ARE IN CHRIST  Vs 26-29</a:t>
            </a:r>
          </a:p>
        </p:txBody>
      </p:sp>
    </p:spTree>
    <p:extLst>
      <p:ext uri="{BB962C8B-B14F-4D97-AF65-F5344CB8AC3E}">
        <p14:creationId xmlns:p14="http://schemas.microsoft.com/office/powerpoint/2010/main" val="220691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B406-6C60-41AB-8EDA-13408BC9EE34}"/>
              </a:ext>
            </a:extLst>
          </p:cNvPr>
          <p:cNvSpPr>
            <a:spLocks noGrp="1"/>
          </p:cNvSpPr>
          <p:nvPr>
            <p:ph type="title"/>
          </p:nvPr>
        </p:nvSpPr>
        <p:spPr>
          <a:xfrm>
            <a:off x="457200" y="120252"/>
            <a:ext cx="8229600" cy="857250"/>
          </a:xfrm>
        </p:spPr>
        <p:txBody>
          <a:bodyPr>
            <a:normAutofit/>
          </a:bodyPr>
          <a:lstStyle/>
          <a:p>
            <a:r>
              <a:rPr lang="en-GB" sz="3200" dirty="0">
                <a:solidFill>
                  <a:schemeClr val="bg1"/>
                </a:solidFill>
              </a:rPr>
              <a:t>WHAT WE ARE IN CHRIST  Vs 26-29</a:t>
            </a:r>
            <a:endParaRPr lang="en-GB" sz="3200" dirty="0"/>
          </a:p>
        </p:txBody>
      </p:sp>
      <p:sp>
        <p:nvSpPr>
          <p:cNvPr id="3" name="Content Placeholder 2">
            <a:extLst>
              <a:ext uri="{FF2B5EF4-FFF2-40B4-BE49-F238E27FC236}">
                <a16:creationId xmlns:a16="http://schemas.microsoft.com/office/drawing/2014/main" id="{46074C9E-0B2E-43FE-8E90-422CC0FF7677}"/>
              </a:ext>
            </a:extLst>
          </p:cNvPr>
          <p:cNvSpPr>
            <a:spLocks noGrp="1"/>
          </p:cNvSpPr>
          <p:nvPr>
            <p:ph idx="1"/>
          </p:nvPr>
        </p:nvSpPr>
        <p:spPr>
          <a:xfrm>
            <a:off x="457200" y="977502"/>
            <a:ext cx="8229600" cy="3394472"/>
          </a:xfrm>
        </p:spPr>
        <p:txBody>
          <a:bodyPr>
            <a:normAutofit fontScale="92500" lnSpcReduction="20000"/>
          </a:bodyPr>
          <a:lstStyle/>
          <a:p>
            <a:pPr marL="0" indent="0">
              <a:buNone/>
            </a:pPr>
            <a:r>
              <a:rPr lang="en-GB" sz="3000" dirty="0">
                <a:solidFill>
                  <a:schemeClr val="bg1"/>
                </a:solidFill>
              </a:rPr>
              <a:t>2. </a:t>
            </a:r>
            <a:r>
              <a:rPr lang="en-GB" sz="3000" b="1" dirty="0">
                <a:solidFill>
                  <a:srgbClr val="FFFF00"/>
                </a:solidFill>
              </a:rPr>
              <a:t>In Christ</a:t>
            </a:r>
            <a:r>
              <a:rPr lang="en-GB" sz="3000" dirty="0">
                <a:solidFill>
                  <a:schemeClr val="bg1"/>
                </a:solidFill>
              </a:rPr>
              <a:t> we are all one  (v28)</a:t>
            </a:r>
          </a:p>
          <a:p>
            <a:pPr marL="0" indent="0">
              <a:buNone/>
            </a:pPr>
            <a:endParaRPr lang="en-GB" sz="3000" dirty="0">
              <a:solidFill>
                <a:schemeClr val="bg1"/>
              </a:solidFill>
            </a:endParaRPr>
          </a:p>
          <a:p>
            <a:pPr marL="514350" indent="-514350">
              <a:buAutoNum type="alphaLcParenBoth"/>
            </a:pPr>
            <a:r>
              <a:rPr lang="en-GB" sz="3000" dirty="0">
                <a:solidFill>
                  <a:schemeClr val="bg1"/>
                </a:solidFill>
              </a:rPr>
              <a:t>No distinction of RACE – “There is neither Jew nor Greek.” </a:t>
            </a:r>
          </a:p>
          <a:p>
            <a:pPr marL="514350" indent="-514350">
              <a:buAutoNum type="alphaLcParenBoth"/>
            </a:pPr>
            <a:r>
              <a:rPr lang="en-GB" sz="3000" dirty="0">
                <a:solidFill>
                  <a:schemeClr val="bg1"/>
                </a:solidFill>
              </a:rPr>
              <a:t>No distinction of RANK – “There is neither slave nor free.”  </a:t>
            </a:r>
          </a:p>
          <a:p>
            <a:pPr marL="514350" indent="-514350">
              <a:buAutoNum type="alphaLcParenBoth"/>
            </a:pPr>
            <a:r>
              <a:rPr lang="en-GB" sz="3000" dirty="0">
                <a:solidFill>
                  <a:schemeClr val="bg1"/>
                </a:solidFill>
              </a:rPr>
              <a:t>No distinction of SEX – “There is neither male nor female.”     </a:t>
            </a:r>
          </a:p>
          <a:p>
            <a:pPr marL="0" indent="0">
              <a:buNone/>
            </a:pPr>
            <a:endParaRPr lang="en-GB" sz="2800" dirty="0">
              <a:solidFill>
                <a:schemeClr val="bg1"/>
              </a:solidFill>
            </a:endParaRPr>
          </a:p>
          <a:p>
            <a:pPr marL="0" indent="0">
              <a:buNone/>
            </a:pPr>
            <a:endParaRPr lang="en-GB" sz="2800" dirty="0">
              <a:solidFill>
                <a:schemeClr val="bg1"/>
              </a:solidFill>
            </a:endParaRPr>
          </a:p>
          <a:p>
            <a:pPr marL="0" indent="0">
              <a:buNone/>
            </a:pPr>
            <a:endParaRPr lang="en-GB" sz="2800"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83448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3A78-E66B-4C7E-A49C-20F865B963FE}"/>
              </a:ext>
            </a:extLst>
          </p:cNvPr>
          <p:cNvSpPr>
            <a:spLocks noGrp="1"/>
          </p:cNvSpPr>
          <p:nvPr>
            <p:ph type="title"/>
          </p:nvPr>
        </p:nvSpPr>
        <p:spPr/>
        <p:txBody>
          <a:bodyPr>
            <a:normAutofit/>
          </a:bodyPr>
          <a:lstStyle/>
          <a:p>
            <a:r>
              <a:rPr lang="en-GB" sz="3200" dirty="0">
                <a:solidFill>
                  <a:schemeClr val="bg1"/>
                </a:solidFill>
              </a:rPr>
              <a:t>WHAT WE ARE IN CHRIST  Vs 26-29</a:t>
            </a:r>
            <a:endParaRPr lang="en-GB" sz="3200" dirty="0"/>
          </a:p>
        </p:txBody>
      </p:sp>
      <p:sp>
        <p:nvSpPr>
          <p:cNvPr id="3" name="Content Placeholder 2">
            <a:extLst>
              <a:ext uri="{FF2B5EF4-FFF2-40B4-BE49-F238E27FC236}">
                <a16:creationId xmlns:a16="http://schemas.microsoft.com/office/drawing/2014/main" id="{BB306082-D66E-45BC-9F5A-86E42EF19C38}"/>
              </a:ext>
            </a:extLst>
          </p:cNvPr>
          <p:cNvSpPr>
            <a:spLocks noGrp="1"/>
          </p:cNvSpPr>
          <p:nvPr>
            <p:ph idx="1"/>
          </p:nvPr>
        </p:nvSpPr>
        <p:spPr>
          <a:xfrm>
            <a:off x="457200" y="1377572"/>
            <a:ext cx="8229600" cy="3394472"/>
          </a:xfrm>
        </p:spPr>
        <p:txBody>
          <a:bodyPr>
            <a:normAutofit/>
          </a:bodyPr>
          <a:lstStyle/>
          <a:p>
            <a:pPr marL="0" indent="0">
              <a:buNone/>
            </a:pPr>
            <a:r>
              <a:rPr lang="en-GB" sz="2800" dirty="0">
                <a:solidFill>
                  <a:schemeClr val="bg1"/>
                </a:solidFill>
              </a:rPr>
              <a:t>“When we say that Christ has abolished these distinctions, we mean not that they don’t exist, but that they do not matter. They are still there, but they no longer create any barriers to fellowship. We recognise each other as equals, brothers and sisters in Christ.” 	John Stott</a:t>
            </a:r>
          </a:p>
        </p:txBody>
      </p:sp>
    </p:spTree>
    <p:extLst>
      <p:ext uri="{BB962C8B-B14F-4D97-AF65-F5344CB8AC3E}">
        <p14:creationId xmlns:p14="http://schemas.microsoft.com/office/powerpoint/2010/main" val="1072334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1280</TotalTime>
  <Words>700</Words>
  <Application>Microsoft Office PowerPoint</Application>
  <PresentationFormat>On-screen Show (16:9)</PresentationFormat>
  <Paragraphs>88</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&amp;quot</vt:lpstr>
      <vt:lpstr>Arial</vt:lpstr>
      <vt:lpstr>Calibri</vt:lpstr>
      <vt:lpstr>Gotham Medium</vt:lpstr>
      <vt:lpstr>Helvetica Neue</vt:lpstr>
      <vt:lpstr>Office Theme</vt:lpstr>
      <vt:lpstr>PowerPoint Presentation</vt:lpstr>
      <vt:lpstr>FREEDOM THROUGH ADOPTION</vt:lpstr>
      <vt:lpstr>PowerPoint Presentation</vt:lpstr>
      <vt:lpstr>PowerPoint Presentation</vt:lpstr>
      <vt:lpstr>PowerPoint Presentation</vt:lpstr>
      <vt:lpstr>PowerPoint Presentation</vt:lpstr>
      <vt:lpstr>WHAT WE ARE IN CHRIST  Vs 26-29</vt:lpstr>
      <vt:lpstr>WHAT WE ARE IN CHRIST  Vs 26-29</vt:lpstr>
      <vt:lpstr>WHAT WE ARE IN CHRIST  Vs 26-29</vt:lpstr>
      <vt:lpstr>WHAT WE ARE IN CHRIST  Vs 26-29</vt:lpstr>
      <vt:lpstr>Our Condition Under The Law (Gal. 4:1-3)</vt:lpstr>
      <vt:lpstr>Our Condition Under The Law (Gal. 4:1-3)</vt:lpstr>
      <vt:lpstr>God’s Action Through Christ (Vs 4-7)</vt:lpstr>
      <vt:lpstr>God’s Action Through Christ (Vs 4-7)</vt:lpstr>
      <vt:lpstr>God’s Action Through Christ (Vs 4-7)</vt:lpstr>
      <vt:lpstr>God’s Action Through Christ (Vs 4-7)</vt:lpstr>
      <vt:lpstr>REFLECT</vt:lpstr>
      <vt:lpstr>PowerPoint Presentation</vt:lpstr>
    </vt:vector>
  </TitlesOfParts>
  <Company>The City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Alastair McDonald</cp:lastModifiedBy>
  <cp:revision>117</cp:revision>
  <cp:lastPrinted>2018-04-06T11:36:07Z</cp:lastPrinted>
  <dcterms:created xsi:type="dcterms:W3CDTF">2018-03-09T14:10:28Z</dcterms:created>
  <dcterms:modified xsi:type="dcterms:W3CDTF">2018-05-25T17:12:50Z</dcterms:modified>
</cp:coreProperties>
</file>