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300" r:id="rId3"/>
    <p:sldId id="301" r:id="rId4"/>
    <p:sldId id="302" r:id="rId5"/>
    <p:sldId id="303" r:id="rId6"/>
    <p:sldId id="304" r:id="rId7"/>
    <p:sldId id="306" r:id="rId8"/>
    <p:sldId id="307" r:id="rId9"/>
    <p:sldId id="308" r:id="rId10"/>
    <p:sldId id="309" r:id="rId11"/>
    <p:sldId id="310" r:id="rId12"/>
    <p:sldId id="311" r:id="rId13"/>
    <p:sldId id="312" r:id="rId14"/>
    <p:sldId id="313" r:id="rId15"/>
    <p:sldId id="314" r:id="rId16"/>
    <p:sldId id="317" r:id="rId17"/>
    <p:sldId id="315" r:id="rId18"/>
    <p:sldId id="318" r:id="rId19"/>
    <p:sldId id="316" r:id="rId20"/>
    <p:sldId id="29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37" autoAdjust="0"/>
    <p:restoredTop sz="94291" autoAdjust="0"/>
  </p:normalViewPr>
  <p:slideViewPr>
    <p:cSldViewPr snapToGrid="0" snapToObjects="1">
      <p:cViewPr varScale="1">
        <p:scale>
          <a:sx n="96" d="100"/>
          <a:sy n="96" d="100"/>
        </p:scale>
        <p:origin x="324" y="78"/>
      </p:cViewPr>
      <p:guideLst>
        <p:guide orient="horz" pos="1620"/>
        <p:guide pos="2880"/>
      </p:guideLst>
    </p:cSldViewPr>
  </p:slideViewPr>
  <p:notesTextViewPr>
    <p:cViewPr>
      <p:scale>
        <a:sx n="100" d="100"/>
        <a:sy n="100" d="100"/>
      </p:scale>
      <p:origin x="0" y="0"/>
    </p:cViewPr>
  </p:notesTextViewPr>
  <p:sorterViewPr>
    <p:cViewPr>
      <p:scale>
        <a:sx n="171" d="100"/>
        <a:sy n="171" d="100"/>
      </p:scale>
      <p:origin x="0" y="512"/>
    </p:cViewPr>
  </p:sorterViewPr>
  <p:notesViewPr>
    <p:cSldViewPr snapToGrid="0" snapToObjects="1">
      <p:cViewPr varScale="1">
        <p:scale>
          <a:sx n="73" d="100"/>
          <a:sy n="73" d="100"/>
        </p:scale>
        <p:origin x="-39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339AD-1C76-424E-9B9D-DFE1464CA9C7}" type="datetimeFigureOut">
              <a:rPr lang="en-US" smtClean="0"/>
              <a:t>7/7/2018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4EA4B-338B-8E49-98C6-3AC039258330}" type="slidenum">
              <a:rPr lang="en-GB" smtClean="0"/>
              <a:t>‹#›</a:t>
            </a:fld>
            <a:endParaRPr lang="en-GB"/>
          </a:p>
        </p:txBody>
      </p:sp>
    </p:spTree>
    <p:extLst>
      <p:ext uri="{BB962C8B-B14F-4D97-AF65-F5344CB8AC3E}">
        <p14:creationId xmlns:p14="http://schemas.microsoft.com/office/powerpoint/2010/main" val="481994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1</a:t>
            </a:fld>
            <a:endParaRPr lang="en-GB"/>
          </a:p>
        </p:txBody>
      </p:sp>
    </p:spTree>
    <p:extLst>
      <p:ext uri="{BB962C8B-B14F-4D97-AF65-F5344CB8AC3E}">
        <p14:creationId xmlns:p14="http://schemas.microsoft.com/office/powerpoint/2010/main" val="360451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7</a:t>
            </a:fld>
            <a:endParaRPr lang="en-GB"/>
          </a:p>
        </p:txBody>
      </p:sp>
    </p:spTree>
    <p:extLst>
      <p:ext uri="{BB962C8B-B14F-4D97-AF65-F5344CB8AC3E}">
        <p14:creationId xmlns:p14="http://schemas.microsoft.com/office/powerpoint/2010/main" val="266526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20</a:t>
            </a:fld>
            <a:endParaRPr lang="en-GB"/>
          </a:p>
        </p:txBody>
      </p:sp>
    </p:spTree>
    <p:extLst>
      <p:ext uri="{BB962C8B-B14F-4D97-AF65-F5344CB8AC3E}">
        <p14:creationId xmlns:p14="http://schemas.microsoft.com/office/powerpoint/2010/main" val="360451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471F2CAA-9D59-8A4D-8FE0-BF3AB55D89DC}" type="datetimeFigureOut">
              <a:rPr lang="en-US" smtClean="0"/>
              <a:t>7/7/2018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0801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7/7/2018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1080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7/7/2018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834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a:latin typeface="Gotham Medium"/>
                <a:cs typeface="Gotham Medium"/>
              </a:defRPr>
            </a:lvl1pPr>
            <a:lvl2pPr>
              <a:defRPr>
                <a:latin typeface="Gotham Medium"/>
                <a:cs typeface="Gotham Medium"/>
              </a:defRPr>
            </a:lvl2pPr>
            <a:lvl3pPr>
              <a:defRPr>
                <a:latin typeface="Gotham Medium"/>
                <a:cs typeface="Gotham Medium"/>
              </a:defRPr>
            </a:lvl3pPr>
            <a:lvl4pPr>
              <a:defRPr>
                <a:latin typeface="Gotham Medium"/>
                <a:cs typeface="Gotham Medium"/>
              </a:defRPr>
            </a:lvl4pPr>
            <a:lvl5pPr>
              <a:defRPr>
                <a:latin typeface="Gotham Medium"/>
                <a:cs typeface="Gotham Medium"/>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7/7/2018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0271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71F2CAA-9D59-8A4D-8FE0-BF3AB55D89DC}" type="datetimeFigureOut">
              <a:rPr lang="en-US" smtClean="0"/>
              <a:t>7/7/2018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4548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71F2CAA-9D59-8A4D-8FE0-BF3AB55D89DC}" type="datetimeFigureOut">
              <a:rPr lang="en-US" smtClean="0"/>
              <a:t>7/7/2018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1607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71F2CAA-9D59-8A4D-8FE0-BF3AB55D89DC}" type="datetimeFigureOut">
              <a:rPr lang="en-US" smtClean="0"/>
              <a:t>7/7/2018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418435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471F2CAA-9D59-8A4D-8FE0-BF3AB55D89DC}" type="datetimeFigureOut">
              <a:rPr lang="en-US" smtClean="0"/>
              <a:t>7/7/2018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49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F2CAA-9D59-8A4D-8FE0-BF3AB55D89DC}" type="datetimeFigureOut">
              <a:rPr lang="en-US" smtClean="0"/>
              <a:t>7/7/2018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35425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7/7/2018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94874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7/7/2018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3551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1F2CAA-9D59-8A4D-8FE0-BF3AB55D89DC}" type="datetimeFigureOut">
              <a:rPr lang="en-US" smtClean="0"/>
              <a:t>7/7/2018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E63475-01F2-C54E-BF85-1CEAC776DCEE}" type="slidenum">
              <a:rPr lang="en-GB" smtClean="0"/>
              <a:t>‹#›</a:t>
            </a:fld>
            <a:endParaRPr lang="en-GB"/>
          </a:p>
        </p:txBody>
      </p:sp>
    </p:spTree>
    <p:extLst>
      <p:ext uri="{BB962C8B-B14F-4D97-AF65-F5344CB8AC3E}">
        <p14:creationId xmlns:p14="http://schemas.microsoft.com/office/powerpoint/2010/main" val="34503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27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9EAF-DA6B-4217-9017-356A47182E04}"/>
              </a:ext>
            </a:extLst>
          </p:cNvPr>
          <p:cNvSpPr>
            <a:spLocks noGrp="1"/>
          </p:cNvSpPr>
          <p:nvPr>
            <p:ph type="title"/>
          </p:nvPr>
        </p:nvSpPr>
        <p:spPr/>
        <p:txBody>
          <a:bodyPr/>
          <a:lstStyle/>
          <a:p>
            <a:r>
              <a:rPr lang="en-GB" dirty="0">
                <a:solidFill>
                  <a:schemeClr val="bg1"/>
                </a:solidFill>
              </a:rPr>
              <a:t>The Sign of True Christianity</a:t>
            </a:r>
          </a:p>
        </p:txBody>
      </p:sp>
      <p:sp>
        <p:nvSpPr>
          <p:cNvPr id="3" name="TextBox 2">
            <a:extLst>
              <a:ext uri="{FF2B5EF4-FFF2-40B4-BE49-F238E27FC236}">
                <a16:creationId xmlns:a16="http://schemas.microsoft.com/office/drawing/2014/main" id="{5D46F249-91F4-4B46-ADB2-0D0126DE65BB}"/>
              </a:ext>
            </a:extLst>
          </p:cNvPr>
          <p:cNvSpPr txBox="1"/>
          <p:nvPr/>
        </p:nvSpPr>
        <p:spPr>
          <a:xfrm>
            <a:off x="576470" y="1162620"/>
            <a:ext cx="8358808" cy="3416320"/>
          </a:xfrm>
          <a:prstGeom prst="rect">
            <a:avLst/>
          </a:prstGeom>
          <a:noFill/>
        </p:spPr>
        <p:txBody>
          <a:bodyPr wrap="square" rtlCol="0">
            <a:spAutoFit/>
          </a:bodyPr>
          <a:lstStyle/>
          <a:p>
            <a:r>
              <a:rPr lang="en-GB" sz="2400" dirty="0">
                <a:solidFill>
                  <a:schemeClr val="bg1"/>
                </a:solidFill>
              </a:rPr>
              <a:t>We are living in the blessing of the revelation that we have been saved by grace alone, through faith alone in Christ alone. </a:t>
            </a:r>
          </a:p>
          <a:p>
            <a:endParaRPr lang="en-GB" sz="2400" dirty="0">
              <a:solidFill>
                <a:schemeClr val="bg1"/>
              </a:solidFill>
            </a:endParaRPr>
          </a:p>
          <a:p>
            <a:r>
              <a:rPr lang="en-GB" sz="2400" dirty="0">
                <a:solidFill>
                  <a:schemeClr val="bg1"/>
                </a:solidFill>
              </a:rPr>
              <a:t>We have nothing to boast in about ourselves and our good works but we boast in all that Jesus has done.</a:t>
            </a:r>
          </a:p>
          <a:p>
            <a:endParaRPr lang="en-GB" sz="2400" dirty="0">
              <a:solidFill>
                <a:schemeClr val="bg1"/>
              </a:solidFill>
            </a:endParaRPr>
          </a:p>
          <a:p>
            <a:r>
              <a:rPr lang="en-GB" sz="2400" dirty="0">
                <a:solidFill>
                  <a:schemeClr val="bg1"/>
                </a:solidFill>
              </a:rPr>
              <a:t>Paul says in </a:t>
            </a:r>
            <a:r>
              <a:rPr lang="en-GB" sz="2400" b="1" dirty="0">
                <a:solidFill>
                  <a:srgbClr val="FFFF00"/>
                </a:solidFill>
              </a:rPr>
              <a:t>Ephesians 2:8,9</a:t>
            </a:r>
            <a:r>
              <a:rPr lang="en-GB" sz="2400" dirty="0">
                <a:solidFill>
                  <a:schemeClr val="bg1"/>
                </a:solidFill>
              </a:rPr>
              <a:t> – “For it is by grace you have been saved, through faith – and this not from yourselves, it is the gift of God – not by works, so that NO-ONE can boast.” </a:t>
            </a:r>
            <a:r>
              <a:rPr lang="en-GB" sz="2400" b="1" dirty="0">
                <a:solidFill>
                  <a:srgbClr val="FFFF00"/>
                </a:solidFill>
              </a:rPr>
              <a:t>Hallelujah! </a:t>
            </a:r>
          </a:p>
        </p:txBody>
      </p:sp>
    </p:spTree>
    <p:extLst>
      <p:ext uri="{BB962C8B-B14F-4D97-AF65-F5344CB8AC3E}">
        <p14:creationId xmlns:p14="http://schemas.microsoft.com/office/powerpoint/2010/main" val="245578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E3FC-ED4A-4D1E-972E-4391BEC8A4EE}"/>
              </a:ext>
            </a:extLst>
          </p:cNvPr>
          <p:cNvSpPr>
            <a:spLocks noGrp="1"/>
          </p:cNvSpPr>
          <p:nvPr>
            <p:ph type="title"/>
          </p:nvPr>
        </p:nvSpPr>
        <p:spPr>
          <a:xfrm>
            <a:off x="457200" y="131266"/>
            <a:ext cx="8229600" cy="857250"/>
          </a:xfrm>
        </p:spPr>
        <p:txBody>
          <a:bodyPr/>
          <a:lstStyle/>
          <a:p>
            <a:r>
              <a:rPr lang="en-GB" dirty="0">
                <a:solidFill>
                  <a:schemeClr val="bg1"/>
                </a:solidFill>
              </a:rPr>
              <a:t>The Outcomes of True Christianity</a:t>
            </a:r>
            <a:endParaRPr lang="en-GB" dirty="0"/>
          </a:p>
        </p:txBody>
      </p:sp>
      <p:sp>
        <p:nvSpPr>
          <p:cNvPr id="3" name="TextBox 2">
            <a:extLst>
              <a:ext uri="{FF2B5EF4-FFF2-40B4-BE49-F238E27FC236}">
                <a16:creationId xmlns:a16="http://schemas.microsoft.com/office/drawing/2014/main" id="{DA6D09AB-5BCC-4A91-B79A-C88251F187AC}"/>
              </a:ext>
            </a:extLst>
          </p:cNvPr>
          <p:cNvSpPr txBox="1"/>
          <p:nvPr/>
        </p:nvSpPr>
        <p:spPr>
          <a:xfrm>
            <a:off x="457200" y="999132"/>
            <a:ext cx="8398565" cy="3785652"/>
          </a:xfrm>
          <a:prstGeom prst="rect">
            <a:avLst/>
          </a:prstGeom>
          <a:noFill/>
        </p:spPr>
        <p:txBody>
          <a:bodyPr wrap="square" rtlCol="0">
            <a:spAutoFit/>
          </a:bodyPr>
          <a:lstStyle/>
          <a:p>
            <a:r>
              <a:rPr lang="en-GB" sz="2400" dirty="0">
                <a:solidFill>
                  <a:schemeClr val="bg1"/>
                </a:solidFill>
              </a:rPr>
              <a:t>1. 	By faith we eagerly wait through the help of the Holy Spirit for 	the righteousness for which we hope. (v5)</a:t>
            </a:r>
          </a:p>
          <a:p>
            <a:endParaRPr lang="en-GB" sz="2400" dirty="0">
              <a:solidFill>
                <a:schemeClr val="bg1"/>
              </a:solidFill>
            </a:endParaRPr>
          </a:p>
          <a:p>
            <a:r>
              <a:rPr lang="en-GB" sz="2400" dirty="0">
                <a:solidFill>
                  <a:schemeClr val="bg1"/>
                </a:solidFill>
              </a:rPr>
              <a:t>	What Paul is saying is that through the power of the Holy Spirit 	at work in us, we are looking forward with eager anticipation 	to spending eternity with Christ in heaven. This is our 	inheritance, won for us through Christ’s death and 	resurrection. </a:t>
            </a:r>
          </a:p>
          <a:p>
            <a:r>
              <a:rPr lang="en-GB" sz="2400" dirty="0">
                <a:solidFill>
                  <a:schemeClr val="bg1"/>
                </a:solidFill>
              </a:rPr>
              <a:t>	</a:t>
            </a:r>
          </a:p>
          <a:p>
            <a:r>
              <a:rPr lang="en-GB" sz="2400" dirty="0">
                <a:solidFill>
                  <a:schemeClr val="bg1"/>
                </a:solidFill>
              </a:rPr>
              <a:t>	Are you looking forward to seeing Jesus? </a:t>
            </a:r>
          </a:p>
        </p:txBody>
      </p:sp>
    </p:spTree>
    <p:extLst>
      <p:ext uri="{BB962C8B-B14F-4D97-AF65-F5344CB8AC3E}">
        <p14:creationId xmlns:p14="http://schemas.microsoft.com/office/powerpoint/2010/main" val="142664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BE14F-82E2-4FD0-B53D-FBCCED2E40CC}"/>
              </a:ext>
            </a:extLst>
          </p:cNvPr>
          <p:cNvPicPr>
            <a:picLocks noChangeAspect="1"/>
          </p:cNvPicPr>
          <p:nvPr/>
        </p:nvPicPr>
        <p:blipFill>
          <a:blip r:embed="rId2"/>
          <a:stretch>
            <a:fillRect/>
          </a:stretch>
        </p:blipFill>
        <p:spPr>
          <a:xfrm>
            <a:off x="1968500" y="123825"/>
            <a:ext cx="4914900" cy="4914900"/>
          </a:xfrm>
          <a:prstGeom prst="rect">
            <a:avLst/>
          </a:prstGeom>
        </p:spPr>
      </p:pic>
    </p:spTree>
    <p:extLst>
      <p:ext uri="{BB962C8B-B14F-4D97-AF65-F5344CB8AC3E}">
        <p14:creationId xmlns:p14="http://schemas.microsoft.com/office/powerpoint/2010/main" val="75159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976C-EA38-49A3-8949-EFB31E787BFA}"/>
              </a:ext>
            </a:extLst>
          </p:cNvPr>
          <p:cNvSpPr>
            <a:spLocks noGrp="1"/>
          </p:cNvSpPr>
          <p:nvPr>
            <p:ph type="title"/>
          </p:nvPr>
        </p:nvSpPr>
        <p:spPr>
          <a:xfrm>
            <a:off x="457200" y="91679"/>
            <a:ext cx="8229600" cy="857250"/>
          </a:xfrm>
        </p:spPr>
        <p:txBody>
          <a:bodyPr/>
          <a:lstStyle/>
          <a:p>
            <a:r>
              <a:rPr lang="en-GB" dirty="0">
                <a:solidFill>
                  <a:schemeClr val="bg1"/>
                </a:solidFill>
              </a:rPr>
              <a:t>The Outcomes of True Christianity</a:t>
            </a:r>
            <a:endParaRPr lang="en-GB" dirty="0"/>
          </a:p>
        </p:txBody>
      </p:sp>
      <p:sp>
        <p:nvSpPr>
          <p:cNvPr id="3" name="TextBox 2">
            <a:extLst>
              <a:ext uri="{FF2B5EF4-FFF2-40B4-BE49-F238E27FC236}">
                <a16:creationId xmlns:a16="http://schemas.microsoft.com/office/drawing/2014/main" id="{DD246E3A-F086-41E6-BE20-06E0FDA9B96B}"/>
              </a:ext>
            </a:extLst>
          </p:cNvPr>
          <p:cNvSpPr txBox="1"/>
          <p:nvPr/>
        </p:nvSpPr>
        <p:spPr>
          <a:xfrm>
            <a:off x="457200" y="948929"/>
            <a:ext cx="8394700" cy="3785652"/>
          </a:xfrm>
          <a:prstGeom prst="rect">
            <a:avLst/>
          </a:prstGeom>
          <a:noFill/>
        </p:spPr>
        <p:txBody>
          <a:bodyPr wrap="square" rtlCol="0">
            <a:spAutoFit/>
          </a:bodyPr>
          <a:lstStyle/>
          <a:p>
            <a:r>
              <a:rPr lang="en-GB" sz="2400" dirty="0">
                <a:solidFill>
                  <a:schemeClr val="bg1"/>
                </a:solidFill>
              </a:rPr>
              <a:t>2.	We express our faith in Christ through love. (v6)</a:t>
            </a:r>
          </a:p>
          <a:p>
            <a:endParaRPr lang="en-GB" sz="2400" dirty="0">
              <a:solidFill>
                <a:schemeClr val="bg1"/>
              </a:solidFill>
            </a:endParaRPr>
          </a:p>
          <a:p>
            <a:r>
              <a:rPr lang="en-GB" sz="2400" dirty="0">
                <a:solidFill>
                  <a:schemeClr val="bg1"/>
                </a:solidFill>
              </a:rPr>
              <a:t>	Paul says whether you are circumcised or not, makes 	absolutely no difference to your standing before God.</a:t>
            </a:r>
          </a:p>
          <a:p>
            <a:r>
              <a:rPr lang="en-GB" sz="2400" dirty="0">
                <a:solidFill>
                  <a:schemeClr val="bg1"/>
                </a:solidFill>
              </a:rPr>
              <a:t>	What counts is our faith in Christ alone being expressed 	through love for him, his church &amp; the lost.</a:t>
            </a:r>
          </a:p>
          <a:p>
            <a:endParaRPr lang="en-GB" sz="2400" dirty="0">
              <a:solidFill>
                <a:schemeClr val="bg1"/>
              </a:solidFill>
            </a:endParaRPr>
          </a:p>
          <a:p>
            <a:r>
              <a:rPr lang="en-GB" sz="2400" dirty="0">
                <a:solidFill>
                  <a:schemeClr val="bg1"/>
                </a:solidFill>
              </a:rPr>
              <a:t>	He goes on to say in v14: “Love your neighbour as yourself.” 	We love others, not to earn God’s favour, but because 	through faith in Christ we have experienced His love.</a:t>
            </a:r>
          </a:p>
        </p:txBody>
      </p:sp>
    </p:spTree>
    <p:extLst>
      <p:ext uri="{BB962C8B-B14F-4D97-AF65-F5344CB8AC3E}">
        <p14:creationId xmlns:p14="http://schemas.microsoft.com/office/powerpoint/2010/main" val="224722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162B-E26A-4275-BFF0-520CC9378BC5}"/>
              </a:ext>
            </a:extLst>
          </p:cNvPr>
          <p:cNvSpPr>
            <a:spLocks noGrp="1"/>
          </p:cNvSpPr>
          <p:nvPr>
            <p:ph type="title"/>
          </p:nvPr>
        </p:nvSpPr>
        <p:spPr/>
        <p:txBody>
          <a:bodyPr/>
          <a:lstStyle/>
          <a:p>
            <a:r>
              <a:rPr lang="en-GB" dirty="0">
                <a:solidFill>
                  <a:schemeClr val="bg1"/>
                </a:solidFill>
              </a:rPr>
              <a:t>The Fruit of False Teachers</a:t>
            </a:r>
          </a:p>
        </p:txBody>
      </p:sp>
      <p:sp>
        <p:nvSpPr>
          <p:cNvPr id="3" name="TextBox 2">
            <a:extLst>
              <a:ext uri="{FF2B5EF4-FFF2-40B4-BE49-F238E27FC236}">
                <a16:creationId xmlns:a16="http://schemas.microsoft.com/office/drawing/2014/main" id="{21285A7A-140F-4845-B072-CF699C90FA2B}"/>
              </a:ext>
            </a:extLst>
          </p:cNvPr>
          <p:cNvSpPr txBox="1"/>
          <p:nvPr/>
        </p:nvSpPr>
        <p:spPr>
          <a:xfrm>
            <a:off x="332960" y="1063229"/>
            <a:ext cx="8478079" cy="3847207"/>
          </a:xfrm>
          <a:prstGeom prst="rect">
            <a:avLst/>
          </a:prstGeom>
          <a:noFill/>
        </p:spPr>
        <p:txBody>
          <a:bodyPr wrap="square" rtlCol="0">
            <a:spAutoFit/>
          </a:bodyPr>
          <a:lstStyle/>
          <a:p>
            <a:pPr marL="457200" indent="-457200">
              <a:buAutoNum type="arabicPeriod"/>
            </a:pPr>
            <a:r>
              <a:rPr lang="en-GB" sz="2200" dirty="0">
                <a:solidFill>
                  <a:schemeClr val="bg1"/>
                </a:solidFill>
              </a:rPr>
              <a:t>They hinder progress – “You were running a good race. Who cut in on you and kept you from obeying the truth?” (v7)</a:t>
            </a:r>
          </a:p>
          <a:p>
            <a:pPr marL="457200" indent="-457200">
              <a:buAutoNum type="arabicPeriod"/>
            </a:pPr>
            <a:endParaRPr lang="en-GB" sz="2200" dirty="0">
              <a:solidFill>
                <a:schemeClr val="bg1"/>
              </a:solidFill>
            </a:endParaRPr>
          </a:p>
          <a:p>
            <a:pPr marL="457200" indent="-457200">
              <a:buAutoNum type="arabicPeriod"/>
            </a:pPr>
            <a:r>
              <a:rPr lang="en-GB" sz="2200" dirty="0">
                <a:solidFill>
                  <a:schemeClr val="bg1"/>
                </a:solidFill>
              </a:rPr>
              <a:t>They are persuasive (v8) &amp; permeate churches with their false teaching (v9) – Paul says to the Ephesian elders – “Even from your own number men will arise and distort the truth in order to draw away disciples after them. So be on your guard!” Acts 20:30, 31</a:t>
            </a:r>
          </a:p>
          <a:p>
            <a:pPr marL="457200" indent="-457200">
              <a:buAutoNum type="arabicPeriod"/>
            </a:pPr>
            <a:endParaRPr lang="en-GB" sz="2200" dirty="0">
              <a:solidFill>
                <a:schemeClr val="bg1"/>
              </a:solidFill>
            </a:endParaRPr>
          </a:p>
          <a:p>
            <a:pPr marL="457200" indent="-457200">
              <a:buAutoNum type="arabicPeriod"/>
            </a:pPr>
            <a:r>
              <a:rPr lang="en-GB" sz="2200" dirty="0">
                <a:solidFill>
                  <a:schemeClr val="bg1"/>
                </a:solidFill>
              </a:rPr>
              <a:t>They avoid persecution by watering down the truth – “the offense of the cross has been abolished.” (v11) </a:t>
            </a:r>
            <a:endParaRPr lang="en-GB" sz="2400" dirty="0">
              <a:solidFill>
                <a:schemeClr val="bg1"/>
              </a:solidFill>
            </a:endParaRPr>
          </a:p>
          <a:p>
            <a:pPr marL="457200" indent="-457200">
              <a:buAutoNum type="arabicPeriod"/>
            </a:pPr>
            <a:endParaRPr lang="en-GB" sz="2400" dirty="0">
              <a:solidFill>
                <a:schemeClr val="bg1"/>
              </a:solidFill>
            </a:endParaRPr>
          </a:p>
        </p:txBody>
      </p:sp>
    </p:spTree>
    <p:extLst>
      <p:ext uri="{BB962C8B-B14F-4D97-AF65-F5344CB8AC3E}">
        <p14:creationId xmlns:p14="http://schemas.microsoft.com/office/powerpoint/2010/main" val="3980037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6564B2-6C92-492C-BDC4-5768980A9392}"/>
              </a:ext>
            </a:extLst>
          </p:cNvPr>
          <p:cNvSpPr txBox="1"/>
          <p:nvPr/>
        </p:nvSpPr>
        <p:spPr>
          <a:xfrm>
            <a:off x="422413" y="309592"/>
            <a:ext cx="8299174" cy="4524315"/>
          </a:xfrm>
          <a:prstGeom prst="rect">
            <a:avLst/>
          </a:prstGeom>
          <a:noFill/>
        </p:spPr>
        <p:txBody>
          <a:bodyPr wrap="square" rtlCol="0">
            <a:spAutoFit/>
          </a:bodyPr>
          <a:lstStyle/>
          <a:p>
            <a:r>
              <a:rPr lang="en-GB" sz="2400" dirty="0">
                <a:solidFill>
                  <a:schemeClr val="bg1"/>
                </a:solidFill>
              </a:rPr>
              <a:t>“So to preach circumcision is to avoid persecution; to preach Christ crucified is to invite it. People hate to be told that they can be saved only at the foot of the cross, and they oppose the preacher who tells them so.” </a:t>
            </a:r>
          </a:p>
          <a:p>
            <a:endParaRPr lang="en-GB" sz="2400" dirty="0">
              <a:solidFill>
                <a:schemeClr val="bg1"/>
              </a:solidFill>
            </a:endParaRPr>
          </a:p>
          <a:p>
            <a:r>
              <a:rPr lang="en-GB" sz="2400" dirty="0">
                <a:solidFill>
                  <a:schemeClr val="bg1"/>
                </a:solidFill>
              </a:rPr>
              <a:t>“The good news of Jesus Christ crucified is still a ‘scandal’ (Greek, </a:t>
            </a:r>
            <a:r>
              <a:rPr lang="en-GB" sz="2400" b="1" dirty="0" err="1">
                <a:solidFill>
                  <a:srgbClr val="FFFF00"/>
                </a:solidFill>
                <a:latin typeface="Italics"/>
              </a:rPr>
              <a:t>skandalon</a:t>
            </a:r>
            <a:r>
              <a:rPr lang="en-GB" sz="2400" dirty="0">
                <a:solidFill>
                  <a:schemeClr val="bg1"/>
                </a:solidFill>
              </a:rPr>
              <a:t>, stumbling block), grievously offensive to the pride of men.” 	John Stott</a:t>
            </a:r>
          </a:p>
          <a:p>
            <a:endParaRPr lang="en-GB" sz="2400" dirty="0">
              <a:solidFill>
                <a:schemeClr val="bg1"/>
              </a:solidFill>
            </a:endParaRPr>
          </a:p>
          <a:p>
            <a:r>
              <a:rPr lang="en-GB" sz="2400" dirty="0">
                <a:solidFill>
                  <a:schemeClr val="bg1"/>
                </a:solidFill>
              </a:rPr>
              <a:t>If the message shared lovingly is offensive, then so be it. But let’s avoid any behaviour that would cause us to be offensive in the way we reach out to people.</a:t>
            </a:r>
          </a:p>
        </p:txBody>
      </p:sp>
    </p:spTree>
    <p:extLst>
      <p:ext uri="{BB962C8B-B14F-4D97-AF65-F5344CB8AC3E}">
        <p14:creationId xmlns:p14="http://schemas.microsoft.com/office/powerpoint/2010/main" val="51772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C272-C477-485E-9998-E5F8C6B0A5D3}"/>
              </a:ext>
            </a:extLst>
          </p:cNvPr>
          <p:cNvSpPr>
            <a:spLocks noGrp="1"/>
          </p:cNvSpPr>
          <p:nvPr>
            <p:ph type="title"/>
          </p:nvPr>
        </p:nvSpPr>
        <p:spPr/>
        <p:txBody>
          <a:bodyPr/>
          <a:lstStyle/>
          <a:p>
            <a:r>
              <a:rPr lang="en-GB" dirty="0">
                <a:solidFill>
                  <a:schemeClr val="bg1"/>
                </a:solidFill>
              </a:rPr>
              <a:t>The Fruit of True Teachers</a:t>
            </a:r>
            <a:endParaRPr lang="en-GB" dirty="0"/>
          </a:p>
        </p:txBody>
      </p:sp>
      <p:sp>
        <p:nvSpPr>
          <p:cNvPr id="3" name="TextBox 2">
            <a:extLst>
              <a:ext uri="{FF2B5EF4-FFF2-40B4-BE49-F238E27FC236}">
                <a16:creationId xmlns:a16="http://schemas.microsoft.com/office/drawing/2014/main" id="{A3E179D1-79EF-41F6-92E3-92DA38FCD801}"/>
              </a:ext>
            </a:extLst>
          </p:cNvPr>
          <p:cNvSpPr txBox="1"/>
          <p:nvPr/>
        </p:nvSpPr>
        <p:spPr>
          <a:xfrm>
            <a:off x="377687" y="1201307"/>
            <a:ext cx="8388626" cy="3477875"/>
          </a:xfrm>
          <a:prstGeom prst="rect">
            <a:avLst/>
          </a:prstGeom>
          <a:noFill/>
        </p:spPr>
        <p:txBody>
          <a:bodyPr wrap="square" rtlCol="0">
            <a:spAutoFit/>
          </a:bodyPr>
          <a:lstStyle/>
          <a:p>
            <a:pPr marL="457200" indent="-457200">
              <a:buAutoNum type="arabicPeriod"/>
            </a:pPr>
            <a:r>
              <a:rPr lang="en-GB" sz="2200" dirty="0">
                <a:solidFill>
                  <a:schemeClr val="bg1">
                    <a:lumMod val="95000"/>
                  </a:schemeClr>
                </a:solidFill>
              </a:rPr>
              <a:t>They passionately defend the truth of the Gospel. (Vs 11,12)</a:t>
            </a:r>
          </a:p>
          <a:p>
            <a:pPr marL="457200" indent="-457200">
              <a:buAutoNum type="arabicPeriod"/>
            </a:pPr>
            <a:endParaRPr lang="en-GB" sz="2200" dirty="0">
              <a:solidFill>
                <a:schemeClr val="bg1">
                  <a:lumMod val="95000"/>
                </a:schemeClr>
              </a:solidFill>
            </a:endParaRPr>
          </a:p>
          <a:p>
            <a:r>
              <a:rPr lang="en-GB" sz="2200" dirty="0">
                <a:solidFill>
                  <a:schemeClr val="bg1">
                    <a:lumMod val="95000"/>
                  </a:schemeClr>
                </a:solidFill>
              </a:rPr>
              <a:t>	Paul was willing to endure persecution in order that the truth of 	the 	Gospel would be preserved. 2 Cor. 11:23-28</a:t>
            </a:r>
          </a:p>
          <a:p>
            <a:endParaRPr lang="en-GB" sz="2200" dirty="0">
              <a:solidFill>
                <a:schemeClr val="bg1">
                  <a:lumMod val="95000"/>
                </a:schemeClr>
              </a:solidFill>
            </a:endParaRPr>
          </a:p>
          <a:p>
            <a:r>
              <a:rPr lang="en-GB" sz="2200" dirty="0">
                <a:solidFill>
                  <a:schemeClr val="bg1">
                    <a:lumMod val="95000"/>
                  </a:schemeClr>
                </a:solidFill>
              </a:rPr>
              <a:t>	We thank God for those who in times of great opposition &amp; dreadful 	persecution stood firm/are standing firm for the sake of the Gospel. </a:t>
            </a:r>
          </a:p>
          <a:p>
            <a:endParaRPr lang="en-GB" sz="2200" dirty="0">
              <a:solidFill>
                <a:schemeClr val="bg1">
                  <a:lumMod val="95000"/>
                </a:schemeClr>
              </a:solidFill>
            </a:endParaRPr>
          </a:p>
          <a:p>
            <a:r>
              <a:rPr lang="en-GB" sz="2200" dirty="0">
                <a:solidFill>
                  <a:schemeClr val="bg1">
                    <a:lumMod val="95000"/>
                  </a:schemeClr>
                </a:solidFill>
              </a:rPr>
              <a:t>	We 	honour them, we salute their heroics in Christ Jesus and we long 	that we would emulate their obedience to Christ.</a:t>
            </a:r>
          </a:p>
        </p:txBody>
      </p:sp>
    </p:spTree>
    <p:extLst>
      <p:ext uri="{BB962C8B-B14F-4D97-AF65-F5344CB8AC3E}">
        <p14:creationId xmlns:p14="http://schemas.microsoft.com/office/powerpoint/2010/main" val="339703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5B61-D71E-4840-A81F-F4F340A18C4D}"/>
              </a:ext>
            </a:extLst>
          </p:cNvPr>
          <p:cNvSpPr>
            <a:spLocks noGrp="1"/>
          </p:cNvSpPr>
          <p:nvPr>
            <p:ph type="title"/>
          </p:nvPr>
        </p:nvSpPr>
        <p:spPr/>
        <p:txBody>
          <a:bodyPr/>
          <a:lstStyle/>
          <a:p>
            <a:r>
              <a:rPr lang="en-GB" dirty="0">
                <a:solidFill>
                  <a:schemeClr val="bg1"/>
                </a:solidFill>
              </a:rPr>
              <a:t>The Fruit of True Teachers</a:t>
            </a:r>
          </a:p>
        </p:txBody>
      </p:sp>
      <p:sp>
        <p:nvSpPr>
          <p:cNvPr id="3" name="TextBox 2">
            <a:extLst>
              <a:ext uri="{FF2B5EF4-FFF2-40B4-BE49-F238E27FC236}">
                <a16:creationId xmlns:a16="http://schemas.microsoft.com/office/drawing/2014/main" id="{7BEC6D26-76F7-428D-B995-91010226C780}"/>
              </a:ext>
            </a:extLst>
          </p:cNvPr>
          <p:cNvSpPr txBox="1"/>
          <p:nvPr/>
        </p:nvSpPr>
        <p:spPr>
          <a:xfrm>
            <a:off x="546652" y="1227055"/>
            <a:ext cx="8229600" cy="3477875"/>
          </a:xfrm>
          <a:prstGeom prst="rect">
            <a:avLst/>
          </a:prstGeom>
          <a:noFill/>
        </p:spPr>
        <p:txBody>
          <a:bodyPr wrap="square" rtlCol="0">
            <a:spAutoFit/>
          </a:bodyPr>
          <a:lstStyle/>
          <a:p>
            <a:r>
              <a:rPr lang="en-GB" sz="2200" dirty="0">
                <a:solidFill>
                  <a:schemeClr val="bg1"/>
                </a:solidFill>
              </a:rPr>
              <a:t>2.	They encourage God’s people to live in true freedom. (v13)</a:t>
            </a:r>
          </a:p>
          <a:p>
            <a:pPr marL="457200" indent="-457200">
              <a:buAutoNum type="arabicPeriod"/>
            </a:pPr>
            <a:endParaRPr lang="en-GB" sz="2200" dirty="0">
              <a:solidFill>
                <a:schemeClr val="bg1"/>
              </a:solidFill>
            </a:endParaRPr>
          </a:p>
          <a:p>
            <a:r>
              <a:rPr lang="en-GB" sz="2200" dirty="0">
                <a:solidFill>
                  <a:schemeClr val="bg1"/>
                </a:solidFill>
              </a:rPr>
              <a:t>	It is not freedom to live according to what your sinful flesh longs 	for but a freedom to live in loving service towards others. </a:t>
            </a:r>
          </a:p>
          <a:p>
            <a:endParaRPr lang="en-GB" sz="2200" dirty="0">
              <a:solidFill>
                <a:schemeClr val="bg1"/>
              </a:solidFill>
            </a:endParaRPr>
          </a:p>
          <a:p>
            <a:r>
              <a:rPr lang="en-GB" sz="2200" dirty="0">
                <a:solidFill>
                  <a:schemeClr val="bg1"/>
                </a:solidFill>
              </a:rPr>
              <a:t>	It could be lovingly serving your fellow Christians (v13) or “loving 	your neighbour as you love yourself.” (v14) </a:t>
            </a:r>
          </a:p>
          <a:p>
            <a:endParaRPr lang="en-GB" sz="2200" dirty="0">
              <a:solidFill>
                <a:schemeClr val="bg1"/>
              </a:solidFill>
            </a:endParaRPr>
          </a:p>
          <a:p>
            <a:r>
              <a:rPr lang="en-GB" sz="2200" dirty="0">
                <a:solidFill>
                  <a:schemeClr val="bg1"/>
                </a:solidFill>
              </a:rPr>
              <a:t>	</a:t>
            </a:r>
            <a:r>
              <a:rPr lang="en-GB" sz="2200" b="1" dirty="0">
                <a:solidFill>
                  <a:srgbClr val="FFFF00"/>
                </a:solidFill>
              </a:rPr>
              <a:t>Who is my neighbour? </a:t>
            </a:r>
            <a:r>
              <a:rPr lang="en-GB" sz="2200" dirty="0">
                <a:solidFill>
                  <a:schemeClr val="bg1"/>
                </a:solidFill>
              </a:rPr>
              <a:t>“Our neighbour is anyone in need that we 	are in a position to help.” 	Compassion UK</a:t>
            </a:r>
          </a:p>
        </p:txBody>
      </p:sp>
    </p:spTree>
    <p:extLst>
      <p:ext uri="{BB962C8B-B14F-4D97-AF65-F5344CB8AC3E}">
        <p14:creationId xmlns:p14="http://schemas.microsoft.com/office/powerpoint/2010/main" val="137849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8062-0A58-4948-B405-3079A2622831}"/>
              </a:ext>
            </a:extLst>
          </p:cNvPr>
          <p:cNvSpPr>
            <a:spLocks noGrp="1"/>
          </p:cNvSpPr>
          <p:nvPr>
            <p:ph type="title"/>
          </p:nvPr>
        </p:nvSpPr>
        <p:spPr/>
        <p:txBody>
          <a:bodyPr/>
          <a:lstStyle/>
          <a:p>
            <a:r>
              <a:rPr lang="en-GB" dirty="0">
                <a:solidFill>
                  <a:schemeClr val="bg1"/>
                </a:solidFill>
              </a:rPr>
              <a:t>The Fruit of True Teachers</a:t>
            </a:r>
            <a:endParaRPr lang="en-GB" dirty="0"/>
          </a:p>
        </p:txBody>
      </p:sp>
      <p:sp>
        <p:nvSpPr>
          <p:cNvPr id="3" name="TextBox 2">
            <a:extLst>
              <a:ext uri="{FF2B5EF4-FFF2-40B4-BE49-F238E27FC236}">
                <a16:creationId xmlns:a16="http://schemas.microsoft.com/office/drawing/2014/main" id="{A5773A80-EEB0-47C0-83D6-50417F594F83}"/>
              </a:ext>
            </a:extLst>
          </p:cNvPr>
          <p:cNvSpPr txBox="1"/>
          <p:nvPr/>
        </p:nvSpPr>
        <p:spPr>
          <a:xfrm>
            <a:off x="551621" y="1063229"/>
            <a:ext cx="8040757" cy="3785652"/>
          </a:xfrm>
          <a:prstGeom prst="rect">
            <a:avLst/>
          </a:prstGeom>
          <a:noFill/>
        </p:spPr>
        <p:txBody>
          <a:bodyPr wrap="square" rtlCol="0">
            <a:spAutoFit/>
          </a:bodyPr>
          <a:lstStyle/>
          <a:p>
            <a:r>
              <a:rPr lang="en-GB" sz="2400" dirty="0">
                <a:solidFill>
                  <a:schemeClr val="bg1">
                    <a:lumMod val="95000"/>
                  </a:schemeClr>
                </a:solidFill>
              </a:rPr>
              <a:t>3. They bring loving correction (v15)</a:t>
            </a:r>
          </a:p>
          <a:p>
            <a:endParaRPr lang="en-GB" sz="2400" dirty="0">
              <a:solidFill>
                <a:schemeClr val="bg1">
                  <a:lumMod val="95000"/>
                </a:schemeClr>
              </a:solidFill>
            </a:endParaRPr>
          </a:p>
          <a:p>
            <a:r>
              <a:rPr lang="en-GB" sz="2400" dirty="0">
                <a:solidFill>
                  <a:schemeClr val="bg1">
                    <a:lumMod val="95000"/>
                  </a:schemeClr>
                </a:solidFill>
              </a:rPr>
              <a:t>We all need correction at times in our walk with God. </a:t>
            </a:r>
          </a:p>
          <a:p>
            <a:r>
              <a:rPr lang="en-GB" sz="2400" dirty="0">
                <a:solidFill>
                  <a:schemeClr val="bg1">
                    <a:lumMod val="95000"/>
                  </a:schemeClr>
                </a:solidFill>
              </a:rPr>
              <a:t>Who does the correcting &amp; how it is done is important. </a:t>
            </a:r>
          </a:p>
          <a:p>
            <a:endParaRPr lang="en-GB" sz="2400" dirty="0">
              <a:solidFill>
                <a:schemeClr val="bg1">
                  <a:lumMod val="95000"/>
                </a:schemeClr>
              </a:solidFill>
            </a:endParaRPr>
          </a:p>
          <a:p>
            <a:r>
              <a:rPr lang="en-GB" sz="2400" dirty="0">
                <a:solidFill>
                  <a:schemeClr val="bg1">
                    <a:lumMod val="95000"/>
                  </a:schemeClr>
                </a:solidFill>
              </a:rPr>
              <a:t>Love must be the motivation behind all correction.</a:t>
            </a:r>
          </a:p>
          <a:p>
            <a:endParaRPr lang="en-GB" sz="2400" dirty="0">
              <a:solidFill>
                <a:schemeClr val="bg1">
                  <a:lumMod val="95000"/>
                </a:schemeClr>
              </a:solidFill>
            </a:endParaRPr>
          </a:p>
          <a:p>
            <a:r>
              <a:rPr lang="en-GB" sz="2400" dirty="0">
                <a:solidFill>
                  <a:schemeClr val="bg1">
                    <a:lumMod val="95000"/>
                  </a:schemeClr>
                </a:solidFill>
              </a:rPr>
              <a:t>Paul’s pastoral heart encourages him to say to the believers in Galatia: “Watch Out” because he does not want them to harm one another. </a:t>
            </a:r>
          </a:p>
        </p:txBody>
      </p:sp>
    </p:spTree>
    <p:extLst>
      <p:ext uri="{BB962C8B-B14F-4D97-AF65-F5344CB8AC3E}">
        <p14:creationId xmlns:p14="http://schemas.microsoft.com/office/powerpoint/2010/main" val="4797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BE5C-D68F-48F5-A9E6-3CE3DCF6267C}"/>
              </a:ext>
            </a:extLst>
          </p:cNvPr>
          <p:cNvSpPr>
            <a:spLocks noGrp="1"/>
          </p:cNvSpPr>
          <p:nvPr>
            <p:ph type="title"/>
          </p:nvPr>
        </p:nvSpPr>
        <p:spPr>
          <a:xfrm>
            <a:off x="457200" y="76770"/>
            <a:ext cx="8229600" cy="857250"/>
          </a:xfrm>
        </p:spPr>
        <p:txBody>
          <a:bodyPr/>
          <a:lstStyle/>
          <a:p>
            <a:r>
              <a:rPr lang="en-GB" dirty="0">
                <a:solidFill>
                  <a:schemeClr val="bg1"/>
                </a:solidFill>
              </a:rPr>
              <a:t>Response </a:t>
            </a:r>
          </a:p>
        </p:txBody>
      </p:sp>
      <p:sp>
        <p:nvSpPr>
          <p:cNvPr id="3" name="TextBox 2">
            <a:extLst>
              <a:ext uri="{FF2B5EF4-FFF2-40B4-BE49-F238E27FC236}">
                <a16:creationId xmlns:a16="http://schemas.microsoft.com/office/drawing/2014/main" id="{44A27C41-4F85-48E7-828B-E6EE16B1940D}"/>
              </a:ext>
            </a:extLst>
          </p:cNvPr>
          <p:cNvSpPr txBox="1"/>
          <p:nvPr/>
        </p:nvSpPr>
        <p:spPr>
          <a:xfrm>
            <a:off x="457200" y="1132802"/>
            <a:ext cx="8328991" cy="3477875"/>
          </a:xfrm>
          <a:prstGeom prst="rect">
            <a:avLst/>
          </a:prstGeom>
          <a:noFill/>
        </p:spPr>
        <p:txBody>
          <a:bodyPr wrap="square" rtlCol="0">
            <a:spAutoFit/>
          </a:bodyPr>
          <a:lstStyle/>
          <a:p>
            <a:pPr marL="457200" indent="-457200">
              <a:buAutoNum type="arabicPeriod"/>
            </a:pPr>
            <a:r>
              <a:rPr lang="en-GB" sz="2200" dirty="0">
                <a:solidFill>
                  <a:schemeClr val="bg1"/>
                </a:solidFill>
              </a:rPr>
              <a:t>Have you turned away from doing life your own way to receive God’s offer of a new life that is found in Jesus </a:t>
            </a:r>
            <a:r>
              <a:rPr lang="en-GB" sz="2200" b="1" dirty="0">
                <a:solidFill>
                  <a:srgbClr val="FFFF00"/>
                </a:solidFill>
              </a:rPr>
              <a:t>ALONE</a:t>
            </a:r>
            <a:r>
              <a:rPr lang="en-GB" sz="2200" b="1" dirty="0">
                <a:solidFill>
                  <a:schemeClr val="bg1"/>
                </a:solidFill>
              </a:rPr>
              <a:t>?</a:t>
            </a:r>
            <a:endParaRPr lang="en-GB" sz="2200" dirty="0">
              <a:solidFill>
                <a:schemeClr val="bg1"/>
              </a:solidFill>
            </a:endParaRPr>
          </a:p>
          <a:p>
            <a:pPr marL="457200" indent="-457200">
              <a:buAutoNum type="arabicPeriod"/>
            </a:pPr>
            <a:endParaRPr lang="en-GB" sz="2200" dirty="0">
              <a:solidFill>
                <a:schemeClr val="bg1"/>
              </a:solidFill>
            </a:endParaRPr>
          </a:p>
          <a:p>
            <a:pPr marL="457200" indent="-457200">
              <a:buAutoNum type="arabicPeriod"/>
            </a:pPr>
            <a:r>
              <a:rPr lang="en-GB" sz="2200" dirty="0">
                <a:solidFill>
                  <a:schemeClr val="bg1"/>
                </a:solidFill>
              </a:rPr>
              <a:t>Are there areas of your life where you are trying through your own efforts to gain God’s approval?</a:t>
            </a:r>
          </a:p>
          <a:p>
            <a:pPr marL="457200" indent="-457200">
              <a:buAutoNum type="arabicPeriod"/>
            </a:pPr>
            <a:endParaRPr lang="en-GB" sz="2200" dirty="0">
              <a:solidFill>
                <a:schemeClr val="bg1"/>
              </a:solidFill>
            </a:endParaRPr>
          </a:p>
          <a:p>
            <a:pPr marL="457200" indent="-457200">
              <a:buAutoNum type="arabicPeriod"/>
            </a:pPr>
            <a:r>
              <a:rPr lang="en-GB" sz="2200" dirty="0">
                <a:solidFill>
                  <a:schemeClr val="bg1"/>
                </a:solidFill>
              </a:rPr>
              <a:t>Are you using your freedom to indulge in sinful behaviour?</a:t>
            </a:r>
          </a:p>
          <a:p>
            <a:pPr marL="457200" indent="-457200">
              <a:buAutoNum type="arabicPeriod"/>
            </a:pPr>
            <a:endParaRPr lang="en-GB" sz="2200" dirty="0">
              <a:solidFill>
                <a:schemeClr val="bg1"/>
              </a:solidFill>
            </a:endParaRPr>
          </a:p>
          <a:p>
            <a:pPr marL="457200" indent="-457200">
              <a:buAutoNum type="arabicPeriod"/>
            </a:pPr>
            <a:r>
              <a:rPr lang="en-GB" sz="2200" dirty="0">
                <a:solidFill>
                  <a:schemeClr val="bg1"/>
                </a:solidFill>
              </a:rPr>
              <a:t>Is your heart growing in love towards others with a desire to serve them?</a:t>
            </a:r>
            <a:endParaRPr lang="en-GB" sz="2400" dirty="0">
              <a:solidFill>
                <a:schemeClr val="bg1"/>
              </a:solidFill>
            </a:endParaRPr>
          </a:p>
        </p:txBody>
      </p:sp>
    </p:spTree>
    <p:extLst>
      <p:ext uri="{BB962C8B-B14F-4D97-AF65-F5344CB8AC3E}">
        <p14:creationId xmlns:p14="http://schemas.microsoft.com/office/powerpoint/2010/main" val="364626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8427-15D9-4083-A128-74F30996E279}"/>
              </a:ext>
            </a:extLst>
          </p:cNvPr>
          <p:cNvSpPr>
            <a:spLocks noGrp="1"/>
          </p:cNvSpPr>
          <p:nvPr>
            <p:ph type="ctrTitle"/>
          </p:nvPr>
        </p:nvSpPr>
        <p:spPr/>
        <p:txBody>
          <a:bodyPr/>
          <a:lstStyle/>
          <a:p>
            <a:r>
              <a:rPr lang="en-GB" dirty="0">
                <a:solidFill>
                  <a:schemeClr val="bg1"/>
                </a:solidFill>
              </a:rPr>
              <a:t>Freedom &amp; Faithfulness</a:t>
            </a:r>
          </a:p>
        </p:txBody>
      </p:sp>
      <p:sp>
        <p:nvSpPr>
          <p:cNvPr id="3" name="Subtitle 2">
            <a:extLst>
              <a:ext uri="{FF2B5EF4-FFF2-40B4-BE49-F238E27FC236}">
                <a16:creationId xmlns:a16="http://schemas.microsoft.com/office/drawing/2014/main" id="{0221E276-97D2-411D-B762-8DD243ECEAB8}"/>
              </a:ext>
            </a:extLst>
          </p:cNvPr>
          <p:cNvSpPr>
            <a:spLocks noGrp="1"/>
          </p:cNvSpPr>
          <p:nvPr>
            <p:ph type="subTitle" idx="1"/>
          </p:nvPr>
        </p:nvSpPr>
        <p:spPr/>
        <p:txBody>
          <a:bodyPr/>
          <a:lstStyle/>
          <a:p>
            <a:r>
              <a:rPr lang="en-GB" dirty="0">
                <a:solidFill>
                  <a:schemeClr val="bg1"/>
                </a:solidFill>
              </a:rPr>
              <a:t>Galatians 5:1-15</a:t>
            </a:r>
          </a:p>
        </p:txBody>
      </p:sp>
    </p:spTree>
    <p:extLst>
      <p:ext uri="{BB962C8B-B14F-4D97-AF65-F5344CB8AC3E}">
        <p14:creationId xmlns:p14="http://schemas.microsoft.com/office/powerpoint/2010/main" val="247225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950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93021B-29D3-4FF4-8705-E76D42AC94E0}"/>
              </a:ext>
            </a:extLst>
          </p:cNvPr>
          <p:cNvSpPr txBox="1"/>
          <p:nvPr/>
        </p:nvSpPr>
        <p:spPr>
          <a:xfrm>
            <a:off x="518615" y="532263"/>
            <a:ext cx="8229600" cy="3785652"/>
          </a:xfrm>
          <a:prstGeom prst="rect">
            <a:avLst/>
          </a:prstGeom>
          <a:noFill/>
        </p:spPr>
        <p:txBody>
          <a:bodyPr wrap="square" rtlCol="0">
            <a:spAutoFit/>
          </a:bodyPr>
          <a:lstStyle/>
          <a:p>
            <a:r>
              <a:rPr lang="en-GB" sz="2400" dirty="0">
                <a:solidFill>
                  <a:schemeClr val="bg1"/>
                </a:solidFill>
              </a:rPr>
              <a:t>For freedom Christ has set us free; stand firm therefore, and do not submit again to a yoke of slavery. </a:t>
            </a:r>
            <a:r>
              <a:rPr lang="en-GB" sz="2400" b="1" baseline="30000" dirty="0">
                <a:solidFill>
                  <a:schemeClr val="bg1"/>
                </a:solidFill>
              </a:rPr>
              <a:t>2 </a:t>
            </a:r>
            <a:r>
              <a:rPr lang="en-GB" sz="2400" dirty="0">
                <a:solidFill>
                  <a:schemeClr val="bg1"/>
                </a:solidFill>
              </a:rPr>
              <a:t>Look: I, Paul, say to you that if you accept circumcision, Christ will be of no advantage to you. </a:t>
            </a:r>
            <a:r>
              <a:rPr lang="en-GB" sz="2400" b="1" baseline="30000" dirty="0">
                <a:solidFill>
                  <a:schemeClr val="bg1"/>
                </a:solidFill>
              </a:rPr>
              <a:t>3 </a:t>
            </a:r>
            <a:r>
              <a:rPr lang="en-GB" sz="2400" dirty="0">
                <a:solidFill>
                  <a:schemeClr val="bg1"/>
                </a:solidFill>
              </a:rPr>
              <a:t>I testify again to every man who accepts circumcision that he is obligated to keep the whole law. </a:t>
            </a:r>
            <a:r>
              <a:rPr lang="en-GB" sz="2400" b="1" baseline="30000" dirty="0">
                <a:solidFill>
                  <a:schemeClr val="bg1"/>
                </a:solidFill>
              </a:rPr>
              <a:t>4 </a:t>
            </a:r>
            <a:r>
              <a:rPr lang="en-GB" sz="2400" dirty="0">
                <a:solidFill>
                  <a:schemeClr val="bg1"/>
                </a:solidFill>
              </a:rPr>
              <a:t>You are severed from Christ, you who would be justified</a:t>
            </a:r>
            <a:r>
              <a:rPr lang="en-GB" sz="2400" baseline="30000" dirty="0">
                <a:solidFill>
                  <a:schemeClr val="bg1"/>
                </a:solidFill>
              </a:rPr>
              <a:t> </a:t>
            </a:r>
            <a:r>
              <a:rPr lang="en-GB" sz="2400" dirty="0">
                <a:solidFill>
                  <a:schemeClr val="bg1"/>
                </a:solidFill>
              </a:rPr>
              <a:t>by the law; you have fallen away from grace. </a:t>
            </a:r>
            <a:r>
              <a:rPr lang="en-GB" sz="2400" b="1" baseline="30000" dirty="0">
                <a:solidFill>
                  <a:schemeClr val="bg1"/>
                </a:solidFill>
              </a:rPr>
              <a:t>5 </a:t>
            </a:r>
            <a:r>
              <a:rPr lang="en-GB" sz="2400" dirty="0">
                <a:solidFill>
                  <a:schemeClr val="bg1"/>
                </a:solidFill>
              </a:rPr>
              <a:t>For through the Spirit, by faith, we ourselves eagerly wait for the hope of righteousness. </a:t>
            </a:r>
            <a:r>
              <a:rPr lang="en-GB" sz="2400" b="1" baseline="30000" dirty="0">
                <a:solidFill>
                  <a:schemeClr val="bg1"/>
                </a:solidFill>
              </a:rPr>
              <a:t>6 </a:t>
            </a:r>
            <a:r>
              <a:rPr lang="en-GB" sz="2400" dirty="0">
                <a:solidFill>
                  <a:schemeClr val="bg1"/>
                </a:solidFill>
              </a:rPr>
              <a:t>For in Christ Jesus neither circumcision nor uncircumcision counts for anything, but only faith working through love.</a:t>
            </a:r>
          </a:p>
        </p:txBody>
      </p:sp>
    </p:spTree>
    <p:extLst>
      <p:ext uri="{BB962C8B-B14F-4D97-AF65-F5344CB8AC3E}">
        <p14:creationId xmlns:p14="http://schemas.microsoft.com/office/powerpoint/2010/main" val="184291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B90C0-8FA5-4703-A188-9AD536CEDCFE}"/>
              </a:ext>
            </a:extLst>
          </p:cNvPr>
          <p:cNvSpPr/>
          <p:nvPr/>
        </p:nvSpPr>
        <p:spPr>
          <a:xfrm>
            <a:off x="341194" y="309593"/>
            <a:ext cx="8366078" cy="3231654"/>
          </a:xfrm>
          <a:prstGeom prst="rect">
            <a:avLst/>
          </a:prstGeom>
        </p:spPr>
        <p:txBody>
          <a:bodyPr wrap="square">
            <a:spAutoFit/>
          </a:bodyPr>
          <a:lstStyle/>
          <a:p>
            <a:endParaRPr lang="en-GB" b="1" baseline="30000" dirty="0"/>
          </a:p>
          <a:p>
            <a:r>
              <a:rPr lang="en-GB" sz="2400" b="1" baseline="30000" dirty="0">
                <a:solidFill>
                  <a:schemeClr val="bg1"/>
                </a:solidFill>
              </a:rPr>
              <a:t>7 </a:t>
            </a:r>
            <a:r>
              <a:rPr lang="en-GB" sz="2400" dirty="0">
                <a:solidFill>
                  <a:schemeClr val="bg1"/>
                </a:solidFill>
              </a:rPr>
              <a:t>You were running well. Who hindered you from obeying the truth? </a:t>
            </a:r>
            <a:r>
              <a:rPr lang="en-GB" sz="2400" b="1" baseline="30000" dirty="0">
                <a:solidFill>
                  <a:schemeClr val="bg1"/>
                </a:solidFill>
              </a:rPr>
              <a:t>8 </a:t>
            </a:r>
            <a:r>
              <a:rPr lang="en-GB" sz="2400" dirty="0">
                <a:solidFill>
                  <a:schemeClr val="bg1"/>
                </a:solidFill>
              </a:rPr>
              <a:t>This persuasion is not from him who calls you. </a:t>
            </a:r>
            <a:r>
              <a:rPr lang="en-GB" sz="2400" b="1" baseline="30000" dirty="0">
                <a:solidFill>
                  <a:schemeClr val="bg1"/>
                </a:solidFill>
              </a:rPr>
              <a:t>9 </a:t>
            </a:r>
            <a:r>
              <a:rPr lang="en-GB" sz="2400" dirty="0">
                <a:solidFill>
                  <a:schemeClr val="bg1"/>
                </a:solidFill>
              </a:rPr>
              <a:t>A little leaven leavens the whole lump. </a:t>
            </a:r>
            <a:r>
              <a:rPr lang="en-GB" sz="2400" b="1" baseline="30000" dirty="0">
                <a:solidFill>
                  <a:schemeClr val="bg1"/>
                </a:solidFill>
              </a:rPr>
              <a:t>10 </a:t>
            </a:r>
            <a:r>
              <a:rPr lang="en-GB" sz="2400" dirty="0">
                <a:solidFill>
                  <a:schemeClr val="bg1"/>
                </a:solidFill>
              </a:rPr>
              <a:t>I have confidence in the Lord that you will take no other view, and the one who is troubling you will bear the penalty, whoever he is. </a:t>
            </a:r>
            <a:r>
              <a:rPr lang="en-GB" sz="2400" b="1" baseline="30000" dirty="0">
                <a:solidFill>
                  <a:schemeClr val="bg1"/>
                </a:solidFill>
              </a:rPr>
              <a:t>11 </a:t>
            </a:r>
            <a:r>
              <a:rPr lang="en-GB" sz="2400" dirty="0">
                <a:solidFill>
                  <a:schemeClr val="bg1"/>
                </a:solidFill>
              </a:rPr>
              <a:t>But if I, brothers,</a:t>
            </a:r>
            <a:r>
              <a:rPr lang="en-GB" sz="2400" baseline="30000" dirty="0">
                <a:solidFill>
                  <a:schemeClr val="bg1"/>
                </a:solidFill>
              </a:rPr>
              <a:t> </a:t>
            </a:r>
            <a:r>
              <a:rPr lang="en-GB" sz="2400" dirty="0">
                <a:solidFill>
                  <a:schemeClr val="bg1"/>
                </a:solidFill>
              </a:rPr>
              <a:t>still preach</a:t>
            </a:r>
            <a:r>
              <a:rPr lang="en-GB" sz="2400" baseline="30000" dirty="0">
                <a:solidFill>
                  <a:schemeClr val="bg1"/>
                </a:solidFill>
              </a:rPr>
              <a:t> </a:t>
            </a:r>
            <a:r>
              <a:rPr lang="en-GB" sz="2400" dirty="0">
                <a:solidFill>
                  <a:schemeClr val="bg1"/>
                </a:solidFill>
              </a:rPr>
              <a:t>circumcision, why am I still being persecuted? In that case the offense of the cross has been removed. </a:t>
            </a:r>
            <a:r>
              <a:rPr lang="en-GB" sz="2400" b="1" baseline="30000" dirty="0">
                <a:solidFill>
                  <a:schemeClr val="bg1"/>
                </a:solidFill>
              </a:rPr>
              <a:t>12 </a:t>
            </a:r>
            <a:r>
              <a:rPr lang="en-GB" sz="2400" dirty="0">
                <a:solidFill>
                  <a:schemeClr val="bg1"/>
                </a:solidFill>
              </a:rPr>
              <a:t>I wish those who unsettle you would emasculate themselves!</a:t>
            </a:r>
          </a:p>
        </p:txBody>
      </p:sp>
    </p:spTree>
    <p:extLst>
      <p:ext uri="{BB962C8B-B14F-4D97-AF65-F5344CB8AC3E}">
        <p14:creationId xmlns:p14="http://schemas.microsoft.com/office/powerpoint/2010/main" val="13417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BE77CB-EB6B-4195-8E43-D67EF5772FFB}"/>
              </a:ext>
            </a:extLst>
          </p:cNvPr>
          <p:cNvSpPr/>
          <p:nvPr/>
        </p:nvSpPr>
        <p:spPr>
          <a:xfrm>
            <a:off x="436728" y="544131"/>
            <a:ext cx="8270543" cy="2308324"/>
          </a:xfrm>
          <a:prstGeom prst="rect">
            <a:avLst/>
          </a:prstGeom>
        </p:spPr>
        <p:txBody>
          <a:bodyPr wrap="square">
            <a:spAutoFit/>
          </a:bodyPr>
          <a:lstStyle/>
          <a:p>
            <a:r>
              <a:rPr lang="en-GB" sz="2400" b="1" baseline="30000" dirty="0">
                <a:solidFill>
                  <a:schemeClr val="bg1"/>
                </a:solidFill>
              </a:rPr>
              <a:t>13 </a:t>
            </a:r>
            <a:r>
              <a:rPr lang="en-GB" sz="2400" dirty="0">
                <a:solidFill>
                  <a:schemeClr val="bg1"/>
                </a:solidFill>
              </a:rPr>
              <a:t>For you were called to freedom, brothers. Only do not use your freedom as an opportunity for the flesh, but through love serve one another. </a:t>
            </a:r>
            <a:r>
              <a:rPr lang="en-GB" sz="2400" b="1" baseline="30000" dirty="0">
                <a:solidFill>
                  <a:schemeClr val="bg1"/>
                </a:solidFill>
              </a:rPr>
              <a:t>14 </a:t>
            </a:r>
            <a:r>
              <a:rPr lang="en-GB" sz="2400" dirty="0">
                <a:solidFill>
                  <a:schemeClr val="bg1"/>
                </a:solidFill>
              </a:rPr>
              <a:t>For the whole law is fulfilled in one word: “You shall love your neighbour as yourself.” </a:t>
            </a:r>
            <a:r>
              <a:rPr lang="en-GB" sz="2400" b="1" baseline="30000" dirty="0">
                <a:solidFill>
                  <a:schemeClr val="bg1"/>
                </a:solidFill>
              </a:rPr>
              <a:t>15 </a:t>
            </a:r>
            <a:r>
              <a:rPr lang="en-GB" sz="2400" dirty="0">
                <a:solidFill>
                  <a:schemeClr val="bg1"/>
                </a:solidFill>
              </a:rPr>
              <a:t>But if you bite and devour one another, watch out that you are not consumed by one another.</a:t>
            </a:r>
          </a:p>
        </p:txBody>
      </p:sp>
    </p:spTree>
    <p:extLst>
      <p:ext uri="{BB962C8B-B14F-4D97-AF65-F5344CB8AC3E}">
        <p14:creationId xmlns:p14="http://schemas.microsoft.com/office/powerpoint/2010/main" val="143977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93C9-624E-4772-A789-AFA268A71CEB}"/>
              </a:ext>
            </a:extLst>
          </p:cNvPr>
          <p:cNvSpPr>
            <a:spLocks noGrp="1"/>
          </p:cNvSpPr>
          <p:nvPr>
            <p:ph type="title"/>
          </p:nvPr>
        </p:nvSpPr>
        <p:spPr>
          <a:xfrm>
            <a:off x="457200" y="17470"/>
            <a:ext cx="8229600" cy="857250"/>
          </a:xfrm>
        </p:spPr>
        <p:txBody>
          <a:bodyPr/>
          <a:lstStyle/>
          <a:p>
            <a:r>
              <a:rPr lang="en-GB" dirty="0">
                <a:solidFill>
                  <a:schemeClr val="bg1"/>
                </a:solidFill>
              </a:rPr>
              <a:t>Christ Has Set Us Free</a:t>
            </a:r>
          </a:p>
        </p:txBody>
      </p:sp>
      <p:sp>
        <p:nvSpPr>
          <p:cNvPr id="3" name="TextBox 2">
            <a:extLst>
              <a:ext uri="{FF2B5EF4-FFF2-40B4-BE49-F238E27FC236}">
                <a16:creationId xmlns:a16="http://schemas.microsoft.com/office/drawing/2014/main" id="{FE6C4496-2DDB-4096-B83A-B73B82317E50}"/>
              </a:ext>
            </a:extLst>
          </p:cNvPr>
          <p:cNvSpPr txBox="1"/>
          <p:nvPr/>
        </p:nvSpPr>
        <p:spPr>
          <a:xfrm>
            <a:off x="196186" y="1103552"/>
            <a:ext cx="8751627" cy="3477875"/>
          </a:xfrm>
          <a:prstGeom prst="rect">
            <a:avLst/>
          </a:prstGeom>
          <a:noFill/>
        </p:spPr>
        <p:txBody>
          <a:bodyPr wrap="square" rtlCol="0">
            <a:spAutoFit/>
          </a:bodyPr>
          <a:lstStyle/>
          <a:p>
            <a:r>
              <a:rPr lang="en-GB" sz="2200" dirty="0">
                <a:solidFill>
                  <a:schemeClr val="bg1"/>
                </a:solidFill>
              </a:rPr>
              <a:t>Paul reminds the believers that “Christ has set them free.” (v1)</a:t>
            </a:r>
          </a:p>
          <a:p>
            <a:endParaRPr lang="en-GB" sz="2200" dirty="0">
              <a:solidFill>
                <a:schemeClr val="bg1"/>
              </a:solidFill>
            </a:endParaRPr>
          </a:p>
          <a:p>
            <a:r>
              <a:rPr lang="en-GB" sz="2200" dirty="0">
                <a:solidFill>
                  <a:schemeClr val="bg1"/>
                </a:solidFill>
              </a:rPr>
              <a:t>“The Christian freedom he describes is freedom of conscience, freedom from the tyranny of the law, the dreadful struggle to keep the law, with a view to winning the favour of God. It is the freedom of acceptance with God and of access to God through Christ.”  John Stott</a:t>
            </a:r>
          </a:p>
          <a:p>
            <a:endParaRPr lang="en-GB" sz="2200" dirty="0">
              <a:solidFill>
                <a:schemeClr val="bg1"/>
              </a:solidFill>
            </a:endParaRPr>
          </a:p>
          <a:p>
            <a:r>
              <a:rPr lang="en-GB" sz="2200" dirty="0">
                <a:solidFill>
                  <a:schemeClr val="bg1"/>
                </a:solidFill>
              </a:rPr>
              <a:t>We must never lapse into the idea that we have to win our acceptance with God by our own obedience. Paul says “Stand firm” v1 – don’t go back to being a slave to works.</a:t>
            </a:r>
          </a:p>
        </p:txBody>
      </p:sp>
    </p:spTree>
    <p:extLst>
      <p:ext uri="{BB962C8B-B14F-4D97-AF65-F5344CB8AC3E}">
        <p14:creationId xmlns:p14="http://schemas.microsoft.com/office/powerpoint/2010/main" val="2062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3518-D6A4-4DA4-9E4E-8DA7E18AA581}"/>
              </a:ext>
            </a:extLst>
          </p:cNvPr>
          <p:cNvSpPr>
            <a:spLocks noGrp="1"/>
          </p:cNvSpPr>
          <p:nvPr>
            <p:ph type="title"/>
          </p:nvPr>
        </p:nvSpPr>
        <p:spPr/>
        <p:txBody>
          <a:bodyPr/>
          <a:lstStyle/>
          <a:p>
            <a:r>
              <a:rPr lang="en-GB" dirty="0">
                <a:solidFill>
                  <a:schemeClr val="bg1"/>
                </a:solidFill>
              </a:rPr>
              <a:t>The Sign of False Christianity  </a:t>
            </a:r>
          </a:p>
        </p:txBody>
      </p:sp>
      <p:sp>
        <p:nvSpPr>
          <p:cNvPr id="4" name="TextBox 3">
            <a:extLst>
              <a:ext uri="{FF2B5EF4-FFF2-40B4-BE49-F238E27FC236}">
                <a16:creationId xmlns:a16="http://schemas.microsoft.com/office/drawing/2014/main" id="{6DB61FBD-1A8A-4E75-8A72-8A755747CF4C}"/>
              </a:ext>
            </a:extLst>
          </p:cNvPr>
          <p:cNvSpPr txBox="1"/>
          <p:nvPr/>
        </p:nvSpPr>
        <p:spPr>
          <a:xfrm>
            <a:off x="457200" y="1192930"/>
            <a:ext cx="8359254" cy="3416320"/>
          </a:xfrm>
          <a:prstGeom prst="rect">
            <a:avLst/>
          </a:prstGeom>
          <a:noFill/>
        </p:spPr>
        <p:txBody>
          <a:bodyPr wrap="square" rtlCol="0">
            <a:spAutoFit/>
          </a:bodyPr>
          <a:lstStyle/>
          <a:p>
            <a:r>
              <a:rPr lang="en-GB" sz="2400" dirty="0">
                <a:solidFill>
                  <a:schemeClr val="bg1"/>
                </a:solidFill>
              </a:rPr>
              <a:t>Teaching that clearly or subtly states that faith in Jesus Christ </a:t>
            </a:r>
            <a:r>
              <a:rPr lang="en-GB" sz="2400" b="1" dirty="0">
                <a:solidFill>
                  <a:srgbClr val="FFFF00"/>
                </a:solidFill>
              </a:rPr>
              <a:t>ALONE</a:t>
            </a:r>
            <a:r>
              <a:rPr lang="en-GB" sz="2400" dirty="0">
                <a:solidFill>
                  <a:schemeClr val="bg1"/>
                </a:solidFill>
              </a:rPr>
              <a:t> is insufficient for salvation. In other words, a belief that I can contribute to my salvation by my good works.</a:t>
            </a:r>
          </a:p>
          <a:p>
            <a:endParaRPr lang="en-GB" sz="2400" dirty="0">
              <a:solidFill>
                <a:schemeClr val="bg1"/>
              </a:solidFill>
            </a:endParaRPr>
          </a:p>
          <a:p>
            <a:r>
              <a:rPr lang="en-GB" sz="2400" dirty="0">
                <a:solidFill>
                  <a:schemeClr val="bg1"/>
                </a:solidFill>
              </a:rPr>
              <a:t>The slogan of the false teachers was: ‘Unless you are circumcised and keep the law, you cannot be saved.’</a:t>
            </a:r>
          </a:p>
          <a:p>
            <a:endParaRPr lang="en-GB" sz="2400" dirty="0">
              <a:solidFill>
                <a:schemeClr val="bg1"/>
              </a:solidFill>
            </a:endParaRPr>
          </a:p>
          <a:p>
            <a:r>
              <a:rPr lang="en-GB" sz="2400" dirty="0">
                <a:solidFill>
                  <a:schemeClr val="bg1"/>
                </a:solidFill>
              </a:rPr>
              <a:t>This was basically saying that Moses must be allowed to finish what Jesus had begun. </a:t>
            </a:r>
          </a:p>
        </p:txBody>
      </p:sp>
    </p:spTree>
    <p:extLst>
      <p:ext uri="{BB962C8B-B14F-4D97-AF65-F5344CB8AC3E}">
        <p14:creationId xmlns:p14="http://schemas.microsoft.com/office/powerpoint/2010/main" val="416741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1186-AE13-4151-80E1-957251326B54}"/>
              </a:ext>
            </a:extLst>
          </p:cNvPr>
          <p:cNvSpPr>
            <a:spLocks noGrp="1"/>
          </p:cNvSpPr>
          <p:nvPr>
            <p:ph type="title"/>
          </p:nvPr>
        </p:nvSpPr>
        <p:spPr/>
        <p:txBody>
          <a:bodyPr/>
          <a:lstStyle/>
          <a:p>
            <a:r>
              <a:rPr lang="en-GB" dirty="0">
                <a:solidFill>
                  <a:schemeClr val="bg1"/>
                </a:solidFill>
              </a:rPr>
              <a:t>The Outcomes of False Christianity</a:t>
            </a:r>
          </a:p>
        </p:txBody>
      </p:sp>
      <p:sp>
        <p:nvSpPr>
          <p:cNvPr id="5" name="TextBox 4">
            <a:extLst>
              <a:ext uri="{FF2B5EF4-FFF2-40B4-BE49-F238E27FC236}">
                <a16:creationId xmlns:a16="http://schemas.microsoft.com/office/drawing/2014/main" id="{016B9DEB-7189-408C-9037-D581D84C0A40}"/>
              </a:ext>
            </a:extLst>
          </p:cNvPr>
          <p:cNvSpPr txBox="1"/>
          <p:nvPr/>
        </p:nvSpPr>
        <p:spPr>
          <a:xfrm>
            <a:off x="457200" y="1230234"/>
            <a:ext cx="8390586" cy="3477875"/>
          </a:xfrm>
          <a:prstGeom prst="rect">
            <a:avLst/>
          </a:prstGeom>
          <a:noFill/>
        </p:spPr>
        <p:txBody>
          <a:bodyPr wrap="square" rtlCol="0">
            <a:spAutoFit/>
          </a:bodyPr>
          <a:lstStyle/>
          <a:p>
            <a:pPr marL="342900" indent="-342900">
              <a:buAutoNum type="arabicPeriod"/>
            </a:pPr>
            <a:r>
              <a:rPr lang="en-GB" sz="2200" dirty="0">
                <a:solidFill>
                  <a:schemeClr val="bg1"/>
                </a:solidFill>
              </a:rPr>
              <a:t>Christ will be of no value to you at all (v2)</a:t>
            </a:r>
          </a:p>
          <a:p>
            <a:endParaRPr lang="en-GB" sz="2200" dirty="0">
              <a:solidFill>
                <a:schemeClr val="bg1"/>
              </a:solidFill>
            </a:endParaRPr>
          </a:p>
          <a:p>
            <a:r>
              <a:rPr lang="en-GB" sz="2200" dirty="0">
                <a:solidFill>
                  <a:schemeClr val="bg1"/>
                </a:solidFill>
              </a:rPr>
              <a:t>	When you add your own good works to what Christ has 	already 	accomplished you are declaring that Christ in and of 	himself is not 	enough. </a:t>
            </a:r>
          </a:p>
          <a:p>
            <a:endParaRPr lang="en-GB" sz="2200" dirty="0">
              <a:solidFill>
                <a:schemeClr val="bg1"/>
              </a:solidFill>
            </a:endParaRPr>
          </a:p>
          <a:p>
            <a:pPr marL="457200" indent="-457200">
              <a:buAutoNum type="arabicPeriod" startAt="2"/>
            </a:pPr>
            <a:r>
              <a:rPr lang="en-GB" sz="2200" dirty="0">
                <a:solidFill>
                  <a:schemeClr val="bg1"/>
                </a:solidFill>
              </a:rPr>
              <a:t>You will alienate yourself from Christ (v4) </a:t>
            </a:r>
          </a:p>
          <a:p>
            <a:pPr marL="457200" indent="-457200">
              <a:buAutoNum type="arabicPeriod" startAt="2"/>
            </a:pPr>
            <a:endParaRPr lang="en-GB" sz="2200" dirty="0">
              <a:solidFill>
                <a:schemeClr val="bg1"/>
              </a:solidFill>
            </a:endParaRPr>
          </a:p>
          <a:p>
            <a:r>
              <a:rPr lang="en-GB" sz="2200" dirty="0">
                <a:solidFill>
                  <a:schemeClr val="bg1"/>
                </a:solidFill>
              </a:rPr>
              <a:t>	You develop a lifestyle that is increasingly about you &amp; your 	own 	righteousness and less about the greatness of the grace 	of God.</a:t>
            </a:r>
          </a:p>
        </p:txBody>
      </p:sp>
    </p:spTree>
    <p:extLst>
      <p:ext uri="{BB962C8B-B14F-4D97-AF65-F5344CB8AC3E}">
        <p14:creationId xmlns:p14="http://schemas.microsoft.com/office/powerpoint/2010/main" val="405958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C33D-9E98-4A75-879C-C5443639E40B}"/>
              </a:ext>
            </a:extLst>
          </p:cNvPr>
          <p:cNvSpPr>
            <a:spLocks noGrp="1"/>
          </p:cNvSpPr>
          <p:nvPr>
            <p:ph type="title"/>
          </p:nvPr>
        </p:nvSpPr>
        <p:spPr/>
        <p:txBody>
          <a:bodyPr/>
          <a:lstStyle/>
          <a:p>
            <a:r>
              <a:rPr lang="en-GB" dirty="0">
                <a:solidFill>
                  <a:schemeClr val="bg1"/>
                </a:solidFill>
              </a:rPr>
              <a:t>The Outcomes of False Christianity</a:t>
            </a:r>
            <a:endParaRPr lang="en-GB" dirty="0"/>
          </a:p>
        </p:txBody>
      </p:sp>
      <p:sp>
        <p:nvSpPr>
          <p:cNvPr id="3" name="TextBox 2">
            <a:extLst>
              <a:ext uri="{FF2B5EF4-FFF2-40B4-BE49-F238E27FC236}">
                <a16:creationId xmlns:a16="http://schemas.microsoft.com/office/drawing/2014/main" id="{1CE5C5C2-1392-479F-9CCD-BDA8347A2E3F}"/>
              </a:ext>
            </a:extLst>
          </p:cNvPr>
          <p:cNvSpPr txBox="1"/>
          <p:nvPr/>
        </p:nvSpPr>
        <p:spPr>
          <a:xfrm>
            <a:off x="457200" y="1344464"/>
            <a:ext cx="8590208" cy="3139321"/>
          </a:xfrm>
          <a:prstGeom prst="rect">
            <a:avLst/>
          </a:prstGeom>
          <a:noFill/>
        </p:spPr>
        <p:txBody>
          <a:bodyPr wrap="square" rtlCol="0">
            <a:spAutoFit/>
          </a:bodyPr>
          <a:lstStyle/>
          <a:p>
            <a:r>
              <a:rPr lang="en-GB" sz="2200" dirty="0">
                <a:solidFill>
                  <a:schemeClr val="bg1"/>
                </a:solidFill>
              </a:rPr>
              <a:t>3. You will fall away from grace (v4)</a:t>
            </a:r>
          </a:p>
          <a:p>
            <a:endParaRPr lang="en-GB" sz="2200" dirty="0">
              <a:solidFill>
                <a:schemeClr val="bg1"/>
              </a:solidFill>
            </a:endParaRPr>
          </a:p>
          <a:p>
            <a:r>
              <a:rPr lang="en-GB" sz="2200" dirty="0">
                <a:solidFill>
                  <a:schemeClr val="bg1"/>
                </a:solidFill>
              </a:rPr>
              <a:t>Paul tells the Galatians in v3 that if they get circumcised they will be obliged to obey </a:t>
            </a:r>
            <a:r>
              <a:rPr lang="en-GB" sz="2200" b="1" u="sng" dirty="0">
                <a:solidFill>
                  <a:srgbClr val="FFFF00"/>
                </a:solidFill>
              </a:rPr>
              <a:t>ALL</a:t>
            </a:r>
            <a:r>
              <a:rPr lang="en-GB" sz="2200" dirty="0">
                <a:solidFill>
                  <a:schemeClr val="bg1"/>
                </a:solidFill>
              </a:rPr>
              <a:t> the law. It is tiresome, heavy going and at times drudgery. This is what false religion becomes when you wander away from the grace of God found in the all sufficiency of Christ. </a:t>
            </a:r>
          </a:p>
          <a:p>
            <a:endParaRPr lang="en-GB" sz="2200" dirty="0">
              <a:solidFill>
                <a:schemeClr val="bg1"/>
              </a:solidFill>
            </a:endParaRPr>
          </a:p>
          <a:p>
            <a:r>
              <a:rPr lang="en-GB" sz="2200" dirty="0">
                <a:solidFill>
                  <a:schemeClr val="bg1"/>
                </a:solidFill>
              </a:rPr>
              <a:t>When you depart from living in the grace of God &amp; start to live by other rules &amp; regulations that others put on you, you will be exhausted.</a:t>
            </a:r>
          </a:p>
        </p:txBody>
      </p:sp>
    </p:spTree>
    <p:extLst>
      <p:ext uri="{BB962C8B-B14F-4D97-AF65-F5344CB8AC3E}">
        <p14:creationId xmlns:p14="http://schemas.microsoft.com/office/powerpoint/2010/main" val="355933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1497</TotalTime>
  <Words>816</Words>
  <Application>Microsoft Office PowerPoint</Application>
  <PresentationFormat>On-screen Show (16:9)</PresentationFormat>
  <Paragraphs>98</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Gotham Medium</vt:lpstr>
      <vt:lpstr>Italics</vt:lpstr>
      <vt:lpstr>Office Theme</vt:lpstr>
      <vt:lpstr>PowerPoint Presentation</vt:lpstr>
      <vt:lpstr>Freedom &amp; Faithfulness</vt:lpstr>
      <vt:lpstr>PowerPoint Presentation</vt:lpstr>
      <vt:lpstr>PowerPoint Presentation</vt:lpstr>
      <vt:lpstr>PowerPoint Presentation</vt:lpstr>
      <vt:lpstr>Christ Has Set Us Free</vt:lpstr>
      <vt:lpstr>The Sign of False Christianity  </vt:lpstr>
      <vt:lpstr>The Outcomes of False Christianity</vt:lpstr>
      <vt:lpstr>The Outcomes of False Christianity</vt:lpstr>
      <vt:lpstr>The Sign of True Christianity</vt:lpstr>
      <vt:lpstr>The Outcomes of True Christianity</vt:lpstr>
      <vt:lpstr>PowerPoint Presentation</vt:lpstr>
      <vt:lpstr>The Outcomes of True Christianity</vt:lpstr>
      <vt:lpstr>The Fruit of False Teachers</vt:lpstr>
      <vt:lpstr>PowerPoint Presentation</vt:lpstr>
      <vt:lpstr>The Fruit of True Teachers</vt:lpstr>
      <vt:lpstr>The Fruit of True Teachers</vt:lpstr>
      <vt:lpstr>The Fruit of True Teachers</vt:lpstr>
      <vt:lpstr>Response </vt:lpstr>
      <vt:lpstr>PowerPoint Presentation</vt:lpstr>
    </vt:vector>
  </TitlesOfParts>
  <Company>The City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A.McDonald</cp:lastModifiedBy>
  <cp:revision>114</cp:revision>
  <cp:lastPrinted>2018-04-06T11:36:07Z</cp:lastPrinted>
  <dcterms:created xsi:type="dcterms:W3CDTF">2018-03-09T14:10:28Z</dcterms:created>
  <dcterms:modified xsi:type="dcterms:W3CDTF">2018-07-07T09:37:52Z</dcterms:modified>
</cp:coreProperties>
</file>