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70" r:id="rId3"/>
    <p:sldId id="282" r:id="rId4"/>
    <p:sldId id="302" r:id="rId5"/>
    <p:sldId id="298" r:id="rId6"/>
    <p:sldId id="258" r:id="rId7"/>
    <p:sldId id="301" r:id="rId8"/>
    <p:sldId id="261" r:id="rId9"/>
    <p:sldId id="260" r:id="rId10"/>
    <p:sldId id="283" r:id="rId11"/>
    <p:sldId id="299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37" autoAdjust="0"/>
    <p:restoredTop sz="77504" autoAdjust="0"/>
  </p:normalViewPr>
  <p:slideViewPr>
    <p:cSldViewPr snapToGrid="0" snapToObjects="1">
      <p:cViewPr varScale="1">
        <p:scale>
          <a:sx n="97" d="100"/>
          <a:sy n="97" d="100"/>
        </p:scale>
        <p:origin x="-131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512"/>
    </p:cViewPr>
  </p:sorterViewPr>
  <p:notesViewPr>
    <p:cSldViewPr snapToGrid="0" snapToObjects="1">
      <p:cViewPr varScale="1">
        <p:scale>
          <a:sx n="73" d="100"/>
          <a:sy n="73" d="100"/>
        </p:scale>
        <p:origin x="-392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339AD-1C76-424E-9B9D-DFE1464CA9C7}" type="datetimeFigureOut">
              <a:rPr lang="en-US" smtClean="0"/>
              <a:t>06/05/18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4EA4B-338B-8E49-98C6-3AC039258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994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EA4B-338B-8E49-98C6-3AC0392583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516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EA4B-338B-8E49-98C6-3AC0392583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516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EA4B-338B-8E49-98C6-3AC0392583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2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EA4B-338B-8E49-98C6-3AC0392583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035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EA4B-338B-8E49-98C6-3AC0392583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745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EA4B-338B-8E49-98C6-3AC0392583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035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EA4B-338B-8E49-98C6-3AC0392583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05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EA4B-338B-8E49-98C6-3AC0392583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035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EA4B-338B-8E49-98C6-3AC0392583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035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4EA4B-338B-8E49-98C6-3AC0392583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03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2CAA-9D59-8A4D-8FE0-BF3AB55D89DC}" type="datetimeFigureOut">
              <a:rPr lang="en-US" smtClean="0"/>
              <a:t>06/05/18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3475-01F2-C54E-BF85-1CEAC776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01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2CAA-9D59-8A4D-8FE0-BF3AB55D89DC}" type="datetimeFigureOut">
              <a:rPr lang="en-US" smtClean="0"/>
              <a:t>06/05/18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3475-01F2-C54E-BF85-1CEAC776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01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2CAA-9D59-8A4D-8FE0-BF3AB55D89DC}" type="datetimeFigureOut">
              <a:rPr lang="en-US" smtClean="0"/>
              <a:t>06/05/18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3475-01F2-C54E-BF85-1CEAC776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47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otham Medium"/>
                <a:cs typeface="Gotham Medium"/>
              </a:defRPr>
            </a:lvl1pPr>
            <a:lvl2pPr>
              <a:defRPr>
                <a:latin typeface="Gotham Medium"/>
                <a:cs typeface="Gotham Medium"/>
              </a:defRPr>
            </a:lvl2pPr>
            <a:lvl3pPr>
              <a:defRPr>
                <a:latin typeface="Gotham Medium"/>
                <a:cs typeface="Gotham Medium"/>
              </a:defRPr>
            </a:lvl3pPr>
            <a:lvl4pPr>
              <a:defRPr>
                <a:latin typeface="Gotham Medium"/>
                <a:cs typeface="Gotham Medium"/>
              </a:defRPr>
            </a:lvl4pPr>
            <a:lvl5pPr>
              <a:defRPr>
                <a:latin typeface="Gotham Medium"/>
                <a:cs typeface="Gotham Medium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2CAA-9D59-8A4D-8FE0-BF3AB55D89DC}" type="datetimeFigureOut">
              <a:rPr lang="en-US" smtClean="0"/>
              <a:t>06/05/18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3475-01F2-C54E-BF85-1CEAC776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71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2CAA-9D59-8A4D-8FE0-BF3AB55D89DC}" type="datetimeFigureOut">
              <a:rPr lang="en-US" smtClean="0"/>
              <a:t>06/05/18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3475-01F2-C54E-BF85-1CEAC776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84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2CAA-9D59-8A4D-8FE0-BF3AB55D89DC}" type="datetimeFigureOut">
              <a:rPr lang="en-US" smtClean="0"/>
              <a:t>06/05/18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3475-01F2-C54E-BF85-1CEAC776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75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2CAA-9D59-8A4D-8FE0-BF3AB55D89DC}" type="datetimeFigureOut">
              <a:rPr lang="en-US" smtClean="0"/>
              <a:t>06/05/18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3475-01F2-C54E-BF85-1CEAC776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35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2CAA-9D59-8A4D-8FE0-BF3AB55D89DC}" type="datetimeFigureOut">
              <a:rPr lang="en-US" smtClean="0"/>
              <a:t>06/05/18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3475-01F2-C54E-BF85-1CEAC776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3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2CAA-9D59-8A4D-8FE0-BF3AB55D89DC}" type="datetimeFigureOut">
              <a:rPr lang="en-US" smtClean="0"/>
              <a:t>06/05/18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3475-01F2-C54E-BF85-1CEAC776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25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2CAA-9D59-8A4D-8FE0-BF3AB55D89DC}" type="datetimeFigureOut">
              <a:rPr lang="en-US" smtClean="0"/>
              <a:t>06/05/18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3475-01F2-C54E-BF85-1CEAC776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7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2CAA-9D59-8A4D-8FE0-BF3AB55D89DC}" type="datetimeFigureOut">
              <a:rPr lang="en-US" smtClean="0"/>
              <a:t>06/05/18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3475-01F2-C54E-BF85-1CEAC776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18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F2CAA-9D59-8A4D-8FE0-BF3AB55D89DC}" type="datetimeFigureOut">
              <a:rPr lang="en-US" smtClean="0"/>
              <a:t>06/05/18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63475-01F2-C54E-BF85-1CEAC776D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3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LATIANS - APRIL 2018 (PRESENTATION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5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25777"/>
            <a:ext cx="822960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00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2">
                    <a:lumMod val="90000"/>
                  </a:schemeClr>
                </a:solidFill>
              </a:rPr>
              <a:t>All or Nothing!</a:t>
            </a:r>
          </a:p>
          <a:p>
            <a:pPr marL="0" indent="0">
              <a:buNone/>
            </a:pPr>
            <a:endParaRPr lang="en-GB" sz="280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en-GB" sz="2800" baseline="30000" dirty="0">
                <a:solidFill>
                  <a:schemeClr val="bg2">
                    <a:lumMod val="90000"/>
                  </a:schemeClr>
                </a:solidFill>
              </a:rPr>
              <a:t>21</a:t>
            </a:r>
            <a:r>
              <a:rPr lang="en-GB" sz="2800" dirty="0">
                <a:solidFill>
                  <a:srgbClr val="FFFF00"/>
                </a:solidFill>
              </a:rPr>
              <a:t>I do not nullify the grace of God</a:t>
            </a:r>
            <a:r>
              <a:rPr lang="en-GB" sz="2800" dirty="0">
                <a:solidFill>
                  <a:srgbClr val="E2D1BB"/>
                </a:solidFill>
              </a:rPr>
              <a:t>, for if righteousness were through the law, then Christ died for no purpose”.</a:t>
            </a:r>
          </a:p>
        </p:txBody>
      </p:sp>
    </p:spTree>
    <p:extLst>
      <p:ext uri="{BB962C8B-B14F-4D97-AF65-F5344CB8AC3E}">
        <p14:creationId xmlns:p14="http://schemas.microsoft.com/office/powerpoint/2010/main" val="1414750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LATIANS - APRIL 2018 (PRESENTATION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0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E2D1BB"/>
                </a:solidFill>
                <a:latin typeface="Gotham Medium"/>
                <a:cs typeface="Gotham Medium"/>
              </a:rPr>
              <a:t>FREEDOM THROUGH DEATH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12985"/>
            <a:ext cx="6400800" cy="603330"/>
          </a:xfrm>
        </p:spPr>
        <p:txBody>
          <a:bodyPr/>
          <a:lstStyle/>
          <a:p>
            <a:r>
              <a:rPr lang="en-GB" dirty="0">
                <a:solidFill>
                  <a:srgbClr val="E2D1BB"/>
                </a:solidFill>
                <a:latin typeface="Gotham Medium"/>
                <a:cs typeface="Gotham Medium"/>
              </a:rPr>
              <a:t>Galatians 2v15-21</a:t>
            </a:r>
          </a:p>
        </p:txBody>
      </p:sp>
    </p:spTree>
    <p:extLst>
      <p:ext uri="{BB962C8B-B14F-4D97-AF65-F5344CB8AC3E}">
        <p14:creationId xmlns:p14="http://schemas.microsoft.com/office/powerpoint/2010/main" val="3710048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92060"/>
            <a:ext cx="822960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aseline="30000" dirty="0" smtClean="0">
                <a:solidFill>
                  <a:srgbClr val="E2D1BB"/>
                </a:solidFill>
              </a:rPr>
              <a:t>15 </a:t>
            </a:r>
            <a:r>
              <a:rPr lang="en-GB" sz="2800" dirty="0" smtClean="0">
                <a:solidFill>
                  <a:srgbClr val="E2D1BB"/>
                </a:solidFill>
              </a:rPr>
              <a:t>“</a:t>
            </a:r>
            <a:r>
              <a:rPr lang="en-GB" sz="2800" dirty="0">
                <a:solidFill>
                  <a:srgbClr val="E2D1BB"/>
                </a:solidFill>
              </a:rPr>
              <a:t>We ourselves are </a:t>
            </a:r>
            <a:r>
              <a:rPr lang="en-GB" sz="2800" dirty="0">
                <a:solidFill>
                  <a:srgbClr val="FFFF00"/>
                </a:solidFill>
              </a:rPr>
              <a:t>Jews by birth </a:t>
            </a:r>
            <a:r>
              <a:rPr lang="en-GB" sz="2800" dirty="0">
                <a:solidFill>
                  <a:srgbClr val="E2D1BB"/>
                </a:solidFill>
              </a:rPr>
              <a:t>and not “Gentile sinners”</a:t>
            </a:r>
            <a:r>
              <a:rPr lang="en-GB" sz="2800" dirty="0" smtClean="0">
                <a:solidFill>
                  <a:srgbClr val="E2D1BB"/>
                </a:solidFill>
              </a:rPr>
              <a:t>; </a:t>
            </a:r>
            <a:r>
              <a:rPr lang="en-GB" sz="2800" baseline="30000" dirty="0" smtClean="0">
                <a:solidFill>
                  <a:srgbClr val="E2D1BB"/>
                </a:solidFill>
              </a:rPr>
              <a:t>16</a:t>
            </a:r>
            <a:r>
              <a:rPr lang="en-GB" sz="2800" dirty="0" smtClean="0">
                <a:solidFill>
                  <a:srgbClr val="FFFF00"/>
                </a:solidFill>
              </a:rPr>
              <a:t>yet </a:t>
            </a:r>
            <a:r>
              <a:rPr lang="en-GB" sz="2800" dirty="0">
                <a:solidFill>
                  <a:srgbClr val="FFFF00"/>
                </a:solidFill>
              </a:rPr>
              <a:t>we know that a person is not justified by works of the law </a:t>
            </a:r>
            <a:r>
              <a:rPr lang="en-GB" sz="2800" dirty="0">
                <a:solidFill>
                  <a:srgbClr val="E2D1BB"/>
                </a:solidFill>
              </a:rPr>
              <a:t>but through faith in Jesus Christ, so we also have believed in Christ Jesus, in order to be justified by faith in Christ and not by works of the law, </a:t>
            </a:r>
            <a:r>
              <a:rPr lang="en-GB" sz="2800" dirty="0">
                <a:solidFill>
                  <a:srgbClr val="FFFF00"/>
                </a:solidFill>
              </a:rPr>
              <a:t>because by works of the law no one will be justified”</a:t>
            </a:r>
          </a:p>
          <a:p>
            <a:pPr marL="0" indent="0" algn="r">
              <a:buNone/>
            </a:pPr>
            <a:endParaRPr lang="en-GB" sz="2400" dirty="0">
              <a:solidFill>
                <a:srgbClr val="E2D1BB"/>
              </a:solidFill>
            </a:endParaRPr>
          </a:p>
          <a:p>
            <a:pPr marL="0" indent="0" algn="r">
              <a:buNone/>
            </a:pPr>
            <a:r>
              <a:rPr lang="en-GB" sz="2000" dirty="0">
                <a:solidFill>
                  <a:srgbClr val="E2D1BB"/>
                </a:solidFill>
              </a:rPr>
              <a:t>Galatians 2 15-16</a:t>
            </a:r>
          </a:p>
        </p:txBody>
      </p:sp>
    </p:spTree>
    <p:extLst>
      <p:ext uri="{BB962C8B-B14F-4D97-AF65-F5344CB8AC3E}">
        <p14:creationId xmlns:p14="http://schemas.microsoft.com/office/powerpoint/2010/main" val="321625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92060"/>
            <a:ext cx="8229600" cy="33944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rgbClr val="FFFF00"/>
                </a:solidFill>
              </a:rPr>
              <a:t>Just if I’d</a:t>
            </a:r>
            <a:r>
              <a:rPr lang="en-GB" sz="3600" dirty="0">
                <a:solidFill>
                  <a:srgbClr val="E2D1BB"/>
                </a:solidFill>
              </a:rPr>
              <a:t>…</a:t>
            </a:r>
          </a:p>
          <a:p>
            <a:pPr marL="0" indent="0" algn="just">
              <a:buNone/>
            </a:pPr>
            <a:r>
              <a:rPr lang="en-GB" sz="3600" dirty="0">
                <a:solidFill>
                  <a:srgbClr val="E2D1BB"/>
                </a:solidFill>
              </a:rPr>
              <a:t>Done nothing wrong</a:t>
            </a:r>
          </a:p>
          <a:p>
            <a:pPr marL="0" indent="0" algn="just">
              <a:buNone/>
            </a:pPr>
            <a:endParaRPr lang="en-GB" sz="3600" dirty="0">
              <a:solidFill>
                <a:srgbClr val="E2D1BB"/>
              </a:solidFill>
            </a:endParaRPr>
          </a:p>
          <a:p>
            <a:pPr marL="0" indent="0" algn="just">
              <a:buNone/>
            </a:pPr>
            <a:r>
              <a:rPr lang="en-GB" sz="3600" dirty="0">
                <a:solidFill>
                  <a:srgbClr val="E2D1BB"/>
                </a:solidFill>
              </a:rPr>
              <a:t>Done all things right</a:t>
            </a:r>
          </a:p>
        </p:txBody>
      </p:sp>
    </p:spTree>
    <p:extLst>
      <p:ext uri="{BB962C8B-B14F-4D97-AF65-F5344CB8AC3E}">
        <p14:creationId xmlns:p14="http://schemas.microsoft.com/office/powerpoint/2010/main" val="985780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5780"/>
            <a:ext cx="8229600" cy="40888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rgbClr val="FFFF00"/>
                </a:solidFill>
              </a:rPr>
              <a:t>“justification” or </a:t>
            </a:r>
            <a:r>
              <a:rPr lang="en-GB" sz="3600" b="1" dirty="0">
                <a:solidFill>
                  <a:srgbClr val="FFFF00"/>
                </a:solidFill>
              </a:rPr>
              <a:t>Justification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E2D1BB"/>
                </a:solidFill>
              </a:rPr>
              <a:t>		</a:t>
            </a:r>
            <a:endParaRPr lang="en-GB" sz="2400" dirty="0">
              <a:solidFill>
                <a:srgbClr val="E2D1BB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786858"/>
              </p:ext>
            </p:extLst>
          </p:nvPr>
        </p:nvGraphicFramePr>
        <p:xfrm>
          <a:off x="460491" y="1172338"/>
          <a:ext cx="8223018" cy="365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5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15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6727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E2D1BB"/>
                          </a:solidFill>
                          <a:latin typeface="Gotham Medium"/>
                          <a:cs typeface="Gotham Medium"/>
                        </a:rPr>
                        <a:t>The circumcision party	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E2D1BB"/>
                          </a:solidFill>
                          <a:latin typeface="Gotham Medium"/>
                          <a:cs typeface="Gotham Medium"/>
                        </a:rPr>
                        <a:t>Paul</a:t>
                      </a:r>
                    </a:p>
                  </a:txBody>
                  <a:tcPr>
                    <a:lnL w="190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1313">
                <a:tc>
                  <a:txBody>
                    <a:bodyPr/>
                    <a:lstStyle/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en-GB" sz="2400" dirty="0">
                          <a:solidFill>
                            <a:srgbClr val="E2D1BB"/>
                          </a:solidFill>
                          <a:latin typeface="Gotham Medium"/>
                          <a:cs typeface="Gotham Medium"/>
                        </a:rPr>
                        <a:t>believe in Jesus Christ </a:t>
                      </a: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en-GB" sz="2400" dirty="0">
                          <a:solidFill>
                            <a:srgbClr val="E2D1BB"/>
                          </a:solidFill>
                          <a:latin typeface="Gotham Medium"/>
                          <a:cs typeface="Gotham Medium"/>
                        </a:rPr>
                        <a:t>obey the law</a:t>
                      </a: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en-GB" sz="2400" dirty="0">
                          <a:solidFill>
                            <a:srgbClr val="E2D1BB"/>
                          </a:solidFill>
                          <a:latin typeface="Gotham Medium"/>
                          <a:cs typeface="Gotham Medium"/>
                        </a:rPr>
                        <a:t>then you are justified </a:t>
                      </a:r>
                    </a:p>
                    <a:p>
                      <a:pPr algn="l"/>
                      <a:endParaRPr lang="en-GB" sz="2400" dirty="0">
                        <a:solidFill>
                          <a:srgbClr val="E2D1BB"/>
                        </a:solidFill>
                        <a:latin typeface="Gotham Medium"/>
                        <a:cs typeface="Gotham Medium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GB" sz="2400" dirty="0">
                          <a:solidFill>
                            <a:srgbClr val="E2D1BB"/>
                          </a:solidFill>
                          <a:latin typeface="Gotham Medium"/>
                          <a:cs typeface="Gotham Medium"/>
                        </a:rPr>
                        <a:t>		 	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E2D1BB"/>
                          </a:solidFill>
                          <a:latin typeface="Gotham Medium"/>
                          <a:cs typeface="Gotham Medium"/>
                        </a:rPr>
                        <a:t>believe in Jesus Christ</a:t>
                      </a:r>
                    </a:p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E2D1BB"/>
                          </a:solidFill>
                          <a:latin typeface="Gotham Medium"/>
                          <a:cs typeface="Gotham Medium"/>
                        </a:rPr>
                        <a:t>you are justified</a:t>
                      </a:r>
                    </a:p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E2D1BB"/>
                          </a:solidFill>
                          <a:latin typeface="Gotham Medium"/>
                          <a:cs typeface="Gotham Medium"/>
                        </a:rPr>
                        <a:t>then you proceed to keep the law of God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rgbClr val="E2D1BB"/>
                        </a:solidFill>
                        <a:latin typeface="Gotham Medium"/>
                        <a:cs typeface="Gotham Medium"/>
                      </a:endParaRPr>
                    </a:p>
                  </a:txBody>
                  <a:tcPr>
                    <a:lnL w="190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65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24622"/>
            <a:ext cx="822960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FFFF00"/>
                </a:solidFill>
              </a:rPr>
              <a:t>“if I obey, I’ll be accepted by God”? </a:t>
            </a:r>
          </a:p>
          <a:p>
            <a:pPr marL="0" indent="0">
              <a:buNone/>
            </a:pPr>
            <a:endParaRPr lang="en-GB" sz="2400" dirty="0">
              <a:solidFill>
                <a:srgbClr val="E2D1BB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E2D1BB"/>
                </a:solidFill>
              </a:rPr>
              <a:t>Or,</a:t>
            </a:r>
          </a:p>
          <a:p>
            <a:pPr marL="0" indent="0">
              <a:buNone/>
            </a:pPr>
            <a:endParaRPr lang="en-GB" sz="2400" dirty="0">
              <a:solidFill>
                <a:srgbClr val="E2D1BB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FFFF00"/>
                </a:solidFill>
              </a:rPr>
              <a:t>“because I’m fully accepted by God in Jesus Christ, therefore I obey”?</a:t>
            </a:r>
          </a:p>
        </p:txBody>
      </p:sp>
    </p:spTree>
    <p:extLst>
      <p:ext uri="{BB962C8B-B14F-4D97-AF65-F5344CB8AC3E}">
        <p14:creationId xmlns:p14="http://schemas.microsoft.com/office/powerpoint/2010/main" val="348486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71892"/>
            <a:ext cx="8229600" cy="3394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800" baseline="30000" dirty="0">
                <a:solidFill>
                  <a:srgbClr val="E2D1BB"/>
                </a:solidFill>
              </a:rPr>
              <a:t>15</a:t>
            </a:r>
            <a:r>
              <a:rPr lang="en-GB" sz="2800" dirty="0">
                <a:solidFill>
                  <a:srgbClr val="E2D1BB"/>
                </a:solidFill>
              </a:rPr>
              <a:t>“</a:t>
            </a:r>
            <a:r>
              <a:rPr lang="en-GB" sz="2800" dirty="0">
                <a:solidFill>
                  <a:srgbClr val="FFFF00"/>
                </a:solidFill>
              </a:rPr>
              <a:t>We ourselves are </a:t>
            </a:r>
            <a:r>
              <a:rPr lang="en-GB" sz="2800" dirty="0">
                <a:solidFill>
                  <a:schemeClr val="bg2">
                    <a:lumMod val="90000"/>
                  </a:schemeClr>
                </a:solidFill>
              </a:rPr>
              <a:t>Jews by birth </a:t>
            </a:r>
            <a:r>
              <a:rPr lang="en-GB" sz="2800" dirty="0">
                <a:solidFill>
                  <a:srgbClr val="E2D1BB"/>
                </a:solidFill>
              </a:rPr>
              <a:t>and not Gentile sinners; </a:t>
            </a:r>
            <a:r>
              <a:rPr lang="en-GB" sz="2800" baseline="30000" dirty="0">
                <a:solidFill>
                  <a:srgbClr val="E2D1BB"/>
                </a:solidFill>
              </a:rPr>
              <a:t>16</a:t>
            </a:r>
            <a:r>
              <a:rPr lang="en-GB" sz="2800" dirty="0">
                <a:solidFill>
                  <a:schemeClr val="bg2">
                    <a:lumMod val="90000"/>
                  </a:schemeClr>
                </a:solidFill>
              </a:rPr>
              <a:t>yet we know that a person is </a:t>
            </a:r>
            <a:r>
              <a:rPr lang="en-GB" sz="2800" dirty="0">
                <a:solidFill>
                  <a:srgbClr val="FFFF00"/>
                </a:solidFill>
              </a:rPr>
              <a:t>not justified</a:t>
            </a:r>
            <a:r>
              <a:rPr lang="en-GB" sz="28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GB" sz="2800" dirty="0">
                <a:solidFill>
                  <a:srgbClr val="FFFF00"/>
                </a:solidFill>
              </a:rPr>
              <a:t>by works </a:t>
            </a:r>
            <a:r>
              <a:rPr lang="en-GB" sz="2800" dirty="0">
                <a:solidFill>
                  <a:schemeClr val="bg2">
                    <a:lumMod val="90000"/>
                  </a:schemeClr>
                </a:solidFill>
              </a:rPr>
              <a:t>of the law </a:t>
            </a:r>
            <a:r>
              <a:rPr lang="en-GB" sz="2800" dirty="0">
                <a:solidFill>
                  <a:srgbClr val="FFFF00"/>
                </a:solidFill>
              </a:rPr>
              <a:t>but</a:t>
            </a:r>
            <a:r>
              <a:rPr lang="en-GB" sz="28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GB" sz="2800" dirty="0">
                <a:solidFill>
                  <a:srgbClr val="FFFF00"/>
                </a:solidFill>
              </a:rPr>
              <a:t>through faith in Jesus Christ</a:t>
            </a:r>
            <a:r>
              <a:rPr lang="en-GB" sz="2800" dirty="0">
                <a:solidFill>
                  <a:schemeClr val="bg2">
                    <a:lumMod val="90000"/>
                  </a:schemeClr>
                </a:solidFill>
              </a:rPr>
              <a:t>, so we also have </a:t>
            </a:r>
            <a:r>
              <a:rPr lang="en-GB" sz="2800" dirty="0">
                <a:solidFill>
                  <a:srgbClr val="FFFF00"/>
                </a:solidFill>
              </a:rPr>
              <a:t>believed in Christ Jesus</a:t>
            </a:r>
            <a:r>
              <a:rPr lang="en-GB" sz="2800" dirty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en-GB" sz="2800" dirty="0">
                <a:solidFill>
                  <a:srgbClr val="FFFF00"/>
                </a:solidFill>
              </a:rPr>
              <a:t>in order to be justified </a:t>
            </a:r>
            <a:r>
              <a:rPr lang="en-GB" sz="2800" dirty="0">
                <a:solidFill>
                  <a:schemeClr val="bg2">
                    <a:lumMod val="90000"/>
                  </a:schemeClr>
                </a:solidFill>
              </a:rPr>
              <a:t>by faith in Christ and not by works of the law, because by works of the law no one will be justified”</a:t>
            </a:r>
          </a:p>
          <a:p>
            <a:pPr marL="0" indent="0" algn="r">
              <a:buNone/>
            </a:pPr>
            <a:endParaRPr lang="en-GB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16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25777"/>
            <a:ext cx="8229600" cy="38469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aseline="30000" dirty="0">
                <a:solidFill>
                  <a:srgbClr val="E2D1BB"/>
                </a:solidFill>
              </a:rPr>
              <a:t>17</a:t>
            </a:r>
            <a:r>
              <a:rPr lang="en-GB" sz="2800" dirty="0">
                <a:solidFill>
                  <a:srgbClr val="E2D1BB"/>
                </a:solidFill>
              </a:rPr>
              <a:t>But </a:t>
            </a:r>
            <a:r>
              <a:rPr lang="en-GB" sz="2800" dirty="0">
                <a:solidFill>
                  <a:srgbClr val="FFFF00"/>
                </a:solidFill>
              </a:rPr>
              <a:t>if</a:t>
            </a:r>
            <a:r>
              <a:rPr lang="en-GB" sz="2800" dirty="0">
                <a:solidFill>
                  <a:srgbClr val="E2D1BB"/>
                </a:solidFill>
              </a:rPr>
              <a:t>, in our endeavour to be </a:t>
            </a:r>
            <a:r>
              <a:rPr lang="en-GB" sz="2800" dirty="0">
                <a:solidFill>
                  <a:srgbClr val="FFFF00"/>
                </a:solidFill>
              </a:rPr>
              <a:t>justified in Christ</a:t>
            </a:r>
            <a:r>
              <a:rPr lang="en-GB" sz="2800" dirty="0">
                <a:solidFill>
                  <a:srgbClr val="E2D1BB"/>
                </a:solidFill>
              </a:rPr>
              <a:t>, </a:t>
            </a:r>
            <a:r>
              <a:rPr lang="en-GB" sz="2800" dirty="0">
                <a:solidFill>
                  <a:srgbClr val="FFFF00"/>
                </a:solidFill>
              </a:rPr>
              <a:t>we too were found to be sinners, is Christ then a servant of sin? Certainly not! </a:t>
            </a:r>
          </a:p>
          <a:p>
            <a:pPr marL="0" indent="0">
              <a:buNone/>
            </a:pPr>
            <a:endParaRPr lang="en-GB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2800" baseline="30000" dirty="0">
                <a:solidFill>
                  <a:srgbClr val="E2D1BB"/>
                </a:solidFill>
              </a:rPr>
              <a:t>18</a:t>
            </a:r>
            <a:r>
              <a:rPr lang="en-GB" sz="2800" dirty="0">
                <a:solidFill>
                  <a:srgbClr val="E2D1BB"/>
                </a:solidFill>
              </a:rPr>
              <a:t>For </a:t>
            </a:r>
            <a:r>
              <a:rPr lang="en-GB" sz="2800" dirty="0">
                <a:solidFill>
                  <a:srgbClr val="FFFF00"/>
                </a:solidFill>
              </a:rPr>
              <a:t>if I rebuild what I tore down</a:t>
            </a:r>
            <a:r>
              <a:rPr lang="en-GB" sz="2800" dirty="0">
                <a:solidFill>
                  <a:srgbClr val="E2D1BB"/>
                </a:solidFill>
              </a:rPr>
              <a:t>, I prove myself to be a transgressor. </a:t>
            </a:r>
            <a:r>
              <a:rPr lang="en-GB" sz="2800" baseline="30000" dirty="0">
                <a:solidFill>
                  <a:srgbClr val="E2D1BB"/>
                </a:solidFill>
              </a:rPr>
              <a:t>19</a:t>
            </a:r>
            <a:r>
              <a:rPr lang="en-GB" sz="2800" dirty="0">
                <a:solidFill>
                  <a:srgbClr val="FFFF00"/>
                </a:solidFill>
              </a:rPr>
              <a:t>For through the law I died to the law, so that I might live to God. </a:t>
            </a:r>
          </a:p>
        </p:txBody>
      </p:sp>
    </p:spTree>
    <p:extLst>
      <p:ext uri="{BB962C8B-B14F-4D97-AF65-F5344CB8AC3E}">
        <p14:creationId xmlns:p14="http://schemas.microsoft.com/office/powerpoint/2010/main" val="280922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92060"/>
            <a:ext cx="822960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aseline="30000" dirty="0">
                <a:solidFill>
                  <a:srgbClr val="E2D1BB"/>
                </a:solidFill>
              </a:rPr>
              <a:t>20</a:t>
            </a:r>
            <a:r>
              <a:rPr lang="en-GB" sz="2800" dirty="0">
                <a:solidFill>
                  <a:srgbClr val="E2D1BB"/>
                </a:solidFill>
              </a:rPr>
              <a:t>I have been </a:t>
            </a:r>
            <a:r>
              <a:rPr lang="en-GB" sz="2800" dirty="0">
                <a:solidFill>
                  <a:srgbClr val="FFFF00"/>
                </a:solidFill>
              </a:rPr>
              <a:t>crucified with Christ</a:t>
            </a:r>
            <a:r>
              <a:rPr lang="en-GB" sz="2800" dirty="0">
                <a:solidFill>
                  <a:srgbClr val="E2D1BB"/>
                </a:solidFill>
              </a:rPr>
              <a:t>. It is </a:t>
            </a:r>
            <a:r>
              <a:rPr lang="en-GB" sz="2800" dirty="0">
                <a:solidFill>
                  <a:srgbClr val="FFFF00"/>
                </a:solidFill>
              </a:rPr>
              <a:t>no longer I </a:t>
            </a:r>
            <a:r>
              <a:rPr lang="en-GB" sz="2800" dirty="0">
                <a:solidFill>
                  <a:srgbClr val="E2D1BB"/>
                </a:solidFill>
              </a:rPr>
              <a:t>who live, but </a:t>
            </a:r>
            <a:r>
              <a:rPr lang="en-GB" sz="2800" dirty="0">
                <a:solidFill>
                  <a:srgbClr val="FFFF00"/>
                </a:solidFill>
              </a:rPr>
              <a:t>Christ who lives in me</a:t>
            </a:r>
            <a:r>
              <a:rPr lang="en-GB" sz="2800" dirty="0">
                <a:solidFill>
                  <a:srgbClr val="E2D1BB"/>
                </a:solidFill>
              </a:rPr>
              <a:t>. And </a:t>
            </a:r>
            <a:r>
              <a:rPr lang="en-GB" sz="2800" dirty="0">
                <a:solidFill>
                  <a:srgbClr val="FFFF00"/>
                </a:solidFill>
              </a:rPr>
              <a:t>the life I now live in the flesh I live by faith in the Son </a:t>
            </a:r>
            <a:r>
              <a:rPr lang="en-GB" sz="2800" dirty="0">
                <a:solidFill>
                  <a:srgbClr val="E2D1BB"/>
                </a:solidFill>
              </a:rPr>
              <a:t>of God, who loved me and </a:t>
            </a:r>
            <a:r>
              <a:rPr lang="en-GB" sz="2800" dirty="0">
                <a:solidFill>
                  <a:srgbClr val="FFFF00"/>
                </a:solidFill>
              </a:rPr>
              <a:t>gave himself for me</a:t>
            </a:r>
            <a:r>
              <a:rPr lang="en-GB" sz="2800" dirty="0">
                <a:solidFill>
                  <a:srgbClr val="E2D1BB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26726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390</Words>
  <Application>Microsoft Macintosh PowerPoint</Application>
  <PresentationFormat>On-screen Show (16:9)</PresentationFormat>
  <Paragraphs>46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FREEDOM THROUGH DEATH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City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 Pearce</dc:creator>
  <cp:lastModifiedBy>Hugh Pearce</cp:lastModifiedBy>
  <cp:revision>54</cp:revision>
  <cp:lastPrinted>2018-04-06T11:36:07Z</cp:lastPrinted>
  <dcterms:created xsi:type="dcterms:W3CDTF">2018-03-09T14:10:28Z</dcterms:created>
  <dcterms:modified xsi:type="dcterms:W3CDTF">2018-05-06T09:57:50Z</dcterms:modified>
</cp:coreProperties>
</file>